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2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37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735D4-7FC7-45B2-A296-20035D46C9E2}" type="datetimeFigureOut">
              <a:rPr lang="uk-UA" smtClean="0"/>
              <a:t>19.01.2023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B67ED-0F71-4B78-9484-FD2F9EA51C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720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B67ED-0F71-4B78-9484-FD2F9EA51C88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774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09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6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3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altLang="zh-CN"/>
              <a:t>Образец подзаголовка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812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01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794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01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07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478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31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217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12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zh-CN"/>
              <a:t>Вставка рисунка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zh-CN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939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198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altLang="zh-CN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altLang="zh-CN"/>
              <a:t>Образец текста</a:t>
            </a:r>
          </a:p>
          <a:p>
            <a:pPr lvl="1"/>
            <a:r>
              <a:rPr lang="ru-RU" altLang="zh-CN"/>
              <a:t>Второй уровень</a:t>
            </a:r>
          </a:p>
          <a:p>
            <a:pPr lvl="2"/>
            <a:r>
              <a:rPr lang="ru-RU" altLang="zh-CN"/>
              <a:t>Третий уровень</a:t>
            </a:r>
          </a:p>
          <a:p>
            <a:pPr lvl="3"/>
            <a:r>
              <a:rPr lang="ru-RU" altLang="zh-CN"/>
              <a:t>Четвертый уровень</a:t>
            </a:r>
          </a:p>
          <a:p>
            <a:pPr lvl="4"/>
            <a:r>
              <a:rPr lang="ru-RU" altLang="zh-CN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2023/1/19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726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47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127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849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731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96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70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22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211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909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135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520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813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750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67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194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13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163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11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1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332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44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77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66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18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96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31894" y="2652141"/>
            <a:ext cx="555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18545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502827E-3A9C-4CA2-A442-91B38CB91200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D044A20-1492-401F-96CD-37949D90852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118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7656" y="608427"/>
            <a:ext cx="68526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навчальний заклад</a:t>
            </a:r>
          </a:p>
          <a:p>
            <a:pPr algn="ctr"/>
            <a:r>
              <a:rPr lang="uk-UA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“ОДЕСЬКЕ ВИЩЕ ПРОФЕСІЙНЕ УЧИЛИЩЕ МОРСЬКОГО ТУРИСТИЧНОГО СЕРВІСУ”</a:t>
            </a:r>
          </a:p>
          <a:p>
            <a:pPr algn="ctr"/>
            <a:r>
              <a:rPr lang="uk-UA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VІ МІЖРЕГІОНАЛЬНА  СТУДЕНТСЬКА НАУКОВО-ПРАКТИЧНА КОНФЕРЕНЦІЯ</a:t>
            </a:r>
          </a:p>
          <a:p>
            <a:pPr algn="ctr"/>
            <a:r>
              <a:rPr lang="uk-UA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28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проблеми готельного бізнесу та ресторанної справи – 2023”</a:t>
            </a:r>
          </a:p>
          <a:p>
            <a:pPr algn="ctr"/>
            <a:r>
              <a:rPr lang="uk-UA" sz="28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доповіді: “Сучасні формати закладів ресторанного господарства”</a:t>
            </a:r>
          </a:p>
          <a:p>
            <a:pPr algn="ctr"/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795" y="3861048"/>
            <a:ext cx="348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Доповідач</a:t>
            </a: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тудент</a:t>
            </a: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ОВПУ МТС</a:t>
            </a:r>
          </a:p>
          <a:p>
            <a:pPr algn="ctr"/>
            <a:r>
              <a:rPr lang="en-US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Коломієць</a:t>
            </a: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</a:t>
            </a: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Юрійович</a:t>
            </a: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9960" y="3892185"/>
            <a:ext cx="3204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</a:t>
            </a:r>
            <a:endParaRPr lang="en-US" b="1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Болдескул</a:t>
            </a:r>
            <a:r>
              <a:rPr lang="uk-UA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</a:t>
            </a:r>
            <a:r>
              <a:rPr lang="en-US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Вікторівна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1" y="630931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ОДЕСА -202</a:t>
            </a:r>
            <a:r>
              <a:rPr lang="uk-UA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375DE5-B09A-4ECD-83C4-F605591A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131534"/>
            <a:ext cx="1512169" cy="1512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7683"/>
            <a:ext cx="2302037" cy="185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28" y="4800597"/>
            <a:ext cx="2146086" cy="190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824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BF6CD9-E5E0-4AD4-9E0D-0DFD023995C4}"/>
              </a:ext>
            </a:extLst>
          </p:cNvPr>
          <p:cNvSpPr/>
          <p:nvPr/>
        </p:nvSpPr>
        <p:spPr>
          <a:xfrm>
            <a:off x="34660" y="260648"/>
            <a:ext cx="878581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Floor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«Вільний рух». Цей формат передбачає вільне переміщення гостей по торговому залу із можливістю самостійного вибору страв, що готуються у їх присутності. Відмінність - це великий асортимент, демократичні ціни, велика пропускна спроможність. </a:t>
            </a:r>
          </a:p>
          <a:p>
            <a:pPr algn="just"/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концепції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Floor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полягає в максимальній демократичності стосунків з гостями. Вона дає можливість відвідувачам самостійно обрати місце,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розміститися, почуватися невимушено. Все це забезпечується поєднанням "відокремлених островів": кавового, пивного, лінії гарячих страв, а також системи самообслуговування з обслуговуванням офіціантами.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BB7F22-F022-4C9C-9351-265944849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65"/>
          <a:stretch/>
        </p:blipFill>
        <p:spPr>
          <a:xfrm>
            <a:off x="1619253" y="3410816"/>
            <a:ext cx="5616624" cy="3076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3699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68699E-8989-46CA-A0F3-F47BDE057A2B}"/>
              </a:ext>
            </a:extLst>
          </p:cNvPr>
          <p:cNvSpPr/>
          <p:nvPr/>
        </p:nvSpPr>
        <p:spPr>
          <a:xfrm>
            <a:off x="323528" y="4509120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Міський ринок їжі – унікальний гастрономічний проект у самому центрі Одеси. Звичайно ж, "швидкий" обід у кілька разів дешевший за ресторанний, однак популярність закладу визначається його атмосферою та якістю продукції.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D2A5FF-807D-49AA-A2CC-C0F032711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3384376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486DF6-5888-4C79-B3AE-02ABDC191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01" y="444299"/>
            <a:ext cx="4639070" cy="30927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70268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7F6066-BF92-4C44-B592-5D105492D3E0}"/>
              </a:ext>
            </a:extLst>
          </p:cNvPr>
          <p:cNvSpPr/>
          <p:nvPr/>
        </p:nvSpPr>
        <p:spPr>
          <a:xfrm>
            <a:off x="179512" y="404664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закладів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ми можемо зустріти у великих торгівельних центрах, наприклад в Одесі -  «Сіті центр». На другому поверсі знаходяться такі ресторанні заклади, як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піцерія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Pomodoro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заклад італійської кухні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Parmigiano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заклад грузинської кухні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Kinza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та інші. Всі ці заклади відрізняються інтер'єром, кухнею, обслуговуванням і відвідувачі торгівельного центру можуть самі обрати  заклад.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F2060A-B212-4732-A5BE-4CC862D37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924944"/>
            <a:ext cx="3333750" cy="3333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216A8E-26A8-45D3-8AE3-E469FB481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884" y="3068960"/>
            <a:ext cx="4461214" cy="29687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1391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7C45EC-CDD3-4044-93B7-3074353CAE5A}"/>
              </a:ext>
            </a:extLst>
          </p:cNvPr>
          <p:cNvSpPr txBox="1"/>
          <p:nvPr/>
        </p:nvSpPr>
        <p:spPr>
          <a:xfrm>
            <a:off x="251520" y="188640"/>
            <a:ext cx="8496944" cy="132343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Перевагами «</a:t>
            </a:r>
            <a:r>
              <a:rPr lang="uk-UA" sz="2000" b="1" kern="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uk-UA" sz="2000" b="1" kern="0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kern="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</a:t>
            </a:r>
            <a:r>
              <a:rPr lang="uk-UA" sz="2000" b="1" kern="0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kern="0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є його доступність та наближеність</a:t>
            </a:r>
            <a:r>
              <a:rPr lang="uk-UA" sz="2000" b="1" kern="0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 великих потоків людей. Тому місце розташування виступає запорукою</a:t>
            </a:r>
            <a:r>
              <a:rPr lang="uk-UA" sz="2000" b="1" kern="0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успіху торгової точки, воно повинне забезпечувати постійний прилив споживача</a:t>
            </a:r>
            <a:r>
              <a:rPr lang="uk-UA" sz="2000" b="1" kern="0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uk-UA" sz="2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2340CA-F70C-4E95-B211-FDAB757EE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1" y="2069557"/>
            <a:ext cx="4717447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BB532A-A207-4A88-82C1-42E18AE03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"/>
          <a:stretch/>
        </p:blipFill>
        <p:spPr>
          <a:xfrm>
            <a:off x="4907802" y="2348880"/>
            <a:ext cx="3985204" cy="31409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4048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B46387-4A84-4800-947B-8493E6F92F69}"/>
              </a:ext>
            </a:extLst>
          </p:cNvPr>
          <p:cNvSpPr/>
          <p:nvPr/>
        </p:nvSpPr>
        <p:spPr>
          <a:xfrm>
            <a:off x="323528" y="764704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Аналізуючи структуру ринку, можемо сказати, що ресторани пропонують все нові креативні тенденції до корисних продуктів та інноваційних технологій. Поточні та майбутні тенденції в ресторанній індустрії можна легко адаптувати під будь-які умови навколишнього середовища.</a:t>
            </a:r>
          </a:p>
          <a:p>
            <a:pPr algn="just"/>
            <a:r>
              <a:rPr lang="uk-UA" sz="24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результатів дослідження показав, що відвідувачам закладів стає дедалі необхідно спробувати щось нове, отримати від закладу не тільки продукт, а й емоції та атмосферу. </a:t>
            </a:r>
          </a:p>
          <a:p>
            <a:pPr algn="just"/>
            <a:r>
              <a:rPr lang="uk-UA" sz="24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Інноваційна діяльність в Україні актуальна та діюча, проте нові формати виведуть українські інноваційні ресторани на новий, більш впливовий рівень та підвищить цінність українського ресторанного продукту на світовому ринку.</a:t>
            </a:r>
          </a:p>
        </p:txBody>
      </p:sp>
    </p:spTree>
    <p:extLst>
      <p:ext uri="{BB962C8B-B14F-4D97-AF65-F5344CB8AC3E}">
        <p14:creationId xmlns:p14="http://schemas.microsoft.com/office/powerpoint/2010/main" val="1626415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564904"/>
            <a:ext cx="49359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/>
              <a:t>Дякую за увагу!</a:t>
            </a: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663989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процесс 7"/>
          <p:cNvSpPr/>
          <p:nvPr/>
        </p:nvSpPr>
        <p:spPr>
          <a:xfrm>
            <a:off x="1763688" y="2256446"/>
            <a:ext cx="7056784" cy="1532593"/>
          </a:xfrm>
          <a:prstGeom prst="flowChartProcess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8A37CF-56D7-41E6-8777-F6F2D03E863D}"/>
              </a:ext>
            </a:extLst>
          </p:cNvPr>
          <p:cNvSpPr/>
          <p:nvPr/>
        </p:nvSpPr>
        <p:spPr>
          <a:xfrm>
            <a:off x="179512" y="340731"/>
            <a:ext cx="878497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 новизна </a:t>
            </a:r>
            <a:r>
              <a:rPr lang="uk-UA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полягає у виявленні необхідності впровадження сучасних форм закладів ресторанного господарства для підвищення ефективності надання послуг. Створити нову концепцію і втілити її в життя – ось формула успіху у ресторанному господарстві. </a:t>
            </a:r>
          </a:p>
          <a:p>
            <a:pPr algn="just"/>
            <a:endParaRPr lang="uk-UA" sz="2400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i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роботи </a:t>
            </a:r>
            <a:r>
              <a:rPr lang="uk-UA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дослідження розвитку нових форматів закладів ресторанного господарства, аналіз сучасних  форматів ЗРГ, які по  новому розкривають уявлення про типовий «ресторан» та аналіз ресторанного господарства в Україні і в нашому місці Одеса.</a:t>
            </a:r>
          </a:p>
          <a:p>
            <a:pPr algn="just"/>
            <a:endParaRPr lang="x-none" sz="2800" dirty="0">
              <a:solidFill>
                <a:schemeClr val="bg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5BCDD1-BA3C-404D-B85F-8A7E16CBC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3"/>
          <a:stretch/>
        </p:blipFill>
        <p:spPr>
          <a:xfrm>
            <a:off x="1784521" y="4362790"/>
            <a:ext cx="4608512" cy="2076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1900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1ACECE-1D76-4821-912F-5FD13841D903}"/>
              </a:ext>
            </a:extLst>
          </p:cNvPr>
          <p:cNvSpPr/>
          <p:nvPr/>
        </p:nvSpPr>
        <p:spPr>
          <a:xfrm>
            <a:off x="251520" y="332656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з найбільш зростаючим сегментом виступають заклади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Casual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Значення цього формату «швидкий і демократичний». Формат закладів є найбільш перспективним зараз як в Європі, так і в Україні. </a:t>
            </a:r>
          </a:p>
          <a:p>
            <a:pPr algn="just"/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закладів відносяться недорогі ресторани швидкого обслуговування. Одним з представником цієї групи являється заклад «МОМО», що знаходиться на Подолі у Києві.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1FBA9B-6990-4CDC-83EF-ED91C5CE5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608577"/>
            <a:ext cx="5238750" cy="3486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5641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36046E-7318-458A-84D1-3D4180E2A80E}"/>
              </a:ext>
            </a:extLst>
          </p:cNvPr>
          <p:cNvSpPr/>
          <p:nvPr/>
        </p:nvSpPr>
        <p:spPr>
          <a:xfrm>
            <a:off x="53752" y="4077072"/>
            <a:ext cx="89692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Fast-casual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або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naturally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це тандем якісних продуктів та швидкого обслуговування. Це поширена світова практика, яка набирає все більшої популярності в Україні. Основний напрямок «МОМО» – це здорове харчування. Тут є позиції і для вегетаріанців, і м'ясоїдів. «МОМО» дає можливість відвідувачам поїсти та насолодитися атмосферою за 20 хвилин. Приємний інтер'єр сприяє до трапези всередині, а зручна упаковка страв - забрати обід із собою.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DF4F00-ECD4-467F-B1AC-60EBFD725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38" y="466295"/>
            <a:ext cx="3744416" cy="3178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4D12AA-7BC8-4A11-AE84-BE693DCC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787" y="311508"/>
            <a:ext cx="4208775" cy="3477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977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D2AB78-41B5-4CE5-AABA-86522CF8B8C6}"/>
              </a:ext>
            </a:extLst>
          </p:cNvPr>
          <p:cNvSpPr/>
          <p:nvPr/>
        </p:nvSpPr>
        <p:spPr>
          <a:xfrm>
            <a:off x="179512" y="260648"/>
            <a:ext cx="8496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Dinning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ще один з напрямків сучасних закладів з більшістю переваг, а саме інтер’єр, професійний персонал, велике різноманітне меню, наявність винної карти з асортиментом елітних вин. Для формату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Dining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важливе їх місце розташування, а саме історичні райони центральної частини міста.</a:t>
            </a:r>
          </a:p>
          <a:p>
            <a:pPr algn="just"/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преміум класу, поєднання класичного та демократичного кафе, де якісне обслуговування, високий середній чек, ексклюзивність, індивідуальність наданих послуг Має  переваги: інтер'єр, створений кращими дизайнерами, професійний персонал, відмінна кухня, велике різноманітне меню, наявність винної карти з асортиментом елітних вин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BFBF32-C114-4034-991B-16C07BF84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3789040"/>
            <a:ext cx="4405211" cy="26825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3FD97E-C197-4EDC-953C-B2BC5BB14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44" y="3789039"/>
            <a:ext cx="3757139" cy="26825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984990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B741CD-84A6-429C-B1FC-18EA46BF3D4C}"/>
              </a:ext>
            </a:extLst>
          </p:cNvPr>
          <p:cNvSpPr/>
          <p:nvPr/>
        </p:nvSpPr>
        <p:spPr>
          <a:xfrm>
            <a:off x="107504" y="260648"/>
            <a:ext cx="85229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середині 2016 року на набережній пляжу сплелися історія Одеси та її сучасність. Невід'ємною частиною концепції ресторану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Terrace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 є вино. Увазі гостей представлена широка винна карта, де зібрані позиції із різноманітних куточків світу. Знайомить гостей з винною культурою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ресторана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сомельє Павло Кузнєцов. У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Terrace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підтримують філософію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Dining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6AD87F-873A-4673-B68A-371865742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10" y="2420888"/>
            <a:ext cx="4226706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888683-1FE9-4C45-BA46-90854866A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515" y="2234374"/>
            <a:ext cx="2824930" cy="3672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5418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B96BC2-9647-438F-A15C-7C7A35E94131}"/>
              </a:ext>
            </a:extLst>
          </p:cNvPr>
          <p:cNvSpPr/>
          <p:nvPr/>
        </p:nvSpPr>
        <p:spPr>
          <a:xfrm>
            <a:off x="179512" y="4149080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Особливу популярність  завойовує формат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Кухня такого формату переважно відкрита, що створює цікавий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інтертеймент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атмосферу затишку для гостей. Перспективний напрямок на ресторанному ринку. Кожний заклад має свою специфіку, одне найменування продукції або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монопродукцію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Вуличні заклади ресторанного господарства в Україні включають в себе кіоски, павільйони, автофургони, а також пересувні прилавки і візки.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A5612B-60F4-4FF8-843B-0DD92F23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0"/>
            <a:ext cx="60960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4441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68AF26-A749-4781-8D6A-33BBAE119520}"/>
              </a:ext>
            </a:extLst>
          </p:cNvPr>
          <p:cNvSpPr/>
          <p:nvPr/>
        </p:nvSpPr>
        <p:spPr>
          <a:xfrm>
            <a:off x="179512" y="404664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Реберня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від «Холдингу емоцій «FEST» («Львівська майстерня шоколаду», «Криївка», «Дуже висока кухня») почав роботу поблизу пляжу «Аркадія» та на вулиці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Дерібасівська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Одесі. Перший заклад мережі почав працювати в місті Одеса у квітні 2021 року на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Дерібасівській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Якщо порівнювати ці два закладу, то можна сказати що на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Дерібасівській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"Реберні" інтер'єр цікавіший, але в Аркадії -  є головна декорація і вона прекрасна - Чорне море не перестає захоплювати.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CF0673-9D5D-421C-8B36-0348FB87F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11"/>
          <a:stretch/>
        </p:blipFill>
        <p:spPr>
          <a:xfrm>
            <a:off x="156717" y="2852936"/>
            <a:ext cx="2390395" cy="3065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8CA3D-9EEA-4842-BEF7-0F0E4B2C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14" y="3789040"/>
            <a:ext cx="3556973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224F4C-4639-4CD8-93B5-E46FB3D659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46" b="17651"/>
          <a:stretch/>
        </p:blipFill>
        <p:spPr>
          <a:xfrm>
            <a:off x="6427400" y="2921806"/>
            <a:ext cx="2559883" cy="1734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8538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D24857-3B52-420A-9A12-E8BAE246807B}"/>
              </a:ext>
            </a:extLst>
          </p:cNvPr>
          <p:cNvSpPr/>
          <p:nvPr/>
        </p:nvSpPr>
        <p:spPr>
          <a:xfrm>
            <a:off x="323527" y="404664"/>
            <a:ext cx="8235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Автопричепи  - це ще один напрямок «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вуличної їжі.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36C903-EF98-42E5-B6D3-96765EA06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3517696" cy="26247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036434D-9659-44D9-A104-DD9060331E85}"/>
              </a:ext>
            </a:extLst>
          </p:cNvPr>
          <p:cNvSpPr/>
          <p:nvPr/>
        </p:nvSpPr>
        <p:spPr>
          <a:xfrm>
            <a:off x="3985240" y="3717032"/>
            <a:ext cx="49773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uk-UA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 при їх використанні з’являється можливість за день заробити місячну виручку, адже під час будь-яких святкувань автопричіп можна без проблем переміщати в місця найбільшого скупчення людей.</a:t>
            </a:r>
          </a:p>
        </p:txBody>
      </p:sp>
    </p:spTree>
    <p:extLst>
      <p:ext uri="{BB962C8B-B14F-4D97-AF65-F5344CB8AC3E}">
        <p14:creationId xmlns:p14="http://schemas.microsoft.com/office/powerpoint/2010/main" val="3607087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├└╩│▓═╠№╜щ╔▄╨√┤л═╞╣уPPT─г░х</Template>
  <TotalTime>493</TotalTime>
  <Words>968</Words>
  <Application>Microsoft Office PowerPoint</Application>
  <PresentationFormat>Екран (4:3)</PresentationFormat>
  <Paragraphs>37</Paragraphs>
  <Slides>15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15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Calibri</vt:lpstr>
      <vt:lpstr>Calibri Light</vt:lpstr>
      <vt:lpstr>Corbel</vt:lpstr>
      <vt:lpstr>Times New Roman</vt:lpstr>
      <vt:lpstr>Тема Office</vt:lpstr>
      <vt:lpstr>自定义设计方案</vt:lpstr>
      <vt:lpstr>Глубина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Nata</cp:lastModifiedBy>
  <cp:revision>39</cp:revision>
  <dcterms:created xsi:type="dcterms:W3CDTF">2022-11-24T21:18:09Z</dcterms:created>
  <dcterms:modified xsi:type="dcterms:W3CDTF">2023-01-19T12:01:48Z</dcterms:modified>
</cp:coreProperties>
</file>