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14" r:id="rId3"/>
    <p:sldId id="310" r:id="rId4"/>
    <p:sldId id="317" r:id="rId5"/>
    <p:sldId id="318" r:id="rId6"/>
    <p:sldId id="319" r:id="rId7"/>
    <p:sldId id="321" r:id="rId8"/>
    <p:sldId id="320" r:id="rId9"/>
    <p:sldId id="322" r:id="rId10"/>
    <p:sldId id="323" r:id="rId11"/>
    <p:sldId id="324" r:id="rId12"/>
    <p:sldId id="328" r:id="rId13"/>
    <p:sldId id="347" r:id="rId14"/>
    <p:sldId id="325" r:id="rId15"/>
    <p:sldId id="330" r:id="rId16"/>
    <p:sldId id="329" r:id="rId17"/>
    <p:sldId id="327" r:id="rId18"/>
    <p:sldId id="331" r:id="rId19"/>
    <p:sldId id="332" r:id="rId20"/>
    <p:sldId id="333" r:id="rId21"/>
    <p:sldId id="336" r:id="rId22"/>
    <p:sldId id="334" r:id="rId23"/>
    <p:sldId id="335" r:id="rId24"/>
    <p:sldId id="338" r:id="rId25"/>
    <p:sldId id="339" r:id="rId26"/>
    <p:sldId id="340" r:id="rId27"/>
    <p:sldId id="341" r:id="rId28"/>
    <p:sldId id="342" r:id="rId29"/>
    <p:sldId id="343" r:id="rId30"/>
    <p:sldId id="308" r:id="rId31"/>
    <p:sldId id="346" r:id="rId32"/>
    <p:sldId id="290" r:id="rId33"/>
    <p:sldId id="34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FF"/>
    <a:srgbClr val="99FFCC"/>
    <a:srgbClr val="FFCCFF"/>
    <a:srgbClr val="0033CC"/>
    <a:srgbClr val="CC0066"/>
    <a:srgbClr val="66FFFF"/>
    <a:srgbClr val="000099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4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24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1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09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76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93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60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52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83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1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5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5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8649-2B71-417C-B015-72D3D861ED5E}" type="datetimeFigureOut">
              <a:rPr lang="uk-UA" smtClean="0"/>
              <a:t>16.01.2023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C9658-5EBF-40CD-AB96-AA32CEEA90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3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0" y="0"/>
            <a:ext cx="11887200" cy="6858000"/>
          </a:xfrm>
          <a:prstGeom prst="roundRect">
            <a:avLst/>
          </a:prstGeom>
          <a:solidFill>
            <a:srgbClr val="FFFFFF"/>
          </a:solidFill>
          <a:ln>
            <a:solidFill>
              <a:srgbClr val="00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dirty="0">
                <a:solidFill>
                  <a:srgbClr val="0033CC"/>
                </a:solidFill>
              </a:rPr>
              <a:t>Державний навчальний заклад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dirty="0">
                <a:solidFill>
                  <a:srgbClr val="0033CC"/>
                </a:solidFill>
              </a:rPr>
              <a:t>«ОДЕСЬКЕ ВИЩЕ ПРОФЕСІЙНЕ УЧИЛИЩЕ МОРСЬКОГО ТУРИСТИЧНОГО СЕРВІСУ»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0033CC"/>
                </a:solidFill>
              </a:rPr>
              <a:t>V</a:t>
            </a:r>
            <a:r>
              <a:rPr lang="uk-UA" sz="2000" b="1" dirty="0">
                <a:solidFill>
                  <a:srgbClr val="0033CC"/>
                </a:solidFill>
              </a:rPr>
              <a:t>І Міжрегіональна студентська науково-практична конференція </a:t>
            </a:r>
          </a:p>
          <a:p>
            <a:pPr marL="0" indent="0" algn="ctr">
              <a:buNone/>
            </a:pPr>
            <a:r>
              <a:rPr lang="uk-UA" sz="2000" b="1" dirty="0">
                <a:solidFill>
                  <a:srgbClr val="0033CC"/>
                </a:solidFill>
              </a:rPr>
              <a:t>«СУЧАСНІ ПРОБЛЕМИ </a:t>
            </a:r>
            <a:r>
              <a:rPr lang="ru-RU" sz="2000" b="1" dirty="0">
                <a:solidFill>
                  <a:srgbClr val="0033CC"/>
                </a:solidFill>
              </a:rPr>
              <a:t>ГОТЕЛЬНОГО БІЗНЕСУ ТА РЕСТОРАННОЇ СПРАВИ – 2023»</a:t>
            </a:r>
            <a:endParaRPr lang="uk-UA" sz="2000" b="1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uk-UA" sz="2000" b="1" dirty="0">
                <a:solidFill>
                  <a:srgbClr val="0033CC"/>
                </a:solidFill>
              </a:rPr>
              <a:t>Тема доповіді:</a:t>
            </a:r>
          </a:p>
          <a:p>
            <a:pPr marL="0" indent="0" algn="ctr">
              <a:buNone/>
            </a:pPr>
            <a:r>
              <a:rPr lang="uk-UA" sz="2000" b="1" dirty="0">
                <a:solidFill>
                  <a:srgbClr val="0033CC"/>
                </a:solidFill>
              </a:rPr>
              <a:t>«МАГІЯ І ДОСКОНАЛІСТЬ АЮРВЕДИ В ПЕРСОНІФІКОВАНОМУ ХАРЧУВАННІ»</a:t>
            </a:r>
            <a:endParaRPr lang="ru-RU" sz="2000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3CC"/>
                </a:solidFill>
              </a:rPr>
              <a:t>                      Доповідач:						Науковий керівник: 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3CC"/>
                </a:solidFill>
              </a:rPr>
              <a:t>            студентка ОВПУ МТС 					      викладач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3CC"/>
                </a:solidFill>
              </a:rPr>
              <a:t>      </a:t>
            </a:r>
            <a:r>
              <a:rPr lang="uk-UA" sz="2000" b="1" dirty="0" err="1">
                <a:solidFill>
                  <a:srgbClr val="0033CC"/>
                </a:solidFill>
              </a:rPr>
              <a:t>Трофимчук</a:t>
            </a:r>
            <a:r>
              <a:rPr lang="uk-UA" sz="2000" b="1" dirty="0">
                <a:solidFill>
                  <a:srgbClr val="0033CC"/>
                </a:solidFill>
              </a:rPr>
              <a:t> Діана Андріївна				       Андрєєва Ольга Вікторівна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b="1" dirty="0">
              <a:solidFill>
                <a:srgbClr val="0033C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b="1" dirty="0">
                <a:solidFill>
                  <a:srgbClr val="0033CC"/>
                </a:solidFill>
              </a:rPr>
              <a:t>Одеса, 2023</a:t>
            </a:r>
            <a:endParaRPr lang="ru-RU" sz="2000" dirty="0">
              <a:solidFill>
                <a:srgbClr val="0033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99"/>
          <a:stretch/>
        </p:blipFill>
        <p:spPr>
          <a:xfrm>
            <a:off x="7902053" y="4537426"/>
            <a:ext cx="1629571" cy="2163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4683"/>
          <a:stretch/>
        </p:blipFill>
        <p:spPr>
          <a:xfrm>
            <a:off x="1356317" y="4537426"/>
            <a:ext cx="1550656" cy="20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9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550400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акцентує вплив енергетики їжі (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прани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на 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доші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три основні біологічні елементи, що визначають індивідуальну конституцію людини. </a:t>
            </a:r>
          </a:p>
          <a:p>
            <a:pPr indent="342265" algn="ctr" fontAlgn="base">
              <a:spcAft>
                <a:spcPts val="0"/>
              </a:spcAft>
            </a:pPr>
            <a:endParaRPr lang="uk-UA" sz="20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Життєва енергія – прана, є в усіх формах життя, її використовує душа у своїй матеріальній та астральній діяльності.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23100" y="2550438"/>
            <a:ext cx="5168900" cy="43075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Усе тіло контролюється і регулюється силою </a:t>
            </a:r>
            <a:r>
              <a:rPr lang="uk-UA" sz="19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прани</a:t>
            </a:r>
            <a:r>
              <a:rPr lang="uk-UA" sz="19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живить матерію. 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 одержуємо прану через їжу, яку споживаємо, воду, яку п’ємо, повітря, яким дихаємо. </a:t>
            </a:r>
          </a:p>
          <a:p>
            <a:pPr indent="342265" algn="ctr" fontAlgn="base">
              <a:spcAft>
                <a:spcPts val="0"/>
              </a:spcAft>
            </a:pPr>
            <a:endParaRPr lang="uk-UA" sz="1900" b="1" dirty="0">
              <a:solidFill>
                <a:srgbClr val="CC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Прана - всесвітня енергія, проявляється як гравітація, електрика, діяльність тіла, 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нервові струми та сила душі. 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19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є виявом </a:t>
            </a:r>
            <a:r>
              <a:rPr lang="uk-UA" sz="19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прани</a:t>
            </a:r>
            <a:r>
              <a:rPr lang="uk-UA" sz="19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від думки і до найнижчих проявів фізичної сили.</a:t>
            </a:r>
            <a:endParaRPr lang="ru-RU" sz="19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 Chakra : centri energetici che regolano il passaggio dell'energia vit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1"/>
            <a:ext cx="2514600" cy="25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kras: 7 maravillosos centros de energía - La Mente es Maravill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933"/>
            <a:ext cx="7023100" cy="468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7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95600" y="-1"/>
            <a:ext cx="9296400" cy="18047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життєвому тілі є три функціональних центри (на санскриті </a:t>
            </a:r>
            <a:r>
              <a:rPr lang="uk-UA" sz="2000" b="1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uk-UA" sz="2000" b="1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доша</a:t>
            </a:r>
            <a:r>
              <a:rPr lang="uk-UA" sz="2000" b="1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 - 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Капха</a:t>
            </a:r>
            <a:r>
              <a:rPr lang="uk-UA" sz="2000" b="1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000" b="1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Пітта</a:t>
            </a:r>
            <a:r>
              <a:rPr lang="uk-UA" sz="2000" b="1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Вата, 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діють як три вири, що мають певні функції. </a:t>
            </a: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Перший – причина поглинання, другий – виділення, а третій – рівновага між цими двома протидіючими силами. </a:t>
            </a:r>
            <a:endParaRPr lang="ru-RU" sz="20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Kaleidoscopic spinning sacred circle mandal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8"/>
          <a:stretch/>
        </p:blipFill>
        <p:spPr bwMode="auto">
          <a:xfrm>
            <a:off x="8674100" y="3930497"/>
            <a:ext cx="2939237" cy="29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Аюрведа дошас и элементы пентаграммы. Вата, Питта, Кафа - Эфир, Воздух, Огонь, Вода и Земля. Аюрведические символы с именами и положением в пят - Векторная графика Йога роялти-фр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70000"/>
                    </a14:imgEffect>
                    <a14:imgEffect>
                      <a14:brightnessContrast bright="-5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5" b="3730"/>
          <a:stretch/>
        </p:blipFill>
        <p:spPr bwMode="auto">
          <a:xfrm>
            <a:off x="3657322" y="2438400"/>
            <a:ext cx="4127868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ive elements of Ayurveda with ether water wind fire and earth circle icon sign vector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78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74" b="14756"/>
          <a:stretch/>
        </p:blipFill>
        <p:spPr bwMode="auto">
          <a:xfrm>
            <a:off x="7402474" y="1804748"/>
            <a:ext cx="4693463" cy="2048933"/>
          </a:xfrm>
          <a:prstGeom prst="rect">
            <a:avLst/>
          </a:prstGeom>
          <a:noFill/>
          <a:ln w="254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elcome to Bharath Environmental Service Tru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365500"/>
            <a:ext cx="3588544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pressive | Fractal art, Fractals, Mandala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320040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2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700" y="0"/>
            <a:ext cx="12179300" cy="14642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0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Капха</a:t>
            </a:r>
            <a:r>
              <a:rPr lang="uk-UA" sz="2000" b="1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працює над побудовою тканин тіла (плазма, кров, плоть, кісткова тканина, кістковий мозок, репродуктивна тканина).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Пітта</a:t>
            </a:r>
            <a:r>
              <a:rPr lang="uk-UA" sz="2000" b="1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працює над руйнуванням тканин для їх утилізації.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Вата</a:t>
            </a:r>
            <a:r>
              <a:rPr lang="uk-UA" sz="2000" b="1" dirty="0">
                <a:solidFill>
                  <a:srgbClr val="0099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підтримує в рівновазі ці дві сили.</a:t>
            </a:r>
            <a:endParaRPr lang="ru-RU" sz="2000" b="1" dirty="0">
              <a:solidFill>
                <a:srgbClr val="0099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ridoshas In Ayurveda Three Circles Stripes. Tridoshas in Ayurveda image with text over green background royalty free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7" y="1531980"/>
            <a:ext cx="5688486" cy="3242437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ntrol emotions royalty free stock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68" y="1531980"/>
            <a:ext cx="5198032" cy="34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ve natural elements: fire, water, ether, air and earth. Abstract mosaic composition with natural element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25167"/>
          <a:stretch/>
        </p:blipFill>
        <p:spPr bwMode="auto">
          <a:xfrm>
            <a:off x="3008856" y="5062918"/>
            <a:ext cx="9275776" cy="18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Эзотерика. Грани реальности. - СИЛА ЧЕТЫРЕХ СТИХИЙ. УСТАНОВЛЕНИЕ  ВЗАИМОДЕЙСТВИЯ СО СТИХИЯМИ Стихии – одни из самых величайших проявлений сил  Мира, основа вселенной. Они есть везде и во всем: вокруг и в сам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7" y="4842166"/>
            <a:ext cx="2691240" cy="201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30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now your body type and personality - VATA, PITTA, KAPHA [PART2] -  Wholesome Ayurve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1389" cy="36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rinciple of Tridosa- Vata, Pitta and Kap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75" y="0"/>
            <a:ext cx="6058725" cy="27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ciples #2: Ayurvedic Doshas - Ayurvedic Seatt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30" y="2744402"/>
            <a:ext cx="4116453" cy="41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yurvedic Dosha Clock and Seasons - Ayurveda Pos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14281"/>
          <a:stretch/>
        </p:blipFill>
        <p:spPr bwMode="auto">
          <a:xfrm>
            <a:off x="4710636" y="3673000"/>
            <a:ext cx="3015903" cy="31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trology and the Doshas | Chop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2" y="4055138"/>
            <a:ext cx="4481033" cy="216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76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6667500" cy="2826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оздоровлення людини базується на 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здатності організму регулювати функції та системи продуктами харчування з підтримкою балансу трьох 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Вата-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доша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Пітта-доша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Капха-доша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 тільки одна з </a:t>
            </a:r>
            <a:r>
              <a:rPr lang="uk-UA" sz="2000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</a:t>
            </a:r>
            <a:r>
              <a:rPr lang="uk-UA" sz="20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виходить з рівноваги, виникають захворювання, котрі підтверджені сучасними дослідженнями. </a:t>
            </a:r>
          </a:p>
        </p:txBody>
      </p:sp>
      <p:pic>
        <p:nvPicPr>
          <p:cNvPr id="5" name="Picture 2" descr="Sitting Buddha Over Colorful Neon Background. Seamless Pattern. Vector  Illustration Stock Vector - Illustration of india, fluorescent: 16937059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304408" y="3454400"/>
            <a:ext cx="3480692" cy="34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SHA AYURVEDA TEST-HINDI Ultimate Guide for Health(Free of Cost) ~ LIFEFA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313" y="0"/>
            <a:ext cx="5424687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3/3b/Ayurveda_humors.svg/250px-Ayurveda_humor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3454400"/>
            <a:ext cx="3390900" cy="339090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050" name="Picture 2" descr="The 3 Doshas in Ayurveda - by Ayurvedic Instructor Desiree Collazo | CE  Institute L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2" y="3006095"/>
            <a:ext cx="3675480" cy="3735899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25400" y="0"/>
            <a:ext cx="12065000" cy="41883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фундаментальними поняттями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кожен з нас з моменту зачаття отримує неповторні, як відбитки пальців пропорції Вати (В),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Пітти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(П) і </a:t>
            </a: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Капхі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(К).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Тобто утворюється одна з семи комбінацій </a:t>
            </a:r>
            <a:r>
              <a:rPr lang="uk-UA" sz="2000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</a:t>
            </a:r>
            <a:r>
              <a:rPr lang="uk-UA" sz="2000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В, П, К, ВП, ВК, ПК, ВПК.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Отримана людиною комбінація визначається генетикою, характером харчування, способом життя і емоційним станом батьків. Це стає запорукою індивідуальності кожної людини з різними психофізіологічними характеристиками. </a:t>
            </a: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змінюється протягом життя, за винятком дуже рідкісних випадків, коли відбуваються зміни в генах.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людини з бездоганним здоров'ям,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збігається з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Проте в більшості людей ці психофізичні стани відрізняються.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Знання своєї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дозволить людині жити в рівновазі фізичного тіла, психіки, розуму. </a:t>
            </a:r>
          </a:p>
        </p:txBody>
      </p:sp>
      <p:pic>
        <p:nvPicPr>
          <p:cNvPr id="3" name="Picture 6" descr="https://st.depositphotos.com/1034250/2463/v/950/depositphotos_24636851-stock-illustration-manda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" y="4231639"/>
            <a:ext cx="2626360" cy="262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yurveda: harmony maintained &amp; restored – Avaana Ans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46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82" y="4339162"/>
            <a:ext cx="3354018" cy="2463800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epositphotos_202426368-stock-video-yogi-lotus-position-background-rota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8922" y="4231639"/>
            <a:ext cx="4639079" cy="2609423"/>
          </a:xfrm>
        </p:spPr>
      </p:pic>
    </p:spTree>
    <p:extLst>
      <p:ext uri="{BB962C8B-B14F-4D97-AF65-F5344CB8AC3E}">
        <p14:creationId xmlns:p14="http://schemas.microsoft.com/office/powerpoint/2010/main" val="19605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35047"/>
            <a:ext cx="12077700" cy="31668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Незважаючи на втілення всіх трьох </a:t>
            </a: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доши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як правило, одна з них виявляється більш яскраво.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ґрунтовно: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характеризує кожен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конститутивний тип людей з домінуванням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доши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(типи Вата,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Пітта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Капха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пропонує продукти, які можуть їх гармонізувати;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рекомендує, яких продуктів уникати, корисні, віддавати перевагу.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Тобто, існує унікальна методологія структурування дієт відповідно до індивідуальних метаболічних функцій людини.  Саме це дає змогу перетворити харчування в одну зі складових дієвої системи оздоровлення та омолодження людини. 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Buddha inside Mandala 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6"/>
          <a:stretch/>
        </p:blipFill>
        <p:spPr bwMode="auto">
          <a:xfrm>
            <a:off x="8483600" y="3328363"/>
            <a:ext cx="3594100" cy="35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yurveda192.ua/wp-content/uploads/2015/03/dosha-ob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15" y="3342538"/>
            <a:ext cx="2064316" cy="86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ieben Chakren Fliesen Stock Vektor Art und mehr Bilder von Schakra -  Schakra, Om-Symbol, 2015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21" y="3328363"/>
            <a:ext cx="3523999" cy="35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3 Doshas in Ayurvedic Medicine: Vatha, Pitta, and Kap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5" y="4249016"/>
            <a:ext cx="3930556" cy="262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7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0" y="0"/>
            <a:ext cx="12077700" cy="35073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>
              <a:tabLst>
                <a:tab pos="630555" algn="l"/>
              </a:tabLst>
            </a:pP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підкреслює пріоритетне значення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індивідуально підібраного раціону 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головного засобу підтримання належного стану здоров’я, а й, за необхідності, тривалого лікування фізичного тіла, що на санскриті називається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анна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-майя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(«харчова оболонка»). 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spcAft>
                <a:spcPts val="0"/>
              </a:spcAft>
              <a:tabLst>
                <a:tab pos="630555" algn="l"/>
              </a:tabLst>
            </a:pP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Підходи </a:t>
            </a: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аюрведичної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науки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відповідають сучасній концепції персоніфікованого харчування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яка виникла в результаті еволюції класичної теорії збалансованого харчування. </a:t>
            </a:r>
          </a:p>
          <a:p>
            <a:pPr indent="342265" algn="just">
              <a:spcAft>
                <a:spcPts val="0"/>
              </a:spcAft>
              <a:tabLst>
                <a:tab pos="630555" algn="l"/>
              </a:tabLst>
            </a:pP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Технології </a:t>
            </a: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аюрведичних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харчових продуктів -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досягнення сучасної фізіології та біохімії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які підтверджують справедливість та дієвість </a:t>
            </a:r>
            <a:r>
              <a:rPr lang="uk-UA" sz="2000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аюрведичних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уявлень про механізми регуляції функцій організму людини засобами раціональної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індивідуальної дієти і траволікування, використання йоги, масажів і неодмінної присутності в нашому житті високого духовного змісту. </a:t>
            </a:r>
            <a:endParaRPr lang="ru-RU" sz="2000" b="1" dirty="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Mandala ornament, colorful pattern for your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923" r="3201" b="9945"/>
          <a:stretch/>
        </p:blipFill>
        <p:spPr bwMode="auto">
          <a:xfrm>
            <a:off x="407370" y="3595089"/>
            <a:ext cx="3199430" cy="32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acred geometry and boo symbol set ayurveda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 bwMode="auto">
          <a:xfrm>
            <a:off x="4237677" y="3576533"/>
            <a:ext cx="3268023" cy="33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hakra Healing Tones: Therapy for All 7 Chakras, Activation,  Transformation, Deep Meditation - Album by Chakra Balancing Meditation |  Spotif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3088" r="7601"/>
          <a:stretch/>
        </p:blipFill>
        <p:spPr bwMode="auto">
          <a:xfrm>
            <a:off x="8379725" y="3195145"/>
            <a:ext cx="3124200" cy="366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3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9700" y="130393"/>
            <a:ext cx="11798300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  <a:tabLst>
                <a:tab pos="270510" algn="l"/>
              </a:tabLst>
            </a:pP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результатами дослідження: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розроблено рецептури напою на основі зеленого чаю з додаванням </a:t>
            </a:r>
            <a:r>
              <a:rPr lang="uk-UA" sz="20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амли</a:t>
            </a: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соусу на основі зеленого горошку і шпинату з використанням </a:t>
            </a:r>
            <a:r>
              <a:rPr lang="uk-UA" sz="2000" b="1" dirty="0" err="1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Чаванпрашу</a:t>
            </a: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визначено оптимальне співвідношення компонентів в рецептурі, розроблено технологічні картки,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70510" algn="l"/>
              </a:tabLst>
            </a:pPr>
            <a:r>
              <a:rPr lang="uk-UA" sz="2000" b="1" dirty="0">
                <a:solidFill>
                  <a:srgbClr val="00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оцінено органолептичні показники профільним методом. </a:t>
            </a:r>
            <a:endParaRPr lang="ru-RU" sz="2000" b="1" dirty="0">
              <a:solidFill>
                <a:srgbClr val="0033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yurveda concept image with text and leaves symbol. - Фото, зображен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70" y="2321515"/>
            <a:ext cx="3158130" cy="17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yurveda medic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5"/>
          <a:stretch/>
        </p:blipFill>
        <p:spPr bwMode="auto">
          <a:xfrm>
            <a:off x="0" y="2671188"/>
            <a:ext cx="4013878" cy="3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lowing low polygonal herb leaf with water droplet and text eco friendly on dark blue background. Ecology, alternative medicine concept. Futuristic wireframe stock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158" y="2006600"/>
            <a:ext cx="3545661" cy="354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acred Geometry and Boo symbol set. Ayurveda sign of harmony and balance. Tattoo design, yoga logo. poster, t-shirt. Textile. Colorful rainbow gradient over vector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4178300"/>
            <a:ext cx="26797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odle alternative medicine and ayurveda icons in circle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9282" r="12534" b="13028"/>
          <a:stretch/>
        </p:blipFill>
        <p:spPr bwMode="auto">
          <a:xfrm>
            <a:off x="4763493" y="4061268"/>
            <a:ext cx="2391878" cy="26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3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4150" y="0"/>
            <a:ext cx="11798300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Аюрведою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чаї та трав’яні відвари вважають даром богів, мають здатність очищати і зцілювати організм людини. </a:t>
            </a:r>
          </a:p>
          <a:p>
            <a:pPr indent="342265" algn="just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Приписи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аюрведичної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кулінарії значну увагу приділяють комбінованим чаям; найкращі комбінації на основі зеленого чаю із прянощами. </a:t>
            </a:r>
          </a:p>
          <a:p>
            <a:pPr indent="342265" algn="just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Розроблено рецептуру чаю на основі композиції зеленого  байхового чаю та порошку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амли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з композицією ароматних прянощів для профілактики дисбалансу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Vector green leav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6"/>
          <a:stretch/>
        </p:blipFill>
        <p:spPr bwMode="auto">
          <a:xfrm>
            <a:off x="3511807" y="2919412"/>
            <a:ext cx="3247941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yurveda medical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0" y="2558256"/>
            <a:ext cx="35766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up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757" y="2227302"/>
            <a:ext cx="2236371" cy="196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Spice Jar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6"/>
          <a:stretch/>
        </p:blipFill>
        <p:spPr bwMode="auto">
          <a:xfrm>
            <a:off x="7668430" y="3937000"/>
            <a:ext cx="452357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1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ord AYURVEDA. Vector zentangle object for decoration. Hand-painted art design. Hand drawn illustration word AYURVEDA for t-shirt and other decoration stock illustr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28"/>
            <a:ext cx="12180926" cy="2164719"/>
          </a:xfrm>
          <a:prstGeom prst="rect">
            <a:avLst/>
          </a:prstGeom>
          <a:solidFill>
            <a:srgbClr val="00FFFF"/>
          </a:solidFill>
          <a:ln w="19050">
            <a:solidFill>
              <a:srgbClr val="CC0066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695700" y="2233227"/>
            <a:ext cx="8376484" cy="4392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8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Вивчення різних систем оздоровлення, їх індивідуальний вибір, профілактика і зміцнення здоров’я - актуальна проблема сьогодення. 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існує 5 тисяч років і пропонує натуральне та безпечне лікування </a:t>
            </a:r>
            <a:r>
              <a:rPr lang="uk-UA" sz="28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хвороб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які не підвладні сучасній медицині, </a:t>
            </a:r>
            <a:r>
              <a:rPr lang="uk-UA" sz="2800" b="1" dirty="0">
                <a:solidFill>
                  <a:srgbClr val="CC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набула поширення в усьому світі, інтерес до неї зростає з кожним роком</a:t>
            </a:r>
            <a:r>
              <a:rPr lang="uk-UA" sz="2400" b="1" dirty="0">
                <a:solidFill>
                  <a:srgbClr val="D6009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uk-UA" sz="2400" b="1" dirty="0">
                <a:solidFill>
                  <a:srgbClr val="D6009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" descr="Ayurveda Doshas: Vata, Pitta, Kapha. Stock Vector - Illustration of health,  earth: 1143496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992"/>
            <a:ext cx="3551318" cy="4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12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24857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ctr"/>
            <a:r>
              <a:rPr lang="uk-UA" sz="2000" b="1" dirty="0" err="1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Амла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Phyllanthus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emblica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індійський аргус, священне дерево </a:t>
            </a:r>
            <a:r>
              <a:rPr lang="ru-RU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Індії, якому поклонялися</a:t>
            </a:r>
            <a:r>
              <a:rPr lang="ru-RU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Матері Землі і вірили, що воно може викормити людство.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санскриті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амалакі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доглядальниця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важається однією з найбільш цілющих і поживних з усіх відомих ягід. </a:t>
            </a:r>
          </a:p>
          <a:p>
            <a:pPr indent="177800" algn="ctr"/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Плід </a:t>
            </a:r>
            <a:r>
              <a:rPr lang="uk-UA" sz="2000" b="1" dirty="0" err="1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амли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округлі ягоди </a:t>
            </a:r>
            <a:r>
              <a:rPr lang="en-US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uk-UA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3-4 см., ідеальний регенератор, рослина з найбільшим вмістом вітаміну С в природі (у 30 разів більше віт. С ніж у апельсині). </a:t>
            </a:r>
          </a:p>
          <a:p>
            <a:pPr indent="177800"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Смакові й ароматичні якості ягід пояснюються їх унікальним хімічним складом і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полівітамінністю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2000" b="1" dirty="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s://upload.wikimedia.org/wikipedia/commons/thumb/6/60/Amla_in_Bangladesh_4.jpg/800px-Amla_in_Bangladesh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" y="2499182"/>
            <a:ext cx="2811712" cy="43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design-orbita.com.ua/wp-content/uploads/amla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9334" b="12011"/>
          <a:stretch/>
        </p:blipFill>
        <p:spPr bwMode="auto">
          <a:xfrm>
            <a:off x="2846219" y="2485786"/>
            <a:ext cx="3275180" cy="43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3V PRODUCTS: Amla Powder 150g | Nellikai Power | Indian Gooseberry Pow –  Watanz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3476" r="12034" b="11377"/>
          <a:stretch/>
        </p:blipFill>
        <p:spPr bwMode="auto">
          <a:xfrm>
            <a:off x="6375385" y="4228532"/>
            <a:ext cx="3874083" cy="26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ook.net.ua/wp-content/uploads/pic1_1596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7676" r="6137" b="9068"/>
          <a:stretch/>
        </p:blipFill>
        <p:spPr bwMode="auto">
          <a:xfrm>
            <a:off x="8523989" y="2157858"/>
            <a:ext cx="3480179" cy="23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0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58854" y="0"/>
            <a:ext cx="6975333" cy="34732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</a:rPr>
              <a:t>Плоди використовуються для лікування найрізноманітніших захворювань</a:t>
            </a: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</a:rPr>
              <a:t>. </a:t>
            </a:r>
            <a:endParaRPr lang="uk-UA" b="1" dirty="0">
              <a:solidFill>
                <a:srgbClr val="0033CC"/>
              </a:solidFill>
            </a:endParaRP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Боротьба з діабетом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Покращує зір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Регуляція репродуктивної функції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Оздоровлення печінки і нирок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Прискорення метаболізму, нормалізація роботи ШКТ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Нормалізація кровообігу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Підвищення імунітету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Загоєння ран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  <a:r>
              <a:rPr lang="uk-UA" b="1" dirty="0">
                <a:solidFill>
                  <a:srgbClr val="0033CC"/>
                </a:solidFill>
                <a:latin typeface="Montserrat"/>
              </a:rPr>
              <a:t>Поліпшення стану шкіри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uk-UA" b="1" dirty="0">
                <a:solidFill>
                  <a:srgbClr val="0033CC"/>
                </a:solidFill>
                <a:latin typeface="Montserrat"/>
              </a:rPr>
              <a:t>Нормалізація артеріального тиску</a:t>
            </a:r>
            <a:r>
              <a:rPr lang="uk-UA" dirty="0">
                <a:solidFill>
                  <a:srgbClr val="0033CC"/>
                </a:solidFill>
                <a:latin typeface="Montserrat"/>
              </a:rPr>
              <a:t>. </a:t>
            </a:r>
          </a:p>
        </p:txBody>
      </p:sp>
      <p:pic>
        <p:nvPicPr>
          <p:cNvPr id="3076" name="Picture 4" descr="https://cook.net.ua/wp-content/uploads/pic1_159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/>
          <a:stretch/>
        </p:blipFill>
        <p:spPr bwMode="auto">
          <a:xfrm>
            <a:off x="1415124" y="30500"/>
            <a:ext cx="3488059" cy="35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38862" y="3604220"/>
            <a:ext cx="6107658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</a:rPr>
              <a:t>Плоди 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Амла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- ефективно гармонізує 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</a:rPr>
              <a:t>Трідошу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</a:rPr>
              <a:t> - корисна при всіх типах конституції тіла </a:t>
            </a:r>
            <a:endParaRPr lang="uk-UA" sz="2400" b="1" i="0" dirty="0">
              <a:solidFill>
                <a:srgbClr val="0033CC"/>
              </a:solidFill>
              <a:effectLst/>
              <a:latin typeface="Oswald"/>
            </a:endParaRPr>
          </a:p>
        </p:txBody>
      </p:sp>
      <p:pic>
        <p:nvPicPr>
          <p:cNvPr id="5122" name="Picture 2" descr="Amazon.com: Herbs Botanica Organic Amla Powder Indian Gooseberry Amalaki  Pure Natural Vitamin C Alma Fruit Powder for Hair Growth Immune Support  Emblica Officinalis 5.3 oz /150 GMS : Health &amp; Househo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93041"/>
            <a:ext cx="2450816" cy="363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sh Indian Gooseberry at best price in Coimbatore by JKR Exports | ID:  4483197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66" y="3555240"/>
            <a:ext cx="3302759" cy="33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>
          <a:xfrm>
            <a:off x="3193576" y="4933859"/>
            <a:ext cx="1965278" cy="1897045"/>
          </a:xfrm>
          <a:prstGeom prst="rect">
            <a:avLst/>
          </a:prstGeom>
        </p:spPr>
      </p:pic>
      <p:pic>
        <p:nvPicPr>
          <p:cNvPr id="8" name="Picture 4" descr="Чакры на закате - 3D рендеринг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7"/>
          <a:stretch/>
        </p:blipFill>
        <p:spPr bwMode="auto">
          <a:xfrm>
            <a:off x="5745706" y="4950723"/>
            <a:ext cx="2557465" cy="19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0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vedamarket.com.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14350" r="2595"/>
          <a:stretch/>
        </p:blipFill>
        <p:spPr bwMode="auto">
          <a:xfrm>
            <a:off x="0" y="12350"/>
            <a:ext cx="4800600" cy="43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Амла Amla купить Украина Киев Хмельницкий недорого в интернет магазине  Аюрведа Плюс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6276" r="14701" b="5750"/>
          <a:stretch/>
        </p:blipFill>
        <p:spPr bwMode="auto">
          <a:xfrm>
            <a:off x="7569200" y="-53557"/>
            <a:ext cx="2311400" cy="35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Амла – лучший источник витамина С | Аптечка натуропата | Красота и здоровье  | Интернет-портал ДАО Здоровья – все о здоровом образе жиз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0"/>
            <a:ext cx="4022725" cy="26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Амла - ИНДИЙСКИЕ СПЕЦИИ, магазин &quot;Виджай&quot; - специи, натуральная косметика,  Чаванпраш, рис басмати. Доставка спец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b="6849"/>
          <a:stretch/>
        </p:blipFill>
        <p:spPr bwMode="auto">
          <a:xfrm>
            <a:off x="0" y="4205614"/>
            <a:ext cx="2933700" cy="26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933700" y="4028399"/>
            <a:ext cx="5948680" cy="23495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чайному напої прянощі використовують у вигляді відварів. </a:t>
            </a:r>
          </a:p>
          <a:p>
            <a:pPr algn="ctr"/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Відвари за 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аюрведичними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приписами – одна частина комбінації прянощів, </a:t>
            </a:r>
          </a:p>
          <a:p>
            <a:pPr algn="ctr"/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15 г, на 16 частин води, тобто на чашку (250 см</a:t>
            </a:r>
            <a:r>
              <a:rPr lang="uk-UA" sz="2200" b="1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7" name="Picture 6" descr="Festive Colorful Geometric Psychedelic Mandala Pattern Design - Arte  vetorial de stock e mais imagens de Abstrato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380" y="3548379"/>
            <a:ext cx="3309620" cy="33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itting Buddha Over Colorful Neon Background Stock Vector (Royalty Free)  1532976131 | Shutte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7"/>
          <a:stretch/>
        </p:blipFill>
        <p:spPr bwMode="auto">
          <a:xfrm>
            <a:off x="9969500" y="832643"/>
            <a:ext cx="2222500" cy="21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1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4300" y="72664"/>
            <a:ext cx="11874500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зниження збільшеної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Капха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(зниження ваги, виведення токсинів) використовують  прянощі із домінуючими смаками – гіркий, терпкий і гострий; але і солодкі, тонізуючі та пом’якшувальні прянощі мають вплив на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Капха-дош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300" y="1196376"/>
            <a:ext cx="11874500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6600"/>
                </a:solidFill>
                <a:cs typeface="Arial" panose="020B0604020202020204" pitchFamily="34" charset="0"/>
              </a:rPr>
              <a:t>Для </a:t>
            </a:r>
            <a:r>
              <a:rPr lang="uk-UA" sz="2400" b="1" dirty="0">
                <a:solidFill>
                  <a:srgbClr val="006600"/>
                </a:solidFill>
                <a:cs typeface="Arial" panose="020B0604020202020204" pitchFamily="34" charset="0"/>
              </a:rPr>
              <a:t>балансу </a:t>
            </a:r>
            <a:r>
              <a:rPr lang="uk-UA" sz="2400" b="1" dirty="0" err="1">
                <a:solidFill>
                  <a:srgbClr val="006600"/>
                </a:solidFill>
                <a:cs typeface="Arial" panose="020B0604020202020204" pitchFamily="34" charset="0"/>
              </a:rPr>
              <a:t>Капха-доші</a:t>
            </a:r>
            <a:r>
              <a:rPr lang="uk-UA" sz="2400" b="1" dirty="0">
                <a:solidFill>
                  <a:srgbClr val="006600"/>
                </a:solidFill>
                <a:cs typeface="Arial" panose="020B0604020202020204" pitchFamily="34" charset="0"/>
              </a:rPr>
              <a:t> запропоновано та апробовано композиційний чай зелений з додаванням </a:t>
            </a:r>
            <a:r>
              <a:rPr lang="uk-UA" sz="2400" b="1" dirty="0">
                <a:solidFill>
                  <a:srgbClr val="006600"/>
                </a:solidFill>
              </a:rPr>
              <a:t>композиція прянощів: </a:t>
            </a:r>
          </a:p>
          <a:p>
            <a:pPr algn="ctr"/>
            <a:r>
              <a:rPr lang="uk-UA" sz="2400" b="1" dirty="0">
                <a:solidFill>
                  <a:srgbClr val="006600"/>
                </a:solidFill>
              </a:rPr>
              <a:t>1 масова частка порошок </a:t>
            </a:r>
            <a:r>
              <a:rPr lang="uk-UA" sz="2400" b="1" dirty="0" err="1">
                <a:solidFill>
                  <a:srgbClr val="006600"/>
                </a:solidFill>
              </a:rPr>
              <a:t>амли</a:t>
            </a:r>
            <a:r>
              <a:rPr lang="uk-UA" sz="2400" b="1" dirty="0">
                <a:solidFill>
                  <a:srgbClr val="006600"/>
                </a:solidFill>
              </a:rPr>
              <a:t>, 0,5 масових часток гвоздик</a:t>
            </a:r>
            <a:r>
              <a:rPr lang="uk-UA" sz="2400" b="1" dirty="0">
                <a:solidFill>
                  <a:srgbClr val="006600"/>
                </a:solidFill>
                <a:cs typeface="Arial" panose="020B0604020202020204" pitchFamily="34" charset="0"/>
              </a:rPr>
              <a:t>а сушена (суцвіття), </a:t>
            </a:r>
            <a:r>
              <a:rPr lang="uk-UA" sz="2400" b="1" dirty="0">
                <a:solidFill>
                  <a:srgbClr val="006600"/>
                </a:solidFill>
              </a:rPr>
              <a:t>            1 масова  частка сухого кореню імбиру, 1 масова частка подрібненої кори кориці.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2991301"/>
            <a:ext cx="12077700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балансу Вата-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доші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запропоновано зігріваючий композиційний чай: </a:t>
            </a:r>
          </a:p>
          <a:p>
            <a:pPr algn="ctr"/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порошок 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амли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шипшина сушена, фенхель.  Кожний компонент має свій смак: 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амла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солодко-кислуватий, шипшина – кислувато-солодкий, фенхель – 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солодкопряний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Seamless pattern with alternative medicine and ayurveda icons. Seamless pattern with doodle colored alternative medicine and ayurveda icons vector 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114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Аюрведа концепція зображення з тексту та мінометних маточкою символ. - Фото, зображен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" y="4114800"/>
            <a:ext cx="745649" cy="7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own's Syndrome 'Treated' With Green Tea: Stu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r="-4244"/>
          <a:stretch/>
        </p:blipFill>
        <p:spPr bwMode="auto">
          <a:xfrm>
            <a:off x="2971800" y="4139905"/>
            <a:ext cx="3429358" cy="27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een tea minimises the facial features linked to Down's syndrome | Daily  Mail On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/>
          <a:stretch/>
        </p:blipFill>
        <p:spPr bwMode="auto">
          <a:xfrm>
            <a:off x="8945514" y="4139905"/>
            <a:ext cx="3187700" cy="26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oves, cinnamon sticks and cardamom — nutrition, flavouring - Stock Photo  | #14958850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29821" b="11192"/>
          <a:stretch/>
        </p:blipFill>
        <p:spPr bwMode="auto">
          <a:xfrm>
            <a:off x="6401158" y="4110064"/>
            <a:ext cx="2358511" cy="27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28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65100" y="88900"/>
            <a:ext cx="11849100" cy="14642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Оцінка зразків проводилася за 5-бальною шкалою, де визначали  зовнішній вигляд, колір, запах, смак, консистенція.  Перспективність композицій оцінювали сенсорним аналізом за обраною баловою шкалою: 5 балів – відмінна якість; 4 бали – добра; 3 – задовільна;           2 – незадовільна; 1 бал – дуже погана</a:t>
            </a:r>
          </a:p>
        </p:txBody>
      </p:sp>
      <p:pic>
        <p:nvPicPr>
          <p:cNvPr id="8" name="Picture 6" descr="Mandala 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-1215" b="15431"/>
          <a:stretch/>
        </p:blipFill>
        <p:spPr bwMode="auto">
          <a:xfrm>
            <a:off x="2804994" y="4404652"/>
            <a:ext cx="5775325" cy="24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C02C95C1-0BA6-5748-CB20-8D5BC5793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6" y="1553131"/>
            <a:ext cx="10372467" cy="29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66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8900" y="0"/>
            <a:ext cx="11912600" cy="2553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Поєднання смаків соусів (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чатні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зробило їх фаворитами у всьому світі; </a:t>
            </a:r>
          </a:p>
          <a:p>
            <a:pPr indent="342265" algn="ctr">
              <a:spcAft>
                <a:spcPts val="0"/>
              </a:spcAft>
            </a:pP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їх головна роль полягає в розпалюванні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агні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(вогонь травлення). </a:t>
            </a:r>
          </a:p>
          <a:p>
            <a:pPr indent="342265" algn="ctr">
              <a:spcAft>
                <a:spcPts val="0"/>
              </a:spcAft>
            </a:pP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рецептури розробленого соусу на основі зеленого горошку і шпинату включено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Чаванпраш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який готують суворо по давньому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аюрведичному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рецепту, складається з 49 компонентів природного походження, універсальний засіб від сотні недуг</a:t>
            </a: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uk-UA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yawanprash (Чаванпраш) &quot;Dabur&quot; 500 гр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2500"/>
          <a:stretch/>
        </p:blipFill>
        <p:spPr bwMode="auto">
          <a:xfrm>
            <a:off x="88900" y="2563559"/>
            <a:ext cx="2174875" cy="37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упить Чаванпраш с Шафраном (1 Кг) Патанджал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4"/>
          <a:stretch/>
        </p:blipFill>
        <p:spPr bwMode="auto">
          <a:xfrm>
            <a:off x="9588501" y="2044747"/>
            <a:ext cx="2603500" cy="48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havanprash-ayurvedicheskij-eliksir-zdorovya_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r="12767"/>
          <a:stretch/>
        </p:blipFill>
        <p:spPr bwMode="auto">
          <a:xfrm>
            <a:off x="3683000" y="2619374"/>
            <a:ext cx="5715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hyawanprash-500gms, Buy Chyawanprash-500gms online, buy organic food  online - FTB Organi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25572" r="3408" b="12519"/>
          <a:stretch/>
        </p:blipFill>
        <p:spPr bwMode="auto">
          <a:xfrm>
            <a:off x="2044700" y="4573870"/>
            <a:ext cx="2362200" cy="228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55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765800" y="1520866"/>
            <a:ext cx="6362700" cy="146423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 в харчуванні людей з Вата, 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Капха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конституціями, оскільки мають мінливий або слабкий </a:t>
            </a:r>
            <a:r>
              <a:rPr lang="uk-UA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Агні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схильність до поганого травлення, втрати або набору ваги ін.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4304109"/>
            <a:ext cx="8153401" cy="21452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Рослинна складова соусу представлена оливковою олією, що має нейтральну енергетику, а ефект після перетравлення - солодкий. </a:t>
            </a:r>
          </a:p>
          <a:p>
            <a:pPr algn="ctr"/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Аюрведою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оливкова олія гармонізує всі три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Доші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особливо гармонічно впливає на Вата-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дошу</a:t>
            </a: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65800" y="55597"/>
            <a:ext cx="6362700" cy="132802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 солодко-гостра м’яка маса темно-коричневого кольору, основу  його складає також м’якоть </a:t>
            </a:r>
            <a:r>
              <a:rPr lang="uk-UA" sz="24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амли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oodle alternative medicine and ayurveda icons. Doodle colored alternative medicine and ayurveda icons with lines, symbols around isolated on white background vector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1" y="3022601"/>
            <a:ext cx="3835399" cy="38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VID-19 Food Tips: This is how you can make chemical-free Chyawanprash at 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79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2553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складі соусу для балансуючого впливу на Вата-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дошу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обрано композицію прянощів імбиру та кардамону.  За 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Аюрведою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імбир володіє заспокійливими властивостями для усіх трьох 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кардамон - м'яка спеція, належить до </a:t>
            </a:r>
            <a:r>
              <a:rPr lang="uk-UA" sz="2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саттвічних</a:t>
            </a: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продуктів;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має властивість виводити з організму отрути і токсини. </a:t>
            </a:r>
          </a:p>
          <a:p>
            <a:pPr algn="ctr"/>
            <a:r>
              <a:rPr lang="uk-UA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Встановлена раціональна кількість введення кухонної солі - 0,8-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1,0%.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100% Pure &amp; Natural Wax Seal. 100% Pure &amp; Natural Green Wax Seal stock 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17" y="2625613"/>
            <a:ext cx="1771891" cy="16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nderrated Chyawanprash Benefits, Uses, Dosage, Side Eff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91" y="2553891"/>
            <a:ext cx="4304109" cy="43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asy to make Chyawanprash! Recipe by Archana Ravi - Cookp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613"/>
            <a:ext cx="4226734" cy="29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6 benefits of eating chyawanprash and the right time to eat it | HealthSho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4328443"/>
            <a:ext cx="4496991" cy="25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0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41543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  <a:tabLst>
                <a:tab pos="630555" algn="l"/>
              </a:tabLst>
            </a:pPr>
            <a:r>
              <a:rPr lang="uk-UA" sz="2200" b="1" u="sng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розробці рецептур враховано приписи </a:t>
            </a:r>
            <a:r>
              <a:rPr lang="uk-UA" sz="2200" b="1" u="sng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200" b="1" u="sng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200" b="1" u="sng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Рекомендації використання продуктів харчування при складання персоналізованих раціонів для людей конституції Вата-</a:t>
            </a:r>
            <a:r>
              <a:rPr lang="uk-UA" sz="24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доша</a:t>
            </a: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Пітта-доша</a:t>
            </a: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Капха-доша</a:t>
            </a: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Комбінації продуктів харчування за сумісністю.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Дані корисності у персоналізованому харчуванні (фрукти і овочі, горіхи та насіння, зернові та бобові продукти, рослинні олії,  прянощі та спеції, солодощі та їх замінники).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Гуни якості та їх вплив на </a:t>
            </a:r>
            <a:r>
              <a:rPr lang="uk-UA" sz="24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доші</a:t>
            </a:r>
            <a:r>
              <a:rPr lang="uk-UA" sz="24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організм, психіку людини. Класифікація харчових продуктів за гунами ментальності. </a:t>
            </a:r>
            <a:endParaRPr lang="ru-RU" sz="24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ukraine-india.org/wp-content/uploads/2021/04/%D0%B1%D0%BB%D0%BE%D0%B3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4274739"/>
            <a:ext cx="3936063" cy="26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ctor yoga icons and round line sig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0"/>
          <a:stretch/>
        </p:blipFill>
        <p:spPr bwMode="auto">
          <a:xfrm>
            <a:off x="1" y="4274739"/>
            <a:ext cx="2641600" cy="25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cred Geometry and Boo symbol set. Ayurveda sign of harmony and balance. Tattoo design, yoga logo. poster, t-shirt. Textile. Colorful rainbow gradient over stock illu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88" y="4283945"/>
            <a:ext cx="2467512" cy="26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msa Hand of Fatima Amulet royalty free illustra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5019" r="10872" b="4829"/>
          <a:stretch/>
        </p:blipFill>
        <p:spPr bwMode="auto">
          <a:xfrm>
            <a:off x="9753599" y="4267279"/>
            <a:ext cx="2161171" cy="25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4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12192000" cy="3473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Вплив смаків на організм людини. Послідовність смаків за силою впливу (в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аюрведичному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харчуванні смакові відчуття, їхня повнота і насиченість дуже важливі для збереження й накопичення енергії).  Потужний вплив на систему розум-тіло справляє сприйняття запахів; використання запахів для встановлення фізіологічної рівноваги - найдавніший розділ класичної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2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Твердження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що всі поживні речовини, БАР які оброблені,  вилучені, трансформовані, синтезовані мають не тільки обмежену цінність, але і спричиняють повільну втрату природного інтелекту організму, його здоров’я та можливостей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самозцілення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ukraine-india.org/wp-content/uploads/2021/04/%D0%B1%D0%BB%D0%BE%D0%B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73463"/>
            <a:ext cx="4140200" cy="25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ukraine-india.org/wp-content/uploads/2021/05/%D0%B1%D0%BB%D0%BE%D0%B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3569319"/>
            <a:ext cx="3797300" cy="25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here To Get Reiki Done in Medellin - Casac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" y="3573463"/>
            <a:ext cx="4050587" cy="25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6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51" y="2749950"/>
            <a:ext cx="3346049" cy="3346049"/>
          </a:xfrm>
        </p:spPr>
      </p:pic>
      <p:sp>
        <p:nvSpPr>
          <p:cNvPr id="5" name="AutoShape 4" descr="C:\Users\1\Desktop\osnovy-ayurvedy-chast_1.webp"/>
          <p:cNvSpPr>
            <a:spLocks noChangeAspect="1" noChangeArrowheads="1"/>
          </p:cNvSpPr>
          <p:nvPr/>
        </p:nvSpPr>
        <p:spPr bwMode="auto">
          <a:xfrm>
            <a:off x="2736849" y="863599"/>
            <a:ext cx="174625" cy="1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4183"/>
            <a:ext cx="12192000" cy="24857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/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Сучасна наука підтверджує давньоіндійські канони: людина безпосередньо пов’язана з Природою як першоджерелом енергії. </a:t>
            </a:r>
          </a:p>
          <a:p>
            <a:pPr indent="342265" algn="ctr" fontAlgn="base"/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тому найбільш результативними є природні методи оздоровлення.</a:t>
            </a: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342265" algn="ctr" fontAlgn="base"/>
            <a:r>
              <a:rPr lang="uk-UA" sz="2000" b="1" i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 роботи: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ознайомлення з основними принципами в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аюрведичній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системі харчування із подальшою розробкою рецептур страв, котрі будуть відповідати фізичному і психоемоційному конститутивному типу, дослідна апробація органолептичних показників страв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Woman ornate silhouette sitting in lotus pose and Sacred Geometry. Ayurveda symbol of harmony and balance. Tattoo design, yoga lo. Go. poster, t-shirt textile stock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939156" cy="3492500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9" name="depositphotos_178667172-stock-video-aura-chakra-activation-enlightenment-mi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3060700" y="2608037"/>
            <a:ext cx="5638800" cy="4269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0524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464300" y="217170"/>
            <a:ext cx="5727700" cy="64236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1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sz="21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аюрведичними</a:t>
            </a:r>
            <a:r>
              <a:rPr lang="uk-UA" sz="21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рекомендаціями в усьому світі складаються персоналізовані карти харчування з урахуванням індивідуальних особливостей людини, її звичок і способу життя, орієнтовані на врахування усіх особливостей конституції.</a:t>
            </a:r>
          </a:p>
          <a:p>
            <a:pPr indent="342265" algn="ctr">
              <a:spcAft>
                <a:spcPts val="0"/>
              </a:spcAft>
            </a:pPr>
            <a:endParaRPr lang="uk-UA" sz="21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>
              <a:spcAft>
                <a:spcPts val="0"/>
              </a:spcAft>
            </a:pPr>
            <a:r>
              <a:rPr lang="uk-UA" sz="21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Проведення наукових досліджень у напрямі забезпечення індивідуальних метаболічних потреб людини правильно підібраним харчуванням, обґрунтованим раціоном та корисними стравами є пріоритетною стратегією Європейського бюро ВООЗ, Ради Європи та Євросоюзу. </a:t>
            </a:r>
            <a:endParaRPr lang="ru-RU" sz="2100" b="1" dirty="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mt Vector Art Stock Images | Depositphot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 bwMode="auto">
          <a:xfrm>
            <a:off x="0" y="0"/>
            <a:ext cx="637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ata, Pitta, Kapha: A Beginner's Guide to Understanding Your Ayurvedic Type  - Visionary Yo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0"/>
            <a:ext cx="1495115" cy="19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6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375400" y="198130"/>
            <a:ext cx="5816600" cy="60420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200" b="1" u="sng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Результати досліджень: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систематизовані дані основ 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аюрведичних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знань і положень: харчової цінності, правил комбінування харчових продуктів в персоніфікованому харчуванні,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виявлено найкращі співвідношення компонентів за рецептурою розроблених страв з високою харчовою й біологічною цінністю, з урахуванням рекомендацій для профілактики дисбалансу 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людей конституції Вата-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доша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Пітта-доша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2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Капха-доша</a:t>
            </a:r>
            <a:r>
              <a:rPr lang="uk-UA" sz="22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200" b="1" dirty="0">
              <a:solidFill>
                <a:srgbClr val="0033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eamless pattern of Buddha face, om sign and palm. Seamless pattern of Buddha face, om sign and palm hand on a purple background stock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30"/>
            <a:ext cx="6134100" cy="6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23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✓ Imagen de Vibrante Mandala colorido psicodélico, ondas de fondo  ornamento. Patrón abstracto decorativo, flor de textura de adorno ondulado.  Ilustración de fantasía de vector bohemio. Fotografía de Sto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462777" cy="34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editation - flower of lif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1"/>
          <a:stretch/>
        </p:blipFill>
        <p:spPr bwMode="auto">
          <a:xfrm>
            <a:off x="1" y="3403600"/>
            <a:ext cx="3462777" cy="34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hakra concept. Inner love, light and peace. Buddha silhouette. In lotus position over colorful ornate mandala. Vector illustration . Buddhism esoteric motifs vector illu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728" y="4869418"/>
            <a:ext cx="2209535" cy="19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7 Chakras Color Chart / Semicircle with Mandala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3"/>
          <a:stretch/>
        </p:blipFill>
        <p:spPr bwMode="auto">
          <a:xfrm>
            <a:off x="5626100" y="4744767"/>
            <a:ext cx="4170892" cy="211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62778" y="0"/>
            <a:ext cx="8729222" cy="4869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ВИСНОВКИ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Давня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Аюрведа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 її уявленнями про життя та свідомість аж ніяк не виглядає сьогодні архаїчною і застарілою, - навпаки, завдяки своєму духовному погляду на місце людини у Всесвіті, вона являється ключем до медицини майбутнього.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>
              <a:spcAft>
                <a:spcPts val="0"/>
              </a:spcAft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Основою розуміння стану здоров’я і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хвороб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умов активної старості і довголіття в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є концепція єдиного організму, нероздільного психічного і тілесного, окремого органу і всього організму. 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>
              <a:spcAft>
                <a:spcPts val="0"/>
              </a:spcAft>
              <a:tabLst>
                <a:tab pos="630555" algn="l"/>
              </a:tabLst>
            </a:pP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своїми приписами та рекомендаціями спрямовує людське існування на гармонізацію стану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у т. ч. через харчування,  виводить на перше місце не молекулярну структуру продуктів харчування, а їх вплив на баланс організму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Lotus Flower Sacred Geometry Symbol with All Seeing Eye Over in Stock  Vector - Illustration of mystic, drugs: 1290885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75" y="4902943"/>
            <a:ext cx="1955057" cy="19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60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1600" y="0"/>
            <a:ext cx="12090400" cy="45970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>
              <a:spcAft>
                <a:spcPts val="0"/>
              </a:spcAft>
            </a:pP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Аюрведичне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вчення наголошує на саморегулюванні організму харчовими продуктами, що відповідають трьом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дошам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(трьом конституційним типам); необхідності вживання їжі, яка привносить в організм гармонію та забезпечує його праною - життєвою енергією.</a:t>
            </a:r>
            <a:endParaRPr lang="ru-RU" sz="22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spcAft>
                <a:spcPts val="0"/>
              </a:spcAft>
            </a:pP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Розроблення продуктів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аюрведичної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системи персоналізованого харчування є актуальним для закладів ресторанного господарства. </a:t>
            </a:r>
          </a:p>
          <a:p>
            <a:pPr indent="342265" algn="just">
              <a:spcAft>
                <a:spcPts val="0"/>
              </a:spcAft>
            </a:pP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Технологічні рішення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аюрведичних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страв з імуномоделюючою, адаптогенною, антиоксидантною,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загальнозміцнювальною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дією є привабливими для споживачів, дозволяють  розширити асортимент страв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аюрведичної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кулінарії в ресторанному меню, привертають увагу до </a:t>
            </a:r>
            <a:r>
              <a:rPr lang="uk-UA" sz="22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2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стародавньої науки про здоровий розум, наміри, харчування, що приносить задоволення, робить нас працездатними, здоровими і щасливими. </a:t>
            </a:r>
            <a:endParaRPr lang="ru-RU" sz="2200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indigo Ajna chakra symbol, 3d modern illustration Stock Photo |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16142" r="6666" b="14792"/>
          <a:stretch/>
        </p:blipFill>
        <p:spPr bwMode="auto">
          <a:xfrm>
            <a:off x="9144000" y="4587777"/>
            <a:ext cx="2857500" cy="22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editation woman - aura, chakras - illustration royalty free illust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40" y="4608211"/>
            <a:ext cx="2563860" cy="2249787"/>
          </a:xfrm>
          <a:prstGeom prst="rect">
            <a:avLst/>
          </a:prstGeom>
          <a:noFill/>
          <a:ln w="15875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pen hands with galaxy inside open around masonic symbol. New World Order. Hand-drawn alchemy, religion, spirituality, occultism. vector illu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15" y="4587777"/>
            <a:ext cx="2930684" cy="2293260"/>
          </a:xfrm>
          <a:prstGeom prst="rect">
            <a:avLst/>
          </a:prstGeom>
          <a:noFill/>
          <a:ln w="15875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sychedelic seamless pattern with magic girl sitting and meditation in  lotus position over geometry. Vector repeating illustration. Psychedelic  concept. Esoteric art. Stock Vector Image by ©vgorbash #39620034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2"/>
          <a:stretch/>
        </p:blipFill>
        <p:spPr bwMode="auto">
          <a:xfrm>
            <a:off x="566445" y="4585172"/>
            <a:ext cx="2315626" cy="2272826"/>
          </a:xfrm>
          <a:prstGeom prst="rect">
            <a:avLst/>
          </a:prstGeom>
          <a:noFill/>
          <a:ln w="158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81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God Lord Shiva Statue In Golden Sky Background Shiva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"/>
            <a:ext cx="7697787" cy="43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p art Buddha vector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2159000"/>
            <a:ext cx="5891212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95250" y="4428172"/>
            <a:ext cx="6096000" cy="24857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Мудрість Давнього Сходу невичерпна. </a:t>
            </a:r>
          </a:p>
          <a:p>
            <a:pPr algn="ctr"/>
            <a:r>
              <a:rPr lang="uk-UA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Аюрведа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древня «наука життя» </a:t>
            </a:r>
            <a:r>
              <a:rPr lang="uk-UA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uk-UA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Ayur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uk-UA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життя», </a:t>
            </a:r>
            <a:r>
              <a:rPr lang="uk-UA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Veda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«знання», «наука»)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традиційна індійська система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натуропатії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медична частина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йогічних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 Індійського субконтиненту, до яких входят</a:t>
            </a:r>
            <a:r>
              <a:rPr lang="uk-UA" sz="2000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ь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йога, веданта, </a:t>
            </a:r>
            <a:r>
              <a:rPr lang="uk-UA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тантра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 буддизм.</a:t>
            </a:r>
            <a:endParaRPr lang="uk-UA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OM - buddhist symbo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2"/>
          <a:stretch/>
        </p:blipFill>
        <p:spPr bwMode="auto">
          <a:xfrm>
            <a:off x="8679867" y="-1"/>
            <a:ext cx="2387599" cy="2117134"/>
          </a:xfrm>
          <a:prstGeom prst="rect">
            <a:avLst/>
          </a:prstGeom>
          <a:noFill/>
          <a:ln w="19050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65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1" y="0"/>
            <a:ext cx="9042401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Основи знань про організм людини описано в «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Сомараджі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– стародавньому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аюрведичному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тексті, який з'явився на кілька тисячоліть раніше перших текстів китайської і тибетської медицини </a:t>
            </a:r>
            <a:endParaRPr lang="uk-UA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656" y="1235472"/>
            <a:ext cx="8229601" cy="21452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вважає запорукою належного стану здоров’я: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систему раціонального харчування,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йогу,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фітотерапію,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детоксикацію організму,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психотерапію через медитації та молитви </a:t>
            </a:r>
            <a:endParaRPr lang="uk-UA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A golden face. stock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3087052"/>
            <a:ext cx="5638800" cy="37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eps chakra and budd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1"/>
          <a:stretch/>
        </p:blipFill>
        <p:spPr bwMode="auto">
          <a:xfrm>
            <a:off x="198656" y="3492500"/>
            <a:ext cx="6068793" cy="34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genta Sahasrara chakra symbol, 3d modern illustration Stock Photo | Adobe 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1" y="-1"/>
            <a:ext cx="3060700" cy="30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0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8089900" cy="24857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fontAlgn="base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Суттю і каркасом вчення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є концепція </a:t>
            </a:r>
          </a:p>
          <a:p>
            <a:pPr indent="342265" fontAlgn="base">
              <a:spcAft>
                <a:spcPts val="0"/>
              </a:spcAft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індивідуальної конституції людини (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Пракріті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«та, що створена першою»: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те, що закладають батьки,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 зумовлює наші природні емоції,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схильність до певної їжі, тих чи інших </a:t>
            </a:r>
            <a:r>
              <a:rPr lang="uk-UA" sz="2000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хвороб</a:t>
            </a: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більш низькі та високі дії та прагнення. </a:t>
            </a:r>
            <a:endParaRPr lang="ru-RU" sz="2000" b="1" dirty="0">
              <a:solidFill>
                <a:srgbClr val="CC00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akra concept. Inner love, light and peace. Silhouette in lotus position over ornate mandala. Vector illustration. Ha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 bwMode="auto">
          <a:xfrm>
            <a:off x="0" y="2595890"/>
            <a:ext cx="4190999" cy="41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rd Shiva - Mahakal , lord shiva, HD phone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0"/>
            <a:ext cx="3835400" cy="682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eart Chakra concept. Inner love, light and peace. Silhouette 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6"/>
          <a:stretch/>
        </p:blipFill>
        <p:spPr bwMode="auto">
          <a:xfrm>
            <a:off x="4190999" y="2595890"/>
            <a:ext cx="4165601" cy="411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3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7565394" cy="4086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>
              <a:spcAft>
                <a:spcPts val="0"/>
              </a:spcAft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Водночас стан, у якому ми перебуваємо в конкретний момент життя, може кардинально відрізнятися від нашого природного балансу.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стан </a:t>
            </a:r>
            <a:r>
              <a:rPr lang="uk-UA" b="1" dirty="0" err="1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Вікріті</a:t>
            </a:r>
            <a:r>
              <a:rPr lang="uk-UA" b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стан «після народження»,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має неминучий «дисбаланс», який приносять фактори повсякденного життя: </a:t>
            </a:r>
          </a:p>
          <a:p>
            <a:pPr marL="285750" indent="-28575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емоційні переживання, такі як страхи, минулі травми;</a:t>
            </a:r>
          </a:p>
          <a:p>
            <a:pPr marL="285750" indent="-28575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погані емоції; </a:t>
            </a:r>
          </a:p>
          <a:p>
            <a:pPr marL="285750" indent="-285750" algn="just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вплив токсинів, нездорової їжі. </a:t>
            </a:r>
          </a:p>
          <a:p>
            <a:pPr indent="342265" algn="just" fontAlgn="base">
              <a:spcAft>
                <a:spcPts val="0"/>
              </a:spcAft>
            </a:pP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Отже, </a:t>
            </a:r>
            <a:r>
              <a:rPr lang="uk-UA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Аюрведа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розглядає кожну людину як окрему особистість, народжену із унікальними ментальними та фізіологічними характеристиками, більшість з яких залишаються постійними протягом усього життя. </a:t>
            </a:r>
            <a:endParaRPr lang="ru-RU" sz="14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acred Geometry and Boo symbol set. Ayurveda sign of harmony and balance. Tattoo design, yoga logo. poster, t-shirt. Hamsa lucky sign over Sacred Geometry symbol vector 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2" y="4028996"/>
            <a:ext cx="2829004" cy="282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tatrons Cube,  Flower of Life, Sacred geometry, third eye with hand esoteric spiritual icon and the moon phases. Masonic symbol vector illustration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04" y="0"/>
            <a:ext cx="4378222" cy="25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kra concept. Inner love, light and peace. Buddha silhouette in lotus position over colorful ornate mandala. Vector. Illustration isolated. Buddhism esoteric vector illustratio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2" y="4051110"/>
            <a:ext cx="2829194" cy="2829194"/>
          </a:xfrm>
          <a:prstGeom prst="rect">
            <a:avLst/>
          </a:prstGeom>
          <a:noFill/>
          <a:ln w="19050">
            <a:solidFill>
              <a:srgbClr val="D6009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ogamandalaviolett Stock Vektor Art und mehr Bilder von Schakra - Schakra,  Zen, Meditieren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2631692"/>
            <a:ext cx="4252830" cy="42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879110" y="2942038"/>
            <a:ext cx="5362204" cy="3847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 суть </a:t>
            </a:r>
            <a:r>
              <a:rPr lang="uk-UA" sz="2000" b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Аюрведи</a:t>
            </a: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здоров’я людини - це взаємодія фізичного стану, ментальності і духовності. </a:t>
            </a:r>
          </a:p>
          <a:p>
            <a:pPr indent="342265" algn="ctr" fontAlgn="base">
              <a:spcAft>
                <a:spcPts val="0"/>
              </a:spcAft>
            </a:pPr>
            <a:endParaRPr lang="uk-UA" sz="20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Міцне здоров’я - це стан рівноваги між розумом, тілом, духом і навколишнім світом.</a:t>
            </a:r>
          </a:p>
          <a:p>
            <a:pPr indent="342265" algn="ctr" fontAlgn="base">
              <a:spcAft>
                <a:spcPts val="0"/>
              </a:spcAft>
            </a:pPr>
            <a:endParaRPr lang="uk-UA" sz="20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 fontAlgn="base">
              <a:spcAft>
                <a:spcPts val="0"/>
              </a:spcAft>
            </a:pPr>
            <a:r>
              <a:rPr lang="uk-UA" sz="20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Фізичне здоров'я, як і духовний  рівень людини, є результат її власної діяльності.</a:t>
            </a:r>
            <a:endParaRPr lang="ru-RU" sz="20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 descr="Símbolo Sagrado De Geometría Con Todos Los Ojos Puestos En Oro Místico,  Alquimia, Concepto Oculto Diseño Para Portada De Música I Ilustración del  Vector - Ilustración de vector, loto: 1725027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8"/>
          <a:stretch/>
        </p:blipFill>
        <p:spPr bwMode="auto">
          <a:xfrm>
            <a:off x="172324" y="0"/>
            <a:ext cx="3037993" cy="29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waken the Throat Chakra. Awakening the Throat Chakra. Animated videos for heart chakra illustrations, meditation music, relaxation stock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39"/>
            <a:ext cx="6829796" cy="38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otus And Sacred Geometry. Seamless Pattern. Unamole Hindu Symbol Of Wisdom  And Path To Perfection. Tattoo, Yoga Logo, Buddhism Design, Print, Poster,  T-shirt, Textile. Repeating Vector Illustration. Royalty Free Cliparts,  Vectors, 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962" y="0"/>
            <a:ext cx="2942038" cy="29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3"/>
          <a:stretch/>
        </p:blipFill>
        <p:spPr>
          <a:xfrm>
            <a:off x="6062103" y="-26043"/>
            <a:ext cx="3019434" cy="2942039"/>
          </a:xfrm>
          <a:prstGeom prst="rect">
            <a:avLst/>
          </a:prstGeom>
        </p:spPr>
      </p:pic>
      <p:pic>
        <p:nvPicPr>
          <p:cNvPr id="21" name="Picture 4" descr="Mandala Hd 2 By Relplus - Psychedelic Art Mandala Psychedelic - 1280x1569 -  Download HD Wallpaper - WallpaperTi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98" y="0"/>
            <a:ext cx="2442624" cy="29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04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9878" y="0"/>
            <a:ext cx="8365322" cy="28263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265" algn="just" fontAlgn="base"/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Аюрведою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спожита їжа має гармоніювати з нашою природою,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продукти класифікуються за їхнім впливом на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доші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і за цим же принципом дається характеристика продуктів,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дієта (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ахара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важливий фактор збереження людини від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хвороб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 algn="just" fontAlgn="base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неправильне харчування - найважливіший фізичний чинник, що призводить до виникнення і розвитку </a:t>
            </a:r>
            <a:r>
              <a:rPr lang="uk-UA" sz="2000" b="1" dirty="0" err="1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хвороб</a:t>
            </a:r>
            <a:r>
              <a:rPr lang="uk-UA" sz="2000" b="1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33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All Seeing Eye in Lotus Vector Ornamental Lotus Flower, Ethnic a Stock  Vector - Illustration of asian, native: 93578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" y="2963663"/>
            <a:ext cx="27686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uddha over colorful neon background. Vector illustration. Psychedelic mushroom composition. Indian, Buddhism, Spiritu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00" y="4580452"/>
            <a:ext cx="2356543" cy="23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ukraine-india.org/wp-content/uploads/2021/05/%D0%B1%D0%BB%D0%BE%D0%B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31" y="3582128"/>
            <a:ext cx="598245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 chakra system. The name of the chakras. Spiritual growth of a person. Meditation of a person in the Lotus.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/>
          <a:stretch/>
        </p:blipFill>
        <p:spPr bwMode="auto">
          <a:xfrm>
            <a:off x="8805078" y="-1"/>
            <a:ext cx="3419365" cy="45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347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2124</Words>
  <Application>Microsoft Office PowerPoint</Application>
  <PresentationFormat>Произвольный</PresentationFormat>
  <Paragraphs>151</Paragraphs>
  <Slides>33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hhp</cp:lastModifiedBy>
  <cp:revision>212</cp:revision>
  <dcterms:created xsi:type="dcterms:W3CDTF">2022-07-07T17:05:16Z</dcterms:created>
  <dcterms:modified xsi:type="dcterms:W3CDTF">2023-01-16T15:58:34Z</dcterms:modified>
</cp:coreProperties>
</file>