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40" r:id="rId1"/>
  </p:sldMasterIdLst>
  <p:notesMasterIdLst>
    <p:notesMasterId r:id="rId27"/>
  </p:notesMasterIdLst>
  <p:sldIdLst>
    <p:sldId id="316" r:id="rId2"/>
    <p:sldId id="317" r:id="rId3"/>
    <p:sldId id="268" r:id="rId4"/>
    <p:sldId id="269" r:id="rId5"/>
    <p:sldId id="315" r:id="rId6"/>
    <p:sldId id="271" r:id="rId7"/>
    <p:sldId id="270" r:id="rId8"/>
    <p:sldId id="272" r:id="rId9"/>
    <p:sldId id="273" r:id="rId10"/>
    <p:sldId id="274" r:id="rId11"/>
    <p:sldId id="288" r:id="rId12"/>
    <p:sldId id="292" r:id="rId13"/>
    <p:sldId id="276" r:id="rId14"/>
    <p:sldId id="277" r:id="rId15"/>
    <p:sldId id="278" r:id="rId16"/>
    <p:sldId id="279" r:id="rId17"/>
    <p:sldId id="280" r:id="rId18"/>
    <p:sldId id="281" r:id="rId19"/>
    <p:sldId id="261" r:id="rId20"/>
    <p:sldId id="262" r:id="rId21"/>
    <p:sldId id="263" r:id="rId22"/>
    <p:sldId id="264" r:id="rId23"/>
    <p:sldId id="295" r:id="rId24"/>
    <p:sldId id="296" r:id="rId25"/>
    <p:sldId id="31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C498CD01-243F-4523-8ABA-C7ED1586DA84}">
          <p14:sldIdLst/>
        </p14:section>
        <p14:section name="Раздел без заголовка" id="{58C6D808-E95B-4FF1-A7B6-C3C5120E40BE}">
          <p14:sldIdLst>
            <p14:sldId id="316"/>
            <p14:sldId id="317"/>
            <p14:sldId id="268"/>
            <p14:sldId id="269"/>
            <p14:sldId id="315"/>
            <p14:sldId id="271"/>
            <p14:sldId id="270"/>
            <p14:sldId id="272"/>
            <p14:sldId id="273"/>
            <p14:sldId id="274"/>
            <p14:sldId id="288"/>
            <p14:sldId id="292"/>
            <p14:sldId id="276"/>
            <p14:sldId id="277"/>
            <p14:sldId id="278"/>
            <p14:sldId id="279"/>
            <p14:sldId id="280"/>
            <p14:sldId id="281"/>
            <p14:sldId id="261"/>
            <p14:sldId id="262"/>
            <p14:sldId id="263"/>
            <p14:sldId id="264"/>
            <p14:sldId id="295"/>
            <p14:sldId id="296"/>
            <p14:sldId id="31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B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4317" autoAdjust="0"/>
  </p:normalViewPr>
  <p:slideViewPr>
    <p:cSldViewPr>
      <p:cViewPr varScale="1">
        <p:scale>
          <a:sx n="62" d="100"/>
          <a:sy n="62" d="100"/>
        </p:scale>
        <p:origin x="-151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1769AC-D439-4D0B-A39B-B47D6EEC9CF3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E370E-D709-4FDF-9F7E-01FBF4408330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4246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7E370E-D709-4FDF-9F7E-01FBF4408330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96471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23.01.2024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7544" y="3717032"/>
            <a:ext cx="8208912" cy="2808312"/>
          </a:xfrm>
        </p:spPr>
        <p:txBody>
          <a:bodyPr>
            <a:noAutofit/>
          </a:bodyPr>
          <a:lstStyle/>
          <a:p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Доповідач</a:t>
            </a:r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                                    </a:t>
            </a:r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Науковий </a:t>
            </a:r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керівник:</a:t>
            </a:r>
            <a:r>
              <a:rPr lang="uk-UA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</a:t>
            </a:r>
            <a:r>
              <a:rPr lang="uk-UA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 ОВПУ </a:t>
            </a:r>
            <a:r>
              <a:rPr lang="uk-UA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МТС                                                                        </a:t>
            </a:r>
            <a:r>
              <a:rPr lang="uk-UA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викладач </a:t>
            </a:r>
            <a:r>
              <a:rPr lang="uk-UA" sz="18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Полєводов</a:t>
            </a:r>
            <a:r>
              <a:rPr lang="uk-UA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</a:t>
            </a:r>
            <a:r>
              <a:rPr lang="uk-UA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Олександрович</a:t>
            </a:r>
            <a:r>
              <a:rPr lang="uk-UA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Наливайко Лариса Степанівна  </a:t>
            </a:r>
          </a:p>
          <a:p>
            <a:r>
              <a:rPr lang="uk-UA" sz="18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</a:t>
            </a:r>
            <a:r>
              <a:rPr lang="en-US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endParaRPr lang="uk-UA" sz="180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800" b="1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sz="1800" b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18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ОДЕСА-2024  </a:t>
            </a:r>
            <a:r>
              <a:rPr lang="uk-UA" sz="18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endParaRPr lang="ru-RU" sz="18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8496944" cy="3600400"/>
          </a:xfrm>
        </p:spPr>
        <p:txBody>
          <a:bodyPr/>
          <a:lstStyle/>
          <a:p>
            <a:pPr marL="182880" indent="0" algn="ctr">
              <a:buNone/>
            </a:pP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b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навчальний заклад                                                              </a:t>
            </a:r>
            <a:b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«ОДЕСЬКЕ ВИЩЕ ПРОФЕСІЙНЕ УЧИЛИЩЕ  МОРСЬКОГО  ТУРИСТИЧНОГО СЕРВІСУ»</a:t>
            </a:r>
            <a:b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6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МІЖРЕГІОНАЛЬНА СТУДЕНТСЬКА НАУКОВО-                            ПРАКТИЧНА   КОНФЕРЕНЦІЯ</a:t>
            </a:r>
            <a:br>
              <a:rPr lang="uk-UA" sz="16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Сучасні проблеми готельного бізнесу та ресторанної справи-2024</a:t>
            </a:r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uk-UA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 доповіді:</a:t>
            </a:r>
            <a:br>
              <a:rPr lang="uk-UA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ГЛЮТЕН: ЗА ЧИ ПРОТИ?»</a:t>
            </a:r>
            <a:endParaRPr lang="ru-RU" sz="32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25144"/>
            <a:ext cx="1152128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725144"/>
            <a:ext cx="1224136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02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79"/>
            <a:ext cx="813690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Сучасні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технології дозволяють включати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глютен  до багатьох харчових продуктів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ковбасні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вироби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в заморожен</a:t>
            </a:r>
            <a:r>
              <a:rPr lang="uk-UA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их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продуктах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(глютен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додають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як консервант)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sz="2400" dirty="0">
              <a:solidFill>
                <a:schemeClr val="bg2">
                  <a:lumMod val="25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4578" name="Picture 2" descr="Картинки по запросу &quot;майонез колбаса&quot;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71" y="1988840"/>
            <a:ext cx="3891755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45" y="1988840"/>
            <a:ext cx="360040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345" y="4293096"/>
            <a:ext cx="3816424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42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21" y="572729"/>
            <a:ext cx="3928181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Згущене молоко, йогурт, вершки, морозиво</a:t>
            </a:r>
          </a:p>
        </p:txBody>
      </p:sp>
      <p:pic>
        <p:nvPicPr>
          <p:cNvPr id="18434" name="Picture 2" descr="Картинки по запросу &quot;Сгущенное молоко, йогурт, сливки, мороженое&quot;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2" y="1574889"/>
            <a:ext cx="3765964" cy="270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284984"/>
            <a:ext cx="3816424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4753028" y="2432500"/>
            <a:ext cx="3886415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Шоколад, торти, цукерки</a:t>
            </a:r>
          </a:p>
        </p:txBody>
      </p:sp>
    </p:spTree>
    <p:extLst>
      <p:ext uri="{BB962C8B-B14F-4D97-AF65-F5344CB8AC3E}">
        <p14:creationId xmlns:p14="http://schemas.microsoft.com/office/powerpoint/2010/main" val="147187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831" y="826628"/>
            <a:ext cx="3690942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Какао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розчинна кава, ароматизований чай</a:t>
            </a:r>
            <a:endParaRPr lang="ru-RU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21508" name="Picture 4" descr="Картинки по запросу &quot;Какао, растворимый кофе, ароматизированный чай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53" y="1926515"/>
            <a:ext cx="378042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76663"/>
            <a:ext cx="3888432" cy="2784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48064" y="1926515"/>
            <a:ext cx="36004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buSzPts val="1000"/>
              <a:tabLst>
                <a:tab pos="457200" algn="l"/>
              </a:tabLst>
            </a:pPr>
            <a:r>
              <a:rPr lang="uk-UA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Соки промислового виробництва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02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280920" cy="213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Чим небезпечний </a:t>
            </a:r>
            <a:r>
              <a:rPr lang="ru-RU" sz="32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глютен?</a:t>
            </a:r>
            <a:endParaRPr lang="ru-RU" sz="2000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Целіакія -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 нездатність кишечника засвоювати клейковину злакових рослин. Будь-які, навіть мікроскопічні її кількості, викликають у хворих людей запалення тонкого кишечника, яке триває до тих пір, поки в організм надходить глютен.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7" y="2924944"/>
            <a:ext cx="7364298" cy="3523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36752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Картинки по запросу &quot;целіакія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45024"/>
            <a:ext cx="655272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82013"/>
            <a:ext cx="82089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Целіакія </a:t>
            </a: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 викликати такі серйозні ускладнення: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рак тонкого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кишківника;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хронічний виразковий ентерит;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вторинний остеопороз;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безпліддя;</a:t>
            </a:r>
          </a:p>
          <a:p>
            <a:pPr marL="342900" indent="-342900">
              <a:buFont typeface="Wingdings" pitchFamily="2" charset="2"/>
              <a:buChar char="q"/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дітей - відставання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розвитку.</a:t>
            </a:r>
          </a:p>
        </p:txBody>
      </p:sp>
    </p:spTree>
    <p:extLst>
      <p:ext uri="{BB962C8B-B14F-4D97-AF65-F5344CB8AC3E}">
        <p14:creationId xmlns:p14="http://schemas.microsoft.com/office/powerpoint/2010/main" val="3085494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496944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 захворювання носить спадковий характер і єдиними ліками від нього служить дієта, яка виключає всі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продукти, що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містять клейковину. Часто целіакія проявляється вже в ранньому дитинстві (з введенням першого прикорму, що містить глютен), але непереносимість цієї речовини може виявитися і пізніше, вже в дорослому віці. У дорослих </a:t>
            </a:r>
            <a:r>
              <a:rPr lang="ru-RU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целіакія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проявляється найчастіше, як всілякі розлади травного тракту.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326103"/>
            <a:ext cx="7488832" cy="3099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925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638547" y="320867"/>
            <a:ext cx="3926203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Чи шкідливий глютен</a:t>
            </a: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  <a:endParaRPr lang="ru-RU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Картинки по запросу &quot;парацельс&quot;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1"/>
          <a:stretch/>
        </p:blipFill>
        <p:spPr bwMode="auto">
          <a:xfrm>
            <a:off x="4578732" y="908720"/>
            <a:ext cx="4076553" cy="491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8264" y="5820168"/>
            <a:ext cx="1726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Ф. Парацельс</a:t>
            </a:r>
            <a:endParaRPr lang="ru-RU" sz="2000" b="1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976" y="1484784"/>
            <a:ext cx="414901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тих, хто страждає на целіакію, питання про шкоду глютену навіть не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варто піднімати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них він смертельно небезпечний. А для здорових людей, шкідливі властивості глютену можна визначити однією фразою,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сказаною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основоположником фармакології Парацельсом: «Все - отрута, все - ліки, те й інше визначає доза».</a:t>
            </a:r>
          </a:p>
        </p:txBody>
      </p:sp>
    </p:spTree>
    <p:extLst>
      <p:ext uri="{BB962C8B-B14F-4D97-AF65-F5344CB8AC3E}">
        <p14:creationId xmlns:p14="http://schemas.microsoft.com/office/powerpoint/2010/main" val="23433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404664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 вживати глютен в природному вигляді,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наприклад,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крупах, то ніякої шкоди він не принесе. Навпаки, клейковина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вітамінів групи В, рослинний білок, її наявність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 харчову цінність.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74324"/>
            <a:ext cx="7344816" cy="375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7183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568952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Однак, глютен, отриманий з пшениці, зараз додають практично скрізь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 до ковбас, йогуртів, шоколаду,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 кажучи вже про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випічку.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Таким чином, кількість клейковини,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яка в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середньому споживається людиною, набагато більше, ніж та доза, яку ми могли б отримати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природнім шляхом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вживаючи в їжу злаки. Можливо, тут і криється основна небезпека. Адже надлишок навіть життєво важливих речовин може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призвести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сумних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наслідків.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4338" name="Picture 2" descr="Картинки по запросу &quot;шоколад йогурт колбаса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284984"/>
            <a:ext cx="6120680" cy="303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235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292696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Безглютеновая дієта швидко стала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трендом. Продукти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Gluten free!»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тали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культом.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Будь-який культ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відомо, пов'язаний з міфологією.</a:t>
            </a:r>
          </a:p>
        </p:txBody>
      </p:sp>
      <p:pic>
        <p:nvPicPr>
          <p:cNvPr id="25602" name="Picture 2" descr="Картинки по запросу &quot;глютен фре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9"/>
            <a:ext cx="691276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74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640960" cy="3168352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uk-UA" sz="240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</a:t>
            </a:r>
            <a:r>
              <a:rPr lang="uk-UA" sz="280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uk-UA" sz="2400" b="0" dirty="0" smtClean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uk-UA" sz="24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</a:rPr>
              <a:t>п</a:t>
            </a:r>
            <a:r>
              <a:rPr lang="uk-UA" sz="24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ровести  </a:t>
            </a:r>
            <a:r>
              <a:rPr lang="uk-UA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дослідження </a:t>
            </a:r>
            <a:r>
              <a:rPr lang="ru-RU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заклад</a:t>
            </a:r>
            <a:r>
              <a:rPr lang="uk-UA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ів </a:t>
            </a:r>
            <a:r>
              <a:rPr lang="ru-RU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 ресторанного господарства,</a:t>
            </a:r>
            <a:r>
              <a:rPr lang="uk-UA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 які розробляють, пропонують відвідувачам  страви без глютену і мають  попит споживачів.  </a:t>
            </a:r>
            <a:r>
              <a:rPr lang="uk-UA" sz="24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/>
            </a:r>
            <a:br>
              <a:rPr lang="uk-UA" sz="24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</a:br>
            <a:r>
              <a:rPr lang="uk-UA" sz="24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Безглютенова </a:t>
            </a:r>
            <a:r>
              <a:rPr lang="uk-UA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дієта набирає популярності  серед здорових людей</a:t>
            </a:r>
            <a:r>
              <a:rPr lang="uk-UA" sz="2400" b="0" dirty="0" smtClean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</a:rPr>
              <a:t>.</a:t>
            </a:r>
            <a:r>
              <a:rPr lang="uk-UA" sz="20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Щоб з</a:t>
            </a:r>
            <a:r>
              <a:rPr lang="ru-RU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’</a:t>
            </a:r>
            <a:r>
              <a:rPr lang="uk-UA" sz="2400" b="0" dirty="0">
                <a:solidFill>
                  <a:schemeClr val="accent1">
                    <a:lumMod val="75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ясувати на скільки корисна безглютенова дієта  для здорових людей - це відображено в презентації . І можна зробити особисто для себе висновок: «Глютен: за чи проти?»</a:t>
            </a:r>
            <a:r>
              <a:rPr lang="ru-RU" sz="2400" b="0" dirty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400" b="0" dirty="0">
                <a:solidFill>
                  <a:schemeClr val="accent1">
                    <a:lumMod val="75000"/>
                  </a:schemeClr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uk-UA" sz="2400" b="0" dirty="0" smtClean="0">
                <a:solidFill>
                  <a:schemeClr val="bg2">
                    <a:lumMod val="50000"/>
                  </a:schemeClr>
                </a:solidFill>
                <a:effectLst/>
                <a:latin typeface="Times New Roman"/>
                <a:ea typeface="Times New Roman"/>
              </a:rPr>
              <a:t> </a:t>
            </a:r>
            <a:endParaRPr lang="ru-RU" sz="24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Що таке глютен? | Уляна Супрун | Блог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429000"/>
            <a:ext cx="6336704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1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332656"/>
            <a:ext cx="842493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Міф №1: Продукти з глютеном призводять до здуття живота.</a:t>
            </a:r>
          </a:p>
          <a:p>
            <a:pPr algn="just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 противників клейковини скаржилися на ці симптоми виробникам.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Однак, дослідники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провели сліпий тест і підтвердили, що сила ефекту плацебо просто вражаюча: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той,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 з'їв продукти без глютену, але не знав про це, дійсно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почав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страждати підвищеним газоутворенням.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показав: здоровій людині клейковина не грозить здуттями.</a:t>
            </a:r>
          </a:p>
        </p:txBody>
      </p:sp>
      <p:pic>
        <p:nvPicPr>
          <p:cNvPr id="26626" name="Picture 2" descr="Картинки по запросу &quot;вздутие живота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79644"/>
            <a:ext cx="6912768" cy="3206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531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536" y="332656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Міф №2: Клейковина сприяє ожирінню</a:t>
            </a:r>
          </a:p>
          <a:p>
            <a:pPr algn="just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Ні. Ожиріння виникає від безконтрольного поглинання жирів і вуглеводів, відсутність рухової активності і недотримання режиму харчування. Хліб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інша випічка, дійсно, істотно додає калорій і може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призвести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відкладення жирових запасів. Глютен тут, звичайно, не винен. Просто потрібно менше їсти булочок.</a:t>
            </a:r>
          </a:p>
        </p:txBody>
      </p:sp>
      <p:pic>
        <p:nvPicPr>
          <p:cNvPr id="27650" name="Picture 2" descr="Картинки по запросу &quot;ожирение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010312"/>
            <a:ext cx="7056784" cy="322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535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60648"/>
            <a:ext cx="86409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Міф №3: Пральний порошок, мило і косметика без глютену корисніше</a:t>
            </a:r>
          </a:p>
          <a:p>
            <a:pPr algn="just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Дійсно, якщо ви страждаєте на целіакію, то пральний порошок з вмістом глютену викличе небажані реакції у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кишківнику.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Втім, будь-який пральний порошок не піде на користь, якщо його з'їсти, вірно? Неважливо, чи є в косметиці глютен, поки ви не </a:t>
            </a:r>
            <a:r>
              <a:rPr lang="ru-RU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вживаєте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їжу, ніякої шкоди не буде. Це черговий прийом маркетологів, адже попит на побутову хімію з написом «Без глютену» теж вище.</a:t>
            </a:r>
          </a:p>
        </p:txBody>
      </p:sp>
      <p:pic>
        <p:nvPicPr>
          <p:cNvPr id="28677" name="Picture 5" descr="Картинки по запросу &quot;хозміло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879" y="3676968"/>
            <a:ext cx="6774513" cy="283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423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47269" y="278450"/>
            <a:ext cx="83529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Міф </a:t>
            </a: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№4: Зараз в хлібі більше глютену, ніж раніше</a:t>
            </a:r>
          </a:p>
          <a:p>
            <a:pPr algn="just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Неправда, навіть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генномодифікована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пшениця містить не більше клейковини, ніж звичайна. Різниця може бути помітна за сортами, але ніяк не за мірками часу «тоді і зараз». Агрономи відбирають найбільш багаті на урожай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сорти, які ніяк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впливають на білковий склад самих злаків, а значить, і на зміст глютену.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938304"/>
            <a:ext cx="6960253" cy="32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8850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2823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Міф №5: Безглютеновая дієта дає більше бадьорості</a:t>
            </a:r>
          </a:p>
          <a:p>
            <a:pPr algn="just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Бадьорість -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 показник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який неможливо виміряти. Вегетаріанці говорять про те, що рослинна їжа, в основному, дійсно прибирає ефект млявості, особливо після їжі.</a:t>
            </a:r>
          </a:p>
        </p:txBody>
      </p:sp>
      <p:pic>
        <p:nvPicPr>
          <p:cNvPr id="30722" name="Picture 2" descr="Картинки по запросу &quot;бодрость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5800072" cy="3684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587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7992887" cy="4320480"/>
          </a:xfrm>
        </p:spPr>
        <p:txBody>
          <a:bodyPr/>
          <a:lstStyle/>
          <a:p>
            <a:pPr marL="0" lvl="0" indent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ru-RU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Висновок: </a:t>
            </a:r>
            <a:r>
              <a:rPr lang="ru-RU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Останнім </a:t>
            </a:r>
            <a:r>
              <a:rPr lang="ru-RU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часом поряд з традиційним 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меню в </a:t>
            </a:r>
            <a:r>
              <a:rPr lang="ru-RU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ресторана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х</a:t>
            </a:r>
            <a:r>
              <a:rPr lang="ru-RU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з'явилися спеціал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ьні  (безглютенові), які </a:t>
            </a:r>
            <a:r>
              <a:rPr lang="uk-UA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пропонують відвідувачам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с</a:t>
            </a:r>
            <a:r>
              <a:rPr lang="uk-UA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трави без «глютену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» все більше набирають популярності в </a:t>
            </a:r>
            <a:r>
              <a:rPr lang="uk-UA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Україні. Щоб 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успішно працювати в сфері ресторанного господарства, професіоналам необхідно вміти швидко реагувати на постійні зміни на ринку. Це  зумовлено посиленням конкуренції, </a:t>
            </a:r>
            <a:r>
              <a:rPr lang="en-US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uk-UA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зміною 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моди, а також смаків і уподобань споживачів, швидким розвитком технологій.                                             </a:t>
            </a:r>
            <a:r>
              <a:rPr lang="ru-RU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/>
                <a:ea typeface="Calibri"/>
                <a:cs typeface="Times New Roman"/>
              </a:rPr>
              <a:t/>
            </a:r>
            <a:br>
              <a:rPr lang="ru-RU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/>
                <a:ea typeface="Calibri"/>
                <a:cs typeface="Times New Roman"/>
              </a:rPr>
            </a:b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Calibri"/>
                <a:cs typeface="Times New Roman"/>
              </a:rPr>
              <a:t>Аналіз результатів дослідження показав, що інноваційна діяльність в ресторанному бізнесі  в Україні актуальна та діюча,  підвищує його цінність.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</a:t>
            </a:r>
            <a:r>
              <a:rPr lang="uk-UA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Підприємства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, в яких 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 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проводилися   дослідження, 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   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по рейтенгу</a:t>
            </a:r>
            <a:r>
              <a:rPr lang="uk-UA" sz="200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/>
                <a:cs typeface="Times New Roman"/>
              </a:rPr>
              <a:t>   </a:t>
            </a:r>
            <a:r>
              <a:rPr lang="uk-UA" sz="2000" b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зайняли 5 перших мість в місті Одеса  із  968 закладів ресторанного господарства. </a:t>
            </a:r>
            <a:r>
              <a:rPr lang="uk-UA" sz="2000" b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imes New Roman"/>
                <a:ea typeface="Times New Roman"/>
                <a:cs typeface="Times New Roman"/>
              </a:rPr>
              <a:t>   </a:t>
            </a:r>
            <a:endParaRPr lang="ru-RU" sz="2000" b="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AutoShape 4" descr="ЧУТЛИВІСТЬ ДО ГЛЮТЕНУ І БЕЗГЛЮТЕНОВІ ДІЄТИ: ЩО МИ ЗНАЄМО НАСПРАВДІ? |  Лабораторія Діаме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ЧУТЛИВІСТЬ ДО ГЛЮТЕНУ І БЕЗГЛЮТЕНОВІ ДІЄТИ: ЩО МИ ЗНАЄМО НАСПРАВДІ? |  Лабораторія Діаме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Чим глютен шкідливий для організу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97152"/>
            <a:ext cx="4248472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0" descr="ЧУТЛИВІСТЬ ДО ГЛЮТЕНУ І БЕЗГЛЮТЕНОВІ ДІЄТИ: ЩО МИ ЗНАЄМО НАСПРАВДІ? |  Лабораторія Діамеб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2" descr="ЧУТЛИВІСТЬ ДО ГЛЮТЕНУ І БЕЗГЛЮТЕНОВІ ДІЄТИ: ЩО МИ ЗНАЄМО НАСПРАВДІ? |  Лабораторія Діамеб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4" descr="ЧУТЛИВІСТЬ ДО ГЛЮТЕНУ І БЕЗГЛЮТЕНОВІ ДІЄТИ: ЩО МИ ЗНАЄМО НАСПРАВДІ? |  Лабораторія Діамеб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16" descr="ЧУТЛИВІСТЬ ДО ГЛЮТЕНУ І БЕЗГЛЮТЕНОВІ ДІЄТИ: ЩО МИ ЗНАЄМО НАСПРАВДІ? |  Лабораторія Діамеб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5363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36912"/>
            <a:ext cx="5904656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332656"/>
            <a:ext cx="8208912" cy="2176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</a:t>
            </a: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Глютен : за чи проти</a:t>
            </a:r>
            <a:r>
              <a:rPr lang="en-US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?</a:t>
            </a:r>
            <a:endParaRPr lang="en-US" sz="32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Глютен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(ЛАТ.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GLUTEN - «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КЛЕЙ») - це суміш речовин, основними компонентами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яких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є рослинні білки - гліадин і глютенін. </a:t>
            </a:r>
            <a:endParaRPr lang="ru-RU" sz="16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614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9549" y="40466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Про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таку речовину,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як глютен, суспільству стало відомо не так давно. Але вже на коробках з дитячим харчуванням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з'являється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напис «без глютену», виріс попит на продукцію хлібобулочних виробів в магазинах.</a:t>
            </a:r>
            <a:endParaRPr lang="ru-RU" sz="2400" dirty="0" smtClean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3076" name="Picture 4" descr="Картинки по запросу &quot;глютен за чи проти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32" y="2344792"/>
            <a:ext cx="8185957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858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5240" y="40466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2250"/>
              </a:spcBef>
              <a:spcAft>
                <a:spcPts val="2250"/>
              </a:spcAft>
            </a:pP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Глютен (клейковина)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міститься в злакових і є причиною,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через яку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тісто для хліба стає в'язким і пружним. За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вмістом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глютену визначається якість борошна. </a:t>
            </a:r>
            <a:endParaRPr lang="ru-RU" sz="20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7"/>
            <a:ext cx="3456384" cy="2132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59007"/>
            <a:ext cx="36004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Що таке глютен в продуктах та чим він шкідливи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077071"/>
            <a:ext cx="5112568" cy="2376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099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0080" y="620688"/>
            <a:ext cx="4464496" cy="5722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uk-UA" sz="24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Чим </a:t>
            </a:r>
            <a:r>
              <a:rPr lang="uk-UA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корисний глютен?</a:t>
            </a:r>
          </a:p>
          <a:p>
            <a:pPr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uk-UA" sz="24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 </a:t>
            </a:r>
            <a:r>
              <a:rPr lang="uk-UA" sz="24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Суха </a:t>
            </a:r>
            <a:r>
              <a:rPr lang="uk-UA" sz="24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речовину містить:</a:t>
            </a: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Азот</a:t>
            </a:r>
            <a:endParaRPr lang="uk-UA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Вуглець</a:t>
            </a:r>
            <a:endParaRPr lang="uk-UA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Водень</a:t>
            </a:r>
            <a:endParaRPr lang="uk-UA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Амінокислоти (лізин, треонін, метіонін)</a:t>
            </a: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Кисень з молекулами сірки</a:t>
            </a: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Вітаміни груп </a:t>
            </a:r>
            <a:r>
              <a:rPr lang="en-US" sz="2000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B, A, E</a:t>
            </a: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uk-UA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Фосфор</a:t>
            </a:r>
            <a:endParaRPr lang="ru-RU" sz="2000" b="1" i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1" r="16079"/>
          <a:stretch/>
        </p:blipFill>
        <p:spPr bwMode="auto">
          <a:xfrm>
            <a:off x="4644008" y="1340768"/>
            <a:ext cx="41764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5845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404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ru-RU" sz="2800" b="1" i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 </a:t>
            </a: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етикетках глютен найчастіше позначається як</a:t>
            </a:r>
            <a:r>
              <a:rPr lang="ru-RU" sz="2800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endParaRPr lang="ru-RU" sz="2000" i="1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Текстурований білок рослинного походження</a:t>
            </a: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Харчовий крохмаль модифікований</a:t>
            </a: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Гідролізований рослинний </a:t>
            </a: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білок</a:t>
            </a:r>
          </a:p>
          <a:p>
            <a:pPr marL="285750" indent="-285750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ru-RU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Або так :</a:t>
            </a:r>
            <a:endParaRPr lang="ru-RU" sz="28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88" t="7250" r="31662" b="6166"/>
          <a:stretch/>
        </p:blipFill>
        <p:spPr bwMode="auto">
          <a:xfrm rot="5400000">
            <a:off x="3471146" y="1081099"/>
            <a:ext cx="1648552" cy="7943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7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8424936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Крім харчових продуктів і злаків глютен може бути присутнім в косметиці. Невинна позначка «містить вітамін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E»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повинна насторожити людей, яким протипоказаний цей білок. Не всім відомо, що цей популярний вітамін також отримують з пшениці, і косметичний засіб, </a:t>
            </a:r>
            <a:r>
              <a:rPr lang="ru-RU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збагачений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вітаміном групи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E, </a:t>
            </a:r>
            <a:r>
              <a:rPr lang="ru-RU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може містити глютен у великій кількості.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6146" name="Picture 2" descr="Картинки по запросу &quot;вітамін е&quot;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29362"/>
            <a:ext cx="5184576" cy="304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967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4287"/>
            <a:ext cx="82809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1875"/>
              </a:spcBef>
              <a:spcAft>
                <a:spcPts val="0"/>
              </a:spcAft>
            </a:pPr>
            <a:r>
              <a:rPr lang="uk-UA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Глютен також додають в продукти для </a:t>
            </a:r>
            <a:r>
              <a:rPr lang="uk-UA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густоти </a:t>
            </a:r>
            <a:r>
              <a:rPr lang="uk-UA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і в'язкості. Він дуже </a:t>
            </a:r>
            <a:r>
              <a:rPr lang="uk-UA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зручний для виробників </a:t>
            </a:r>
            <a:r>
              <a:rPr lang="uk-UA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 </a:t>
            </a:r>
            <a:r>
              <a:rPr lang="uk-UA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приготуванні </a:t>
            </a:r>
            <a:r>
              <a:rPr lang="uk-UA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соусів, кетчупів, </a:t>
            </a:r>
            <a:r>
              <a:rPr lang="uk-UA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йогуртів. </a:t>
            </a:r>
            <a:r>
              <a:rPr lang="uk-UA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даному випадку його позначають в складі продуктів як «модифікований харчовий крохмаль», або ж «гідролізований білок</a:t>
            </a:r>
            <a:r>
              <a:rPr lang="uk-UA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».</a:t>
            </a:r>
            <a:endParaRPr lang="ru-RU" sz="2400" dirty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7170" name="Picture 2" descr="Картинки по запросу &quot;кетчуп&quot;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5" r="14445" b="4262"/>
          <a:stretch/>
        </p:blipFill>
        <p:spPr bwMode="auto">
          <a:xfrm>
            <a:off x="539552" y="2480278"/>
            <a:ext cx="3996444" cy="267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80278"/>
            <a:ext cx="3816424" cy="2676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449976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754</TotalTime>
  <Words>1041</Words>
  <Application>Microsoft Office PowerPoint</Application>
  <PresentationFormat>Экран (4:3)</PresentationFormat>
  <Paragraphs>60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Воздушный поток</vt:lpstr>
      <vt:lpstr>       Державний навчальний заклад                                                                  «ОДЕСЬКЕ ВИЩЕ ПРОФЕСІЙНЕ УЧИЛИЩЕ  МОРСЬКОГО  ТУРИСТИЧНОГО СЕРВІСУ»           VII МІЖРЕГІОНАЛЬНА СТУДЕНТСЬКА НАУКОВО-                            ПРАКТИЧНА   КОНФЕРЕНЦІЯ «Сучасні проблеми готельного бізнесу та ресторанної справи-2024» тема доповіді: «ГЛЮТЕН: ЗА ЧИ ПРОТИ?»</vt:lpstr>
      <vt:lpstr>Мета роботи: провести  дослідження закладів  ресторанного господарства, які розробляють, пропонують відвідувачам  страви без глютену і мають  попит споживачів.   Безглютенова дієта набирає популярності  серед здорових людей. Щоб з’ясувати на скільки корисна безглютенова дієта  для здорових людей - це відображено в презентації . І можна зробити особисто для себе висновок: «Глютен: за чи проти?»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Висновок: Останнім часом поряд з традиційним меню в  ресторанах з'явилися спеціальні  (безглютенові), які пропонують відвідувачам страви без «глютену» все більше набирають популярності в Україні. Щоб успішно працювати в сфері ресторанного господарства, професіоналам необхідно вміти швидко реагувати на постійні зміни на ринку. Це  зумовлено посиленням конкуренції,  зміною моди, а також смаків і уподобань споживачів, швидким розвитком технологій.                                              Аналіз результатів дослідження показав, що інноваційна діяльність в ресторанному бізнесі  в Україні актуальна та діюча,  підвищує його цінність. Підприємства, в яких   проводилися   дослідження,    по рейтенгу   зайняли 5 перших мість в місті Одеса  із  968 закладів ресторанного господарства.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Глютен За чи проти?</dc:title>
  <dc:creator>Asus</dc:creator>
  <cp:lastModifiedBy>Admin</cp:lastModifiedBy>
  <cp:revision>139</cp:revision>
  <dcterms:created xsi:type="dcterms:W3CDTF">2019-11-16T17:04:26Z</dcterms:created>
  <dcterms:modified xsi:type="dcterms:W3CDTF">2024-01-23T17:29:10Z</dcterms:modified>
</cp:coreProperties>
</file>