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7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A6ACA-09D3-4445-8E8A-A2504C005541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E67CF-31CF-4334-A9C5-7C21C0F57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DD3A9-73CB-4526-AFC0-06F5174CD493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28F9-84FC-4388-BE3E-529CEE5B3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6BAE-0ACA-41C6-AB80-5E91A2667462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4610-69CE-44BA-86A0-3FCDDE4AE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EA776-E213-44DD-BAED-CC76EC4113D6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FB792-2838-447C-A5C3-8D888986D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2EAB8-213E-47C9-BA2E-A96D7BFC0115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CE7A-E4E1-44C7-8E3B-E6B31CF32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29662-8CAD-45FF-B9F9-589780BA3E3E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FD57-216D-46F5-B3CD-A0F7FBCFE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4713F-5278-443C-B426-0CC1F2C2A76C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29886-7918-4D69-BC97-230708525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E7291-3FD1-4550-A3F8-DD2C121C925F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1EFF0-F999-47E5-B330-9E4AD6998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419B-CF1A-48EA-B67A-DA0604EF3745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E9788-2F81-4390-8A62-6071AFE70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82A54-E33D-4304-BFF5-65E030CE4EE6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B5C9-0F30-4DFA-BEAA-62B45A3CA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689C-52AC-496F-A660-63CBAD444113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D78D2-252F-4787-9BED-27B24ABB7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1FEDAD-54C6-4D0D-8E2A-12C397926B20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C2DAE4-1DDF-4F69-9F74-3BAEF14C8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48" r:id="rId4"/>
    <p:sldLayoutId id="2147483854" r:id="rId5"/>
    <p:sldLayoutId id="2147483849" r:id="rId6"/>
    <p:sldLayoutId id="2147483855" r:id="rId7"/>
    <p:sldLayoutId id="2147483856" r:id="rId8"/>
    <p:sldLayoutId id="2147483857" r:id="rId9"/>
    <p:sldLayoutId id="2147483850" r:id="rId10"/>
    <p:sldLayoutId id="21474838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69418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800" dirty="0"/>
              <a:t>ДНЗ «ОДЕСЬКЕ ВИЩЕ ПРОФЕСІЙНЕ УЧИЛИЩЕ МОРСЬКОГО ТУРИСТИЧНОГО СЕРВІСУ</a:t>
            </a:r>
            <a:r>
              <a:rPr lang="uk-UA" dirty="0" smtClean="0"/>
              <a:t>»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24744"/>
            <a:ext cx="741682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100" b="1" dirty="0"/>
              <a:t/>
            </a:r>
            <a:br>
              <a:rPr lang="uk-UA" sz="1100" b="1" dirty="0"/>
            </a:br>
            <a:r>
              <a:rPr lang="en-US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 </a:t>
            </a:r>
            <a:r>
              <a:rPr lang="uk-UA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МІЖРЕГІОНАЛЬНА СТУДЕНТСЬКА НАУКОВО-ПРАКТИЧНА КОНФЕРЕНЦІЯ</a:t>
            </a:r>
            <a:br>
              <a:rPr lang="uk-UA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uk-UA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«</a:t>
            </a:r>
            <a:r>
              <a:rPr lang="uk-UA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Сучасні проблеми готельного бізнесу </a:t>
            </a:r>
            <a:br>
              <a:rPr lang="uk-UA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uk-UA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та ресторанної справи -2021</a:t>
            </a:r>
            <a:r>
              <a:rPr lang="uk-UA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»</a:t>
            </a:r>
            <a:br>
              <a:rPr lang="uk-UA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uk-UA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тема доповіді</a:t>
            </a:r>
            <a:r>
              <a:rPr lang="uk-UA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</a:t>
            </a:r>
          </a:p>
          <a:p>
            <a:pPr algn="ctr"/>
            <a:r>
              <a:rPr lang="uk-UA" sz="3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Шведська лінія її плюси і мінуси</a:t>
            </a:r>
            <a:r>
              <a:rPr lang="uk-UA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uk-UA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3" descr="img-2299-16-kopirovat-1pf07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315" y="3501008"/>
            <a:ext cx="4079111" cy="242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09426" y="4033233"/>
            <a:ext cx="4139952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Доповідач: </a:t>
            </a:r>
            <a:endParaRPr lang="uk-UA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студентка ОВПУ МТС 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Кулініч Оксана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Науковий керівник: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майстер в/н Цвірінкалова Н.П.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6097" y="5934982"/>
            <a:ext cx="1364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ОДЕСА - 2021</a:t>
            </a:r>
            <a:endParaRPr lang="ru-RU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9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0" y="2000250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C000"/>
                </a:solidFill>
                <a:latin typeface="Franklin Gothic Book"/>
              </a:rPr>
              <a:t>Звичайно при організації шведського столу не обходиться і</a:t>
            </a:r>
          </a:p>
          <a:p>
            <a:r>
              <a:rPr lang="ru-RU" sz="2000">
                <a:solidFill>
                  <a:srgbClr val="FFC000"/>
                </a:solidFill>
                <a:latin typeface="Franklin Gothic Book"/>
              </a:rPr>
              <a:t>без труднощів. Підготовка страв для шведського столу</a:t>
            </a:r>
          </a:p>
          <a:p>
            <a:r>
              <a:rPr lang="ru-RU" sz="2000">
                <a:solidFill>
                  <a:srgbClr val="FFC000"/>
                </a:solidFill>
                <a:latin typeface="Franklin Gothic Book"/>
              </a:rPr>
              <a:t>вимагає великих витрат за часом.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0" y="4071938"/>
            <a:ext cx="4572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C000"/>
                </a:solidFill>
                <a:latin typeface="Franklin Gothic Book"/>
              </a:rPr>
              <a:t>Кількість гостей не завжди можна точно вгадати, і тоді</a:t>
            </a:r>
          </a:p>
          <a:p>
            <a:r>
              <a:rPr lang="ru-RU" sz="2000">
                <a:solidFill>
                  <a:srgbClr val="FFC000"/>
                </a:solidFill>
                <a:latin typeface="Franklin Gothic Book"/>
              </a:rPr>
              <a:t>може бути, що продукти даремна - адже всі залишки</a:t>
            </a:r>
          </a:p>
          <a:p>
            <a:r>
              <a:rPr lang="ru-RU" sz="2000">
                <a:solidFill>
                  <a:srgbClr val="FFC000"/>
                </a:solidFill>
                <a:latin typeface="Franklin Gothic Book"/>
              </a:rPr>
              <a:t>зі шведського столу покладається списувати або викидати.</a:t>
            </a:r>
          </a:p>
        </p:txBody>
      </p:sp>
      <p:sp>
        <p:nvSpPr>
          <p:cNvPr id="19460" name="AutoShape 2" descr="Что нужно знать о шведском столе | Русские Тради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/>
            </a:endParaRPr>
          </a:p>
        </p:txBody>
      </p:sp>
      <p:pic>
        <p:nvPicPr>
          <p:cNvPr id="19461" name="Рисунок 4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50"/>
            <a:ext cx="4375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5" descr="Без названия (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929063"/>
            <a:ext cx="4357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214313" y="4143375"/>
            <a:ext cx="8715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Franklin Gothic Book"/>
              </a:rPr>
              <a:t>Шведський стіл не повинен виглядати порожнім</a:t>
            </a:r>
            <a:r>
              <a:rPr lang="ru-RU" sz="2400">
                <a:solidFill>
                  <a:srgbClr val="FFC000"/>
                </a:solidFill>
                <a:latin typeface="Franklin Gothic Book"/>
              </a:rPr>
              <a:t>, навіть якщо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обслуговувати доведеться лише кілька людей. І всеж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переваг у шведського столу набагато більше ніж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недоліків і при достатньому числі відвідувачів він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приносить підприємству хороший прибуток.</a:t>
            </a:r>
          </a:p>
        </p:txBody>
      </p:sp>
      <p:pic>
        <p:nvPicPr>
          <p:cNvPr id="20483" name="Рисунок 2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00063"/>
            <a:ext cx="68580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3929063"/>
            <a:ext cx="86439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Franklin Gothic Book"/>
              </a:rPr>
              <a:t>По-перше </a:t>
            </a:r>
            <a:r>
              <a:rPr lang="ru-RU" sz="2400">
                <a:solidFill>
                  <a:srgbClr val="FFC000"/>
                </a:solidFill>
                <a:latin typeface="Franklin Gothic Book"/>
              </a:rPr>
              <a:t>всі страви готуються у великій кількості, і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багато страв які подаються на шведський стіл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складені з одних і тих же продуктів .Например такий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продукт як оливки - можуть входити до складу до чотирьох салатів і як мінімум в одному гарячому, копчена риба - в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двох - трьох видах закусок і гарячому.</a:t>
            </a:r>
          </a:p>
        </p:txBody>
      </p:sp>
      <p:pic>
        <p:nvPicPr>
          <p:cNvPr id="21507" name="Рисунок 2" descr="Без названи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785813"/>
            <a:ext cx="63198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0" y="3071813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Franklin Gothic Book"/>
              </a:rPr>
              <a:t>По-друге,</a:t>
            </a:r>
            <a:r>
              <a:rPr lang="ru-RU" sz="2400">
                <a:solidFill>
                  <a:srgbClr val="FFC000"/>
                </a:solidFill>
                <a:latin typeface="Franklin Gothic Book"/>
              </a:rPr>
              <a:t> шеф - кухаря легше розрахувати собівартість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страви в рамках шведського столу. наприклад можна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враховувати сезонне підвищення цін на деякі групи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продуктів. При такій можливості шеф-кухар може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використовувати недорогі але якісні продукти, а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приготувати з цих продуктів ситні, апетитні,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красиві і смачні страви, і при цьому заслужити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подяку гостей. При порціонної подачі страв все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обійдеться на порядок дорожче, так дешево не відбудешся.</a:t>
            </a:r>
          </a:p>
        </p:txBody>
      </p:sp>
      <p:pic>
        <p:nvPicPr>
          <p:cNvPr id="22531" name="Рисунок 2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14313"/>
            <a:ext cx="6357937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285750" y="3929063"/>
            <a:ext cx="88582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Franklin Gothic Book"/>
              </a:rPr>
              <a:t>Організація шведського столу актуальна там, де більше</a:t>
            </a:r>
          </a:p>
          <a:p>
            <a:r>
              <a:rPr lang="ru-RU" sz="2400">
                <a:solidFill>
                  <a:srgbClr val="FF0000"/>
                </a:solidFill>
                <a:latin typeface="Franklin Gothic Book"/>
              </a:rPr>
              <a:t>цінуються зручність, комфорт і швидкість.</a:t>
            </a:r>
            <a:r>
              <a:rPr lang="ru-RU" sz="2400">
                <a:solidFill>
                  <a:srgbClr val="FFC000"/>
                </a:solidFill>
                <a:latin typeface="Franklin Gothic Book"/>
              </a:rPr>
              <a:t> Всі питання по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оплаті вирішені заздалегідь, а процедура обслуговування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зведена до мінімуму. Практичність, великий вибір страв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простота і одночасно святковість створили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шведського столу бездоганну репутацію в системі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швидкого обслуговування для громадського харчування.</a:t>
            </a:r>
          </a:p>
        </p:txBody>
      </p:sp>
      <p:pic>
        <p:nvPicPr>
          <p:cNvPr id="23555" name="Рисунок 2" descr="images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642938"/>
            <a:ext cx="700087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0" y="457200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За часом на ті щоб відвідувач поснідав у Середньому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займається - 15-20 хвилин, пообідав або повечеряти - 25-30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хвилин. При обслуговуванні за типом "шведський стіл"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віділяють окремий зал або частина залу в невеликих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підпріємствах.</a:t>
            </a:r>
          </a:p>
        </p:txBody>
      </p:sp>
      <p:pic>
        <p:nvPicPr>
          <p:cNvPr id="24579" name="Рисунок 2" descr="images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428625"/>
            <a:ext cx="61436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214313" y="428625"/>
            <a:ext cx="814387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Franklin Gothic Book"/>
              </a:rPr>
              <a:t>Переваги шведського столу:</a:t>
            </a:r>
          </a:p>
          <a:p>
            <a:endParaRPr lang="ru-RU" sz="2400">
              <a:solidFill>
                <a:srgbClr val="FFC000"/>
              </a:solidFill>
              <a:latin typeface="Franklin Gothic Book"/>
            </a:endParaRP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1 - Дозволяє обслуговувати велику кількість людей.</a:t>
            </a:r>
          </a:p>
          <a:p>
            <a:endParaRPr lang="ru-RU" sz="2400">
              <a:solidFill>
                <a:srgbClr val="FFC000"/>
              </a:solidFill>
              <a:latin typeface="Franklin Gothic Book"/>
            </a:endParaRP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2 - Дозволяє організувати процес роботи, щоб кухарі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встигали готувати</a:t>
            </a:r>
          </a:p>
          <a:p>
            <a:endParaRPr lang="ru-RU" sz="2400">
              <a:solidFill>
                <a:srgbClr val="FFC000"/>
              </a:solidFill>
              <a:latin typeface="Franklin Gothic Book"/>
            </a:endParaRP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3 - Перевага відвідувачів знати, яке блюдо вони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їстимуть.</a:t>
            </a:r>
          </a:p>
          <a:p>
            <a:endParaRPr lang="ru-RU" sz="2400">
              <a:solidFill>
                <a:srgbClr val="FFC000"/>
              </a:solidFill>
              <a:latin typeface="Franklin Gothic Book"/>
            </a:endParaRP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4 - Відносно низька ціна - тому що не входить робота та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чайові офіціанта.</a:t>
            </a:r>
          </a:p>
          <a:p>
            <a:endParaRPr lang="ru-RU" sz="2400">
              <a:solidFill>
                <a:srgbClr val="FFC000"/>
              </a:solidFill>
              <a:latin typeface="Franklin Gothic Book"/>
            </a:endParaRP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5 - Вигода - шведський стіл - клієнти платять більше, ніж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з'їдають.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0" y="857250"/>
            <a:ext cx="8501063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Franklin Gothic Book"/>
              </a:rPr>
              <a:t>Недоліки:</a:t>
            </a:r>
          </a:p>
          <a:p>
            <a:endParaRPr lang="ru-RU">
              <a:latin typeface="Franklin Gothic Book"/>
            </a:endParaRP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1. Підготовка великої кількості страв віднімає у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персоналу багато часу.</a:t>
            </a:r>
          </a:p>
          <a:p>
            <a:endParaRPr lang="ru-RU" sz="2400">
              <a:solidFill>
                <a:srgbClr val="FFC000"/>
              </a:solidFill>
              <a:latin typeface="Franklin Gothic Book"/>
            </a:endParaRP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2. Продукти даремна - якщо гості не з'їдять все, то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деякі продукти викидаються, так як на наступний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день вони будуть непридатні для їжі.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0" y="3071813"/>
            <a:ext cx="89296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Franklin Gothic Book"/>
              </a:rPr>
              <a:t>Формування меню для шведського столу </a:t>
            </a:r>
            <a:r>
              <a:rPr lang="ru-RU" sz="2400">
                <a:solidFill>
                  <a:srgbClr val="FFC000"/>
                </a:solidFill>
                <a:latin typeface="Franklin Gothic Book"/>
              </a:rPr>
              <a:t>відповідає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принципом звичайного меню: холодні закуски, супи, гарячі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м'ясні страви, гарячі рибні страви, гарніри, десерти і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хліб. В цілому його пристрій там приблизно однаково.</a:t>
            </a:r>
          </a:p>
          <a:p>
            <a:endParaRPr lang="ru-RU" sz="2400">
              <a:solidFill>
                <a:srgbClr val="FFC000"/>
              </a:solidFill>
              <a:latin typeface="Franklin Gothic Book"/>
            </a:endParaRP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Одне з головних правил сервіровки "шведського столу"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полягає в тому що закуски повинні знаходитися поруч з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закусками, гаряче - з гарячим, десерти - з десертами.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Напої розташовуються на окремому столі-барі. ставити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напої на шведський стіл не прийнято.</a:t>
            </a:r>
          </a:p>
        </p:txBody>
      </p:sp>
      <p:pic>
        <p:nvPicPr>
          <p:cNvPr id="27651" name="Рисунок 2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28625"/>
            <a:ext cx="657225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214313" y="4214813"/>
            <a:ext cx="8715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Franklin Gothic Book"/>
              </a:rPr>
              <a:t>З метою безпеки підхід до шведського столу повинен</a:t>
            </a:r>
          </a:p>
          <a:p>
            <a:r>
              <a:rPr lang="ru-RU" sz="2400">
                <a:solidFill>
                  <a:srgbClr val="FF0000"/>
                </a:solidFill>
                <a:latin typeface="Franklin Gothic Book"/>
              </a:rPr>
              <a:t>бути безпечними</a:t>
            </a:r>
            <a:r>
              <a:rPr lang="ru-RU" sz="2400">
                <a:solidFill>
                  <a:srgbClr val="FFC000"/>
                </a:solidFill>
                <a:latin typeface="Franklin Gothic Book"/>
              </a:rPr>
              <a:t>, без сходинок . Обов'язково потрібен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зручний підхід офіціантів до шведського столу. інакше при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великому скупченні гостей персоналу доведеться важко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підійти до столу треба буде стояти і чекати, поки підхід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звільниться.</a:t>
            </a:r>
          </a:p>
        </p:txBody>
      </p:sp>
      <p:pic>
        <p:nvPicPr>
          <p:cNvPr id="28675" name="Рисунок 4" descr="images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928688"/>
            <a:ext cx="32448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5" descr="images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928688"/>
            <a:ext cx="33575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14313" y="4286250"/>
            <a:ext cx="85725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Franklin Gothic Book"/>
              </a:rPr>
              <a:t>Шведський стіл </a:t>
            </a:r>
            <a:r>
              <a:rPr lang="ru-RU" sz="2800">
                <a:solidFill>
                  <a:srgbClr val="FFC000"/>
                </a:solidFill>
                <a:latin typeface="Franklin Gothic Book"/>
              </a:rPr>
              <a:t>- вид обслуговування гостей за принципом фуршету. Багатий асортимент гарячих і холодних закусок, які подаються на фуршетной лінії, а гості самостійно вибирають блюда за власним смаком і розсаджуються за столи.</a:t>
            </a:r>
          </a:p>
        </p:txBody>
      </p:sp>
      <p:pic>
        <p:nvPicPr>
          <p:cNvPr id="11267" name="Рисунок 2" descr="945707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792956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14313" y="4714875"/>
            <a:ext cx="8429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Franklin Gothic Book"/>
              </a:rPr>
              <a:t>Шведський стіл </a:t>
            </a:r>
            <a:r>
              <a:rPr lang="ru-RU" sz="2400">
                <a:solidFill>
                  <a:srgbClr val="FFC000"/>
                </a:solidFill>
                <a:latin typeface="Franklin Gothic Book"/>
              </a:rPr>
              <a:t>- спосіб сервіровки, при якому гість може сам вибрати вподобані закуски і страви з числа представлених на спеціально влаштованому буфеті (столі, лінії роздачі), покласти їх на тарілку в потрібній кількості і принести на свій столик.</a:t>
            </a:r>
          </a:p>
        </p:txBody>
      </p:sp>
      <p:pic>
        <p:nvPicPr>
          <p:cNvPr id="12291" name="Рисунок 2" descr="DSC083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9413"/>
            <a:ext cx="9144000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0" y="285750"/>
            <a:ext cx="485775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Franklin Gothic Book"/>
              </a:rPr>
              <a:t>При форматі буфетного обслуговування в першу чергу необхідно виділити дві головні зони: </a:t>
            </a:r>
            <a:r>
              <a:rPr lang="ru-RU" sz="2400">
                <a:solidFill>
                  <a:srgbClr val="FFC000"/>
                </a:solidFill>
                <a:latin typeface="Franklin Gothic Book"/>
              </a:rPr>
              <a:t>1) де виставляється їжа і 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2) де гості споживають їжу. Крім того, слід ретельно продумати маршрути руху відвідувачів і персоналу. В ідеалі вони не повинні перетинатися або перетинатися мінімально. Чим логічніше будуть розмежовані зони буфета і споживання, тим менше часу витрачається на обслуговування гостей, забезпечуючи останнім максимально комфортні умови сніданку.</a:t>
            </a:r>
          </a:p>
        </p:txBody>
      </p:sp>
      <p:pic>
        <p:nvPicPr>
          <p:cNvPr id="13315" name="Рисунок 2" descr="IMG-76942f5628666279290daf2feab26221-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142875"/>
            <a:ext cx="41433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85750" y="1071563"/>
            <a:ext cx="4357688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Franklin Gothic Book"/>
              </a:rPr>
              <a:t>Шведський стіл цілком заслужено отримав популярність в ресторанах при готелях</a:t>
            </a:r>
            <a:r>
              <a:rPr lang="ru-RU" sz="2400">
                <a:solidFill>
                  <a:srgbClr val="FFC000"/>
                </a:solidFill>
                <a:latin typeface="Franklin Gothic Book"/>
              </a:rPr>
              <a:t>, оскільки це найбільш швидка форма обслуговування гостей, що надає можливість значно економити час відвідувачів: страви представлені вже готовими, чекати їх подачі з кухні не потрібно.</a:t>
            </a:r>
          </a:p>
        </p:txBody>
      </p:sp>
      <p:pic>
        <p:nvPicPr>
          <p:cNvPr id="14339" name="Рисунок 2" descr="IMG-3357f289585865565ef3665d8ab4fe9e-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642938"/>
            <a:ext cx="438943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0" y="3214688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Franklin Gothic Book"/>
              </a:rPr>
              <a:t>Основна перевага шведської лінії </a:t>
            </a:r>
            <a:r>
              <a:rPr lang="ru-RU" sz="2400">
                <a:solidFill>
                  <a:srgbClr val="FFC000"/>
                </a:solidFill>
                <a:latin typeface="Franklin Gothic Book"/>
              </a:rPr>
              <a:t>в тому, що вона дозволяє гостю наочно оцінити меню, склад і консистенцію страви, запах і зовнішній вигляд. Ще одна перевага даного способу подачі в тому, що обсяг порції вподобаної страви обмежується тільки величиною тарілки. Право вибору - важлива прерогатива, на яку може розраховувати гість, шведський стіл надає в повній мірі. Крім того, тут спрацьовує закон людської психіки: приємно думати, що ти отримав більше, ніж заплатив », - зазначає ресторатор.</a:t>
            </a:r>
          </a:p>
        </p:txBody>
      </p:sp>
      <p:pic>
        <p:nvPicPr>
          <p:cNvPr id="15363" name="Рисунок 2" descr="94575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4179888"/>
            <a:ext cx="9144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Franklin Gothic Book"/>
              </a:rPr>
              <a:t>При складанні меню </a:t>
            </a:r>
            <a:r>
              <a:rPr lang="ru-RU" sz="2400">
                <a:solidFill>
                  <a:srgbClr val="FFC000"/>
                </a:solidFill>
                <a:latin typeface="Franklin Gothic Book"/>
              </a:rPr>
              <a:t>для шведської лінії важливо враховувати кількість постояльців в готелі на певний період часу, а також витрата популярних страв і напоїв. «У мережевих готелях існують стандарти, що визначають мінімальну суму, яка повинна витрачатися на сніданок одну людину в день, проте остаточне визначення витрат залишається за власником або генеральним менеджером готелю.</a:t>
            </a:r>
          </a:p>
        </p:txBody>
      </p:sp>
      <p:pic>
        <p:nvPicPr>
          <p:cNvPr id="16387" name="Рисунок 2" descr="shvedskiy-stol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428625"/>
            <a:ext cx="660241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0" y="3811588"/>
            <a:ext cx="9144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Franklin Gothic Book"/>
              </a:rPr>
              <a:t>Організація шведського столу </a:t>
            </a:r>
            <a:r>
              <a:rPr lang="ru-RU" sz="2400">
                <a:solidFill>
                  <a:srgbClr val="FFC000"/>
                </a:solidFill>
                <a:latin typeface="Franklin Gothic Book"/>
              </a:rPr>
              <a:t>дуже вигідно для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підприємств громадського харчування так як багато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відвідувачі воліють заздалегідь побачити ті страви,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які будуть їсти (що не завжди можливо зробити, при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замовленні страв по меню), та й коштує дешевше, так як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відвідувачі самі себе обслуговують тим самим, немає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необхідності в обслуговуючим персоналі в залі,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половину роботи клієнт "безкоштовно" робить сам.</a:t>
            </a:r>
          </a:p>
        </p:txBody>
      </p:sp>
      <p:pic>
        <p:nvPicPr>
          <p:cNvPr id="17411" name="Рисунок 2" descr="pit_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0"/>
            <a:ext cx="7286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14313" y="3786188"/>
            <a:ext cx="87153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Інша вигідна сторона для підприємства влаштовувати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шведський стіл складається в тому що гості думають, що можуть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з'їсти продуктів на більшу суму, ніж вони заплатили, насправді відбувається з точністю навпаки. (У апетиту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"Очі великі", а можливості людського організму</a:t>
            </a:r>
          </a:p>
          <a:p>
            <a:r>
              <a:rPr lang="ru-RU" sz="2400">
                <a:solidFill>
                  <a:srgbClr val="FFC000"/>
                </a:solidFill>
                <a:latin typeface="Franklin Gothic Book"/>
              </a:rPr>
              <a:t>вельми обмежені.)</a:t>
            </a:r>
          </a:p>
        </p:txBody>
      </p:sp>
      <p:pic>
        <p:nvPicPr>
          <p:cNvPr id="18435" name="Рисунок 2" descr="Без названи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14313"/>
            <a:ext cx="62865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7">
      <a:dk1>
        <a:srgbClr val="002060"/>
      </a:dk1>
      <a:lt1>
        <a:srgbClr val="7030A0"/>
      </a:lt1>
      <a:dk2>
        <a:srgbClr val="00B0F0"/>
      </a:dk2>
      <a:lt2>
        <a:srgbClr val="002060"/>
      </a:lt2>
      <a:accent1>
        <a:srgbClr val="7030A0"/>
      </a:accent1>
      <a:accent2>
        <a:srgbClr val="002060"/>
      </a:accent2>
      <a:accent3>
        <a:srgbClr val="7030A0"/>
      </a:accent3>
      <a:accent4>
        <a:srgbClr val="00B0F0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7">
    <a:dk1>
      <a:srgbClr val="002060"/>
    </a:dk1>
    <a:lt1>
      <a:srgbClr val="7030A0"/>
    </a:lt1>
    <a:dk2>
      <a:srgbClr val="00B0F0"/>
    </a:dk2>
    <a:lt2>
      <a:srgbClr val="002060"/>
    </a:lt2>
    <a:accent1>
      <a:srgbClr val="7030A0"/>
    </a:accent1>
    <a:accent2>
      <a:srgbClr val="002060"/>
    </a:accent2>
    <a:accent3>
      <a:srgbClr val="7030A0"/>
    </a:accent3>
    <a:accent4>
      <a:srgbClr val="00B0F0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832</TotalTime>
  <Words>1003</Words>
  <Application>Microsoft Office PowerPoint</Application>
  <PresentationFormat>Экран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ДНЗ «ОДЕСЬКЕ ВИЩЕ ПРОФЕСІЙНЕ УЧИЛИЩЕ МОРСЬКОГО ТУРИСТИЧНОГО СЕРВІСУ»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Шведская линия её плюсы и минусы</dc:title>
  <dc:creator>user</dc:creator>
  <cp:lastModifiedBy>hhp</cp:lastModifiedBy>
  <cp:revision>10</cp:revision>
  <dcterms:created xsi:type="dcterms:W3CDTF">2021-10-04T17:32:50Z</dcterms:created>
  <dcterms:modified xsi:type="dcterms:W3CDTF">2021-10-19T21:25:57Z</dcterms:modified>
</cp:coreProperties>
</file>