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2" d="100"/>
          <a:sy n="72" d="100"/>
        </p:scale>
        <p:origin x="-540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15.01.2023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328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15.01.2023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2506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15.01.2023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6520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15.01.2023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1790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15.01.2023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997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15.01.2023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5451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15.01.2023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3844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15.01.2023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485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15.01.2023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5202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15.01.2023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2553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15.01.2023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0072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15.01.2023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1677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15.01.2023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4942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15.01.2023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6653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15.01.2023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9231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15.01.2023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7679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8A42-A0D0-44B3-8ECA-DA49AEC03FDE}" type="datetimeFigureOut">
              <a:rPr lang="ru-RU" smtClean="0"/>
              <a:t>15.01.2023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3554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3D98A42-A0D0-44B3-8ECA-DA49AEC03FDE}" type="datetimeFigureOut">
              <a:rPr lang="ru-RU" smtClean="0"/>
              <a:t>15.01.2023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E584568-A2AA-4521-A6B1-2D355A71CF0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27283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7165" y="184379"/>
            <a:ext cx="10933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/>
              <a:t>Державний навчальний заклад</a:t>
            </a:r>
            <a:br>
              <a:rPr lang="uk-UA" dirty="0"/>
            </a:br>
            <a:r>
              <a:rPr lang="uk-UA" dirty="0"/>
              <a:t> «ОДЕСЬКЕ ВИЩЕ ПРОФЕСІЙНЕ УЧИЛИЩЕ МОРСЬКОГО ТУРИСТИЧНОГО СЕРВІСУ»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3826" y="830710"/>
            <a:ext cx="11728173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V</a:t>
            </a:r>
            <a:r>
              <a:rPr lang="uk-UA" sz="2000" b="1" dirty="0"/>
              <a:t>І</a:t>
            </a:r>
            <a:r>
              <a:rPr lang="en-US" sz="2000" b="1" dirty="0"/>
              <a:t> </a:t>
            </a:r>
            <a:r>
              <a:rPr lang="uk-UA" sz="2000" b="1" dirty="0"/>
              <a:t>МІЖРЕГІОНАЛЬНА СТУДЕНТСЬКА НАУКОВО-ПРАКТИЧНА КОНФЕРЕНЦІЯ</a:t>
            </a:r>
            <a:br>
              <a:rPr lang="uk-UA" sz="2000" b="1" dirty="0"/>
            </a:br>
            <a:r>
              <a:rPr lang="uk-UA" sz="2400" b="1" dirty="0"/>
              <a:t>«Сучасні проблеми готельного бізнесу </a:t>
            </a:r>
            <a:r>
              <a:rPr lang="uk-UA" sz="2400" b="1" dirty="0" smtClean="0"/>
              <a:t>та </a:t>
            </a:r>
            <a:r>
              <a:rPr lang="uk-UA" sz="2400" b="1" dirty="0"/>
              <a:t>ресторанної справи -2023»</a:t>
            </a:r>
            <a:br>
              <a:rPr lang="uk-UA" sz="2400" b="1" dirty="0"/>
            </a:br>
            <a:r>
              <a:rPr lang="uk-UA" sz="1400" b="1" dirty="0"/>
              <a:t>тема доповіді:</a:t>
            </a:r>
          </a:p>
          <a:p>
            <a:pPr algn="ctr"/>
            <a:r>
              <a:rPr lang="ru-RU" sz="2400" dirty="0" smtClean="0"/>
              <a:t>«</a:t>
            </a:r>
            <a:r>
              <a:rPr lang="uk-UA" sz="2400" dirty="0">
                <a:solidFill>
                  <a:schemeClr val="bg1"/>
                </a:solidFill>
                <a:latin typeface="Arial Black" panose="020B0A04020102020204" pitchFamily="34" charset="0"/>
              </a:rPr>
              <a:t>ПЕРСПЕКТИВИ РОЗВИТКУ ГОТЕЛЬНО-РЕСТОРАННОГО БІЗНЕСУ В УМОВАХ ВОЄННОГО </a:t>
            </a:r>
            <a:r>
              <a:rPr lang="uk-UA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СТАНУ В УКРАЇНІ</a:t>
            </a:r>
            <a:r>
              <a:rPr lang="uk-UA" sz="2400" b="1" dirty="0" smtClean="0"/>
              <a:t>»</a:t>
            </a:r>
            <a:r>
              <a:rPr lang="uk-UA" sz="2400" b="1" dirty="0"/>
              <a:t> </a:t>
            </a:r>
            <a:endParaRPr lang="uk-UA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3825" y="2450088"/>
            <a:ext cx="3140765" cy="1463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Доповідач: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студентка ОВПУ МТС 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/>
              <a:t>Колесова Анна </a:t>
            </a:r>
            <a:r>
              <a:rPr lang="uk-UA" b="1" dirty="0"/>
              <a:t>Олексіївна </a:t>
            </a:r>
            <a:endParaRPr lang="uk-UA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58538" y="2785180"/>
            <a:ext cx="3591339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Науковий керівник:</a:t>
            </a:r>
          </a:p>
          <a:p>
            <a:pPr algn="ctr">
              <a:spcAft>
                <a:spcPts val="800"/>
              </a:spcAft>
            </a:pPr>
            <a:r>
              <a:rPr lang="uk-UA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викладач </a:t>
            </a:r>
          </a:p>
          <a:p>
            <a:pPr algn="ctr">
              <a:spcAft>
                <a:spcPts val="800"/>
              </a:spcAft>
            </a:pPr>
            <a:r>
              <a:rPr lang="ru-RU" b="1" i="1" dirty="0"/>
              <a:t>Боднар </a:t>
            </a:r>
            <a:r>
              <a:rPr lang="ru-RU" b="1" i="1" dirty="0" smtClean="0"/>
              <a:t>Олена Миколаївна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78053" y="5695986"/>
            <a:ext cx="1758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ОДЕСА - 2023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57" y="3913694"/>
            <a:ext cx="25527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573" y="4055704"/>
            <a:ext cx="279082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405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"/>
            <a:ext cx="12081164" cy="2567708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uk-UA" sz="1500" dirty="0">
                <a:solidFill>
                  <a:schemeClr val="bg1"/>
                </a:solidFill>
                <a:latin typeface="Arial Black" panose="020B0A04020102020204" pitchFamily="34" charset="0"/>
              </a:rPr>
              <a:t>Початок воєнних дій став для українського готельно-рестора</a:t>
            </a:r>
            <a:r>
              <a:rPr lang="ru-RU" sz="1500" dirty="0">
                <a:solidFill>
                  <a:schemeClr val="bg1"/>
                </a:solidFill>
                <a:latin typeface="Arial Black" panose="020B0A04020102020204" pitchFamily="34" charset="0"/>
              </a:rPr>
              <a:t>нного бізнесу справжнім викликом. Тому постала проблема максимально</a:t>
            </a:r>
            <a:r>
              <a:rPr lang="uk-UA" sz="1500" dirty="0">
                <a:solidFill>
                  <a:schemeClr val="bg1"/>
                </a:solidFill>
                <a:latin typeface="Arial Black" panose="020B0A04020102020204" pitchFamily="34" charset="0"/>
              </a:rPr>
              <a:t>го</a:t>
            </a:r>
            <a:r>
              <a:rPr lang="ru-RU" sz="1500" dirty="0">
                <a:solidFill>
                  <a:schemeClr val="bg1"/>
                </a:solidFill>
                <a:latin typeface="Arial Black" panose="020B0A04020102020204" pitchFamily="34" charset="0"/>
              </a:rPr>
              <a:t> переналаштування діяльності зі штатного на новий, ситуативний тип, з врахуванням воєнної специфіки</a:t>
            </a:r>
            <a:r>
              <a:rPr lang="uk-UA" sz="1500" dirty="0">
                <a:solidFill>
                  <a:schemeClr val="bg1"/>
                </a:solidFill>
                <a:latin typeface="Arial Black" panose="020B0A04020102020204" pitchFamily="34" charset="0"/>
              </a:rPr>
              <a:t>: працівники бізнесу мобілізовані на військову службу, окремі </a:t>
            </a:r>
            <a:r>
              <a:rPr lang="uk-UA" sz="15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готелі                         перепрофільовані під </a:t>
            </a:r>
            <a:r>
              <a:rPr lang="uk-UA" sz="1500" dirty="0">
                <a:solidFill>
                  <a:schemeClr val="bg1"/>
                </a:solidFill>
                <a:latin typeface="Arial Black" panose="020B0A04020102020204" pitchFamily="34" charset="0"/>
              </a:rPr>
              <a:t>розміщення внутрішньо переміщених осіб та військових, ряд закладів </a:t>
            </a:r>
            <a:r>
              <a:rPr lang="uk-UA" sz="15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харчування</a:t>
            </a:r>
          </a:p>
          <a:p>
            <a:pPr algn="ctr">
              <a:lnSpc>
                <a:spcPct val="150000"/>
              </a:lnSpc>
            </a:pPr>
            <a:r>
              <a:rPr lang="uk-UA" sz="15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uk-UA" sz="15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  залучені </a:t>
            </a:r>
            <a:r>
              <a:rPr lang="uk-UA" sz="1500" dirty="0">
                <a:solidFill>
                  <a:schemeClr val="bg1"/>
                </a:solidFill>
                <a:latin typeface="Arial Black" panose="020B0A04020102020204" pitchFamily="34" charset="0"/>
              </a:rPr>
              <a:t>до надання послуг з харчування </a:t>
            </a:r>
            <a:endParaRPr lang="uk-UA" sz="15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uk-UA" sz="15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uk-UA" sz="15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    згаданих </a:t>
            </a:r>
            <a:r>
              <a:rPr lang="uk-UA" sz="1500" dirty="0">
                <a:solidFill>
                  <a:schemeClr val="bg1"/>
                </a:solidFill>
                <a:latin typeface="Arial Black" panose="020B0A04020102020204" pitchFamily="34" charset="0"/>
              </a:rPr>
              <a:t>категорій громадян тощо</a:t>
            </a:r>
            <a:r>
              <a:rPr lang="uk-UA" sz="1700" dirty="0">
                <a:solidFill>
                  <a:schemeClr val="bg1"/>
                </a:solidFill>
                <a:latin typeface="Arial Black" panose="020B0A04020102020204" pitchFamily="34" charset="0"/>
              </a:rPr>
              <a:t>. </a:t>
            </a:r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ru-RU" dirty="0"/>
          </a:p>
        </p:txBody>
      </p:sp>
      <p:pic>
        <p:nvPicPr>
          <p:cNvPr id="10244" name="Picture 4" descr="Це українські ресторани, які годують ЗСУ і тероборону. Розповідаємо, як їх  підтримати (оновлюється) — The Village Україн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884" y="1625601"/>
            <a:ext cx="3857816" cy="47151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246" name="Picture 6" descr="Їжа &quot;Перемоги&quot;! Волонтери відкрили у Дніпрі унікальний соціальний ресторан 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587" y="2996622"/>
            <a:ext cx="5821988" cy="32748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Як під час війни готувати 15 тисяч порцій на день: історії бізнесу та  волонтерства київських рестораторів — Delo.u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437" y="1625601"/>
            <a:ext cx="3459727" cy="48029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9857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126" y="110836"/>
            <a:ext cx="5450407" cy="6640946"/>
          </a:xfrm>
        </p:spPr>
        <p:txBody>
          <a:bodyPr>
            <a:noAutofit/>
          </a:bodyPr>
          <a:lstStyle/>
          <a:p>
            <a:pPr algn="ctr">
              <a:lnSpc>
                <a:spcPct val="170000"/>
              </a:lnSpc>
            </a:pPr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Повсюдно включений режим виживання. </a:t>
            </a:r>
            <a:r>
              <a:rPr lang="uk-UA" sz="1400" dirty="0">
                <a:solidFill>
                  <a:schemeClr val="bg1"/>
                </a:solidFill>
                <a:latin typeface="Arial Black" panose="020B0A04020102020204" pitchFamily="34" charset="0"/>
              </a:rPr>
              <a:t>Складності посилилися з в</a:t>
            </a:r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ідключення</a:t>
            </a:r>
            <a:r>
              <a:rPr lang="uk-UA" sz="1400" dirty="0">
                <a:solidFill>
                  <a:schemeClr val="bg1"/>
                </a:solidFill>
                <a:latin typeface="Arial Black" panose="020B0A04020102020204" pitchFamily="34" charset="0"/>
              </a:rPr>
              <a:t>ми</a:t>
            </a:r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 електрики</a:t>
            </a:r>
            <a:r>
              <a:rPr lang="uk-UA" sz="1400" dirty="0">
                <a:solidFill>
                  <a:schemeClr val="bg1"/>
                </a:solidFill>
                <a:latin typeface="Arial Black" panose="020B0A04020102020204" pitchFamily="34" charset="0"/>
              </a:rPr>
              <a:t>, які</a:t>
            </a:r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 привели ринок у шоковий стан. Відключення світла призвело до того, що всі ресторатори урізали свої меню. </a:t>
            </a:r>
            <a:r>
              <a:rPr lang="uk-UA" sz="1400" dirty="0">
                <a:solidFill>
                  <a:schemeClr val="bg1"/>
                </a:solidFill>
                <a:latin typeface="Arial Black" panose="020B0A04020102020204" pitchFamily="34" charset="0"/>
              </a:rPr>
              <a:t>С</a:t>
            </a:r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ьогодні </a:t>
            </a:r>
            <a:r>
              <a:rPr lang="uk-UA" sz="1400" dirty="0">
                <a:solidFill>
                  <a:schemeClr val="bg1"/>
                </a:solidFill>
                <a:latin typeface="Arial Black" panose="020B0A04020102020204" pitchFamily="34" charset="0"/>
              </a:rPr>
              <a:t>багато закладів</a:t>
            </a:r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 не дотримується повного меню, щоб не тримати на кухні багато продуктів. Другий момент стосується того, що графіки відключень</a:t>
            </a:r>
            <a:r>
              <a:rPr lang="uk-UA" sz="1400" dirty="0">
                <a:solidFill>
                  <a:schemeClr val="bg1"/>
                </a:solidFill>
                <a:latin typeface="Arial Black" panose="020B0A04020102020204" pitchFamily="34" charset="0"/>
              </a:rPr>
              <a:t> практично відсутні</a:t>
            </a:r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. Це не дає спрогнозувати</a:t>
            </a:r>
            <a:r>
              <a:rPr lang="uk-UA" sz="1400" dirty="0">
                <a:solidFill>
                  <a:schemeClr val="bg1"/>
                </a:solidFill>
                <a:latin typeface="Arial Black" panose="020B0A04020102020204" pitchFamily="34" charset="0"/>
              </a:rPr>
              <a:t> ситуацію</a:t>
            </a:r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, чи ресторан може </a:t>
            </a:r>
            <a:r>
              <a:rPr lang="uk-UA" sz="1400" dirty="0">
                <a:solidFill>
                  <a:schemeClr val="bg1"/>
                </a:solidFill>
                <a:latin typeface="Arial Black" panose="020B0A04020102020204" pitchFamily="34" charset="0"/>
              </a:rPr>
              <a:t>працювати та </a:t>
            </a:r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прийняти броню, на який час викликати на роботу персонал. Але й виклика</a:t>
            </a:r>
            <a:r>
              <a:rPr lang="uk-UA" sz="1400" dirty="0">
                <a:solidFill>
                  <a:schemeClr val="bg1"/>
                </a:solidFill>
                <a:latin typeface="Arial Black" panose="020B0A04020102020204" pitchFamily="34" charset="0"/>
              </a:rPr>
              <a:t>ючи</a:t>
            </a:r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 персонал не означає його дочекатися: часто люди не можуть </a:t>
            </a:r>
            <a:r>
              <a:rPr lang="uk-UA" sz="1400" dirty="0">
                <a:solidFill>
                  <a:schemeClr val="bg1"/>
                </a:solidFill>
                <a:latin typeface="Arial Black" panose="020B0A04020102020204" pitchFamily="34" charset="0"/>
              </a:rPr>
              <a:t>дістатися</a:t>
            </a:r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 до місця роботи через повітряні тривоги. </a:t>
            </a:r>
            <a:r>
              <a:rPr lang="uk-UA" sz="1400" dirty="0">
                <a:solidFill>
                  <a:schemeClr val="bg1"/>
                </a:solidFill>
                <a:latin typeface="Arial Black" panose="020B0A04020102020204" pitchFamily="34" charset="0"/>
              </a:rPr>
              <a:t>І, нарешті, відключення електрики змінили і споживчу поведінку, міські мешканці масово стають домосідами. </a:t>
            </a:r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На вулицях вже о 6-й годині вечора темно</a:t>
            </a:r>
            <a:r>
              <a:rPr lang="uk-UA" sz="1400" dirty="0">
                <a:solidFill>
                  <a:schemeClr val="bg1"/>
                </a:solidFill>
                <a:latin typeface="Arial Black" panose="020B0A04020102020204" pitchFamily="34" charset="0"/>
              </a:rPr>
              <a:t> і н</a:t>
            </a:r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е дивно, що люди до темряви хочуть потрапити</a:t>
            </a:r>
            <a:r>
              <a:rPr lang="uk-UA" sz="1400" dirty="0">
                <a:solidFill>
                  <a:schemeClr val="bg1"/>
                </a:solidFill>
                <a:latin typeface="Arial Black" panose="020B0A04020102020204" pitchFamily="34" charset="0"/>
              </a:rPr>
              <a:t> додому</a:t>
            </a:r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</a:p>
          <a:p>
            <a:pPr algn="ctr"/>
            <a:endParaRPr lang="ru-RU" sz="1300" dirty="0"/>
          </a:p>
        </p:txBody>
      </p:sp>
      <p:pic>
        <p:nvPicPr>
          <p:cNvPr id="11266" name="Picture 2" descr="Віялові відключення світла - як з цим справляється ресторанний бізнес -  Бізне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509" y="110836"/>
            <a:ext cx="6306532" cy="32262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Бізнес в Києві під час відключень електрики — Суспільн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509" y="3431357"/>
            <a:ext cx="6306532" cy="3320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88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" y="130850"/>
            <a:ext cx="12108873" cy="1947333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Усі заклади, які сьогодні виж</a:t>
            </a:r>
            <a:r>
              <a:rPr lang="uk-UA" sz="1600" dirty="0">
                <a:solidFill>
                  <a:schemeClr val="bg1"/>
                </a:solidFill>
                <a:latin typeface="Arial Black" panose="020B0A04020102020204" pitchFamily="34" charset="0"/>
              </a:rPr>
              <a:t>ивають у цих складних умовах</a:t>
            </a: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, можна поділити на дві групи. </a:t>
            </a:r>
            <a:r>
              <a:rPr lang="uk-UA" sz="1600" dirty="0">
                <a:solidFill>
                  <a:schemeClr val="bg1"/>
                </a:solidFill>
                <a:latin typeface="Arial Black" panose="020B0A04020102020204" pitchFamily="34" charset="0"/>
              </a:rPr>
              <a:t>Перша – це всілякі заклади, які купили дизельні генератори та можуть продовжувати працювати (кав'ярні, кіоски з шаурмою),  а друга група – це бари із мінімальною кухнею. </a:t>
            </a: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Звичною роботою це важко назвати, тому що заклади працюють скорочено через комендантську годину, отримую</a:t>
            </a:r>
            <a:r>
              <a:rPr lang="uk-UA" sz="1600" dirty="0">
                <a:solidFill>
                  <a:schemeClr val="bg1"/>
                </a:solidFill>
                <a:latin typeface="Arial Black" panose="020B0A04020102020204" pitchFamily="34" charset="0"/>
              </a:rPr>
              <a:t>чи</a:t>
            </a: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 близько 30-50% </a:t>
            </a:r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   свого </a:t>
            </a: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доходу.</a:t>
            </a:r>
          </a:p>
          <a:p>
            <a:endParaRPr lang="ru-RU" dirty="0"/>
          </a:p>
        </p:txBody>
      </p:sp>
      <p:pic>
        <p:nvPicPr>
          <p:cNvPr id="12292" name="Picture 4" descr="Ресторани та кафе під час відключень електроенергії: як вони перебудовують  роботу | The P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892" y="3955501"/>
            <a:ext cx="6695086" cy="29671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Світло – від генератора, окріп для чаю – з термосу: як один з ресторанів  Дніпра пристосувався до вимкнень світла - Новини Дніпра - Телеканал  «ДніпроTV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988" y="1616364"/>
            <a:ext cx="6344816" cy="33712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З генераторами та без: як сумський бізнес працює у темні часи | The Sumy  Post Новин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6364"/>
            <a:ext cx="6130212" cy="33712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99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83127"/>
            <a:ext cx="12120465" cy="214283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1500" b="1" dirty="0">
                <a:solidFill>
                  <a:schemeClr val="bg1"/>
                </a:solidFill>
                <a:latin typeface="Arial Black" panose="020B0A04020102020204" pitchFamily="34" charset="0"/>
              </a:rPr>
              <a:t>Що буде з ресторанним бізнесом на</a:t>
            </a:r>
            <a:r>
              <a:rPr lang="uk-UA" sz="1500" b="1" dirty="0">
                <a:solidFill>
                  <a:schemeClr val="bg1"/>
                </a:solidFill>
                <a:latin typeface="Arial Black" panose="020B0A04020102020204" pitchFamily="34" charset="0"/>
              </a:rPr>
              <a:t>далі</a:t>
            </a:r>
            <a:r>
              <a:rPr lang="ru-RU" sz="1500" b="1" dirty="0">
                <a:solidFill>
                  <a:schemeClr val="bg1"/>
                </a:solidFill>
                <a:latin typeface="Arial Black" panose="020B0A04020102020204" pitchFamily="34" charset="0"/>
              </a:rPr>
              <a:t>? </a:t>
            </a:r>
            <a:r>
              <a:rPr lang="uk-UA" sz="1500" dirty="0">
                <a:solidFill>
                  <a:schemeClr val="bg1"/>
                </a:solidFill>
                <a:latin typeface="Arial Black" panose="020B0A04020102020204" pitchFamily="34" charset="0"/>
              </a:rPr>
              <a:t>Оптимальний сценарій для ресторанів у воєнний час може залежати від багатьох факторів. Деякі заклади можуть тимчасово заморозити бізнес, деякі – будуть намагатися  зменшити витрати до мінімуму, зберігти команду та постійних клієнтів. </a:t>
            </a:r>
            <a:r>
              <a:rPr lang="ru-RU" sz="1500" dirty="0">
                <a:solidFill>
                  <a:schemeClr val="bg1"/>
                </a:solidFill>
                <a:latin typeface="Arial Black" panose="020B0A04020102020204" pitchFamily="34" charset="0"/>
              </a:rPr>
              <a:t>Хтось активізу</a:t>
            </a:r>
            <a:r>
              <a:rPr lang="uk-UA" sz="1500" dirty="0">
                <a:solidFill>
                  <a:schemeClr val="bg1"/>
                </a:solidFill>
                <a:latin typeface="Arial Black" panose="020B0A04020102020204" pitchFamily="34" charset="0"/>
              </a:rPr>
              <a:t>ватиме</a:t>
            </a:r>
            <a:r>
              <a:rPr lang="ru-RU" sz="1500" dirty="0">
                <a:solidFill>
                  <a:schemeClr val="bg1"/>
                </a:solidFill>
                <a:latin typeface="Arial Black" panose="020B0A04020102020204" pitchFamily="34" charset="0"/>
              </a:rPr>
              <a:t> доставку, деякі заклади</a:t>
            </a:r>
            <a:r>
              <a:rPr lang="uk-UA" sz="1500" dirty="0">
                <a:solidFill>
                  <a:schemeClr val="bg1"/>
                </a:solidFill>
                <a:latin typeface="Arial Black" panose="020B0A04020102020204" pitchFamily="34" charset="0"/>
              </a:rPr>
              <a:t> працюватимуть</a:t>
            </a:r>
            <a:r>
              <a:rPr lang="ru-RU" sz="1500" dirty="0">
                <a:solidFill>
                  <a:schemeClr val="bg1"/>
                </a:solidFill>
                <a:latin typeface="Arial Black" panose="020B0A04020102020204" pitchFamily="34" charset="0"/>
              </a:rPr>
              <a:t> кілька днів на тиждень чи неповний день з урахуванням графіків відключень.</a:t>
            </a:r>
          </a:p>
          <a:p>
            <a:endParaRPr lang="ru-RU" dirty="0"/>
          </a:p>
        </p:txBody>
      </p:sp>
      <p:pic>
        <p:nvPicPr>
          <p:cNvPr id="13316" name="Picture 4" descr="Ресторани Києва працюють у війну: як змінилося меню, клієнти та логістика.  Продовольство, Економіка - новини бізнесу Украї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416" y="1531045"/>
            <a:ext cx="6761584" cy="5211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В Україні з початку війни закрилося близько 7000 ресторанів та кафе –  Асоціація рітейлерів Україн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" y="1531045"/>
            <a:ext cx="6179367" cy="33299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Бізнес без електрики: як це працює? | Рубри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1" y="3732245"/>
            <a:ext cx="6112870" cy="31257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32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0073" y="92364"/>
            <a:ext cx="11933382" cy="2170545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Залишиться попит на підвальні кав'ярні, підвальні паби та бари. Активно </a:t>
            </a:r>
            <a:r>
              <a:rPr lang="uk-UA" sz="1600" dirty="0">
                <a:solidFill>
                  <a:schemeClr val="bg1"/>
                </a:solidFill>
                <a:latin typeface="Arial Black" panose="020B0A04020102020204" pitchFamily="34" charset="0"/>
              </a:rPr>
              <a:t>буде </a:t>
            </a: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розвиват</a:t>
            </a:r>
            <a:r>
              <a:rPr lang="uk-UA" sz="1600" dirty="0">
                <a:solidFill>
                  <a:schemeClr val="bg1"/>
                </a:solidFill>
                <a:latin typeface="Arial Black" panose="020B0A04020102020204" pitchFamily="34" charset="0"/>
              </a:rPr>
              <a:t>и</a:t>
            </a: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ся малий бізнес – бутербродні, кав'ярні</a:t>
            </a:r>
            <a:r>
              <a:rPr lang="uk-UA" sz="1600" dirty="0">
                <a:solidFill>
                  <a:schemeClr val="bg1"/>
                </a:solidFill>
                <a:latin typeface="Arial Black" panose="020B0A04020102020204" pitchFamily="34" charset="0"/>
              </a:rPr>
              <a:t>, </a:t>
            </a: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шаурма, та пекарні</a:t>
            </a:r>
            <a:r>
              <a:rPr lang="uk-UA" sz="1600" dirty="0">
                <a:solidFill>
                  <a:schemeClr val="bg1"/>
                </a:solidFill>
                <a:latin typeface="Arial Black" panose="020B0A04020102020204" pitchFamily="34" charset="0"/>
              </a:rPr>
              <a:t>. Це </a:t>
            </a: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бізнес, який не потребує великого</a:t>
            </a:r>
            <a:r>
              <a:rPr lang="uk-UA" sz="1600" dirty="0">
                <a:solidFill>
                  <a:schemeClr val="bg1"/>
                </a:solidFill>
                <a:latin typeface="Arial Black" panose="020B0A04020102020204" pitchFamily="34" charset="0"/>
              </a:rPr>
              <a:t> інвестування коштів</a:t>
            </a: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. Мудрі китайці кажуть, що криза – це час можливостей, а головне – щоб люди при цьому не гинули. Таким чином, сподіваємося, що Україна приречена на активне зростання, динамічний розвиток, і ніякі воєнні стани цьому завадити не зможуть. З вірою в майбутнє, з надією на перемогу та любов’ю до України. </a:t>
            </a:r>
          </a:p>
        </p:txBody>
      </p:sp>
      <p:pic>
        <p:nvPicPr>
          <p:cNvPr id="1028" name="Picture 4" descr="https://newch.tv/wp-content/uploads/2022/12/kaf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972" y="3827683"/>
            <a:ext cx="3158416" cy="2957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newch.tv/wp-content/uploads/2022/12/kafe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077" y="3827684"/>
            <a:ext cx="2995128" cy="2995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newch.tv/wp-content/uploads/2022/12/kafe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26" y="1735492"/>
            <a:ext cx="3215016" cy="2929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У Львові відкрилася ветеранська кав'ярня із килимком під ноги так званої ДНР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899" y="1633212"/>
            <a:ext cx="3247310" cy="32746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newch.tv/wp-content/uploads/2022/12/kafe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141" y="1886301"/>
            <a:ext cx="3420285" cy="3420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77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0073" y="7938"/>
            <a:ext cx="11961091" cy="2153372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uk-UA" sz="1600" dirty="0">
                <a:solidFill>
                  <a:schemeClr val="bg1"/>
                </a:solidFill>
                <a:latin typeface="Arial Black" panose="020B0A04020102020204" pitchFamily="34" charset="0"/>
              </a:rPr>
              <a:t>Ресторатори нашої незламної країни вже в котрий раз доводять свою потужність і професіоналізм, великий потенціал та здатність витримати несподівані важкі умови. </a:t>
            </a: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Наша сила - у підтримці один одного, у розумінні, що ми - одна нація. Разом ми обов’язково ви</a:t>
            </a:r>
            <a:r>
              <a:rPr lang="uk-UA" sz="1600" dirty="0">
                <a:solidFill>
                  <a:schemeClr val="bg1"/>
                </a:solidFill>
                <a:latin typeface="Arial Black" panose="020B0A04020102020204" pitchFamily="34" charset="0"/>
              </a:rPr>
              <a:t>тримаємо</a:t>
            </a: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 і станемо ще сильнішими. Ми впевнені, що незабаром будемо святкувати перемогу у найкращих </a:t>
            </a:r>
            <a:r>
              <a:rPr lang="ru-RU" sz="1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вітчизняних </a:t>
            </a: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ресторанах та кафе у всіх містах України.</a:t>
            </a:r>
          </a:p>
          <a:p>
            <a:endParaRPr lang="ru-RU" dirty="0"/>
          </a:p>
        </p:txBody>
      </p:sp>
      <p:sp>
        <p:nvSpPr>
          <p:cNvPr id="2" name="AutoShape 4" descr="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6" descr="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593" y="1663301"/>
            <a:ext cx="3447085" cy="3224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▷МЕДОВІ ПРЯНИКИ патріотичні &quot;&quot;День ЗАХИСНИКА України&quot;, ПОДАРУНОК,КУПИ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167" y="1596626"/>
            <a:ext cx="3365499" cy="2996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TREF Cinema Cafe (Треф синема кафе) Ресторан, Одесса - Отзывы, заказ  столика, меню, фото, карта - Рестораны Одессы - TOPClu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3" y="4200523"/>
            <a:ext cx="4967535" cy="2657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Торт - Слава Україні - Героям слава! » Торти на замовлення 🎂 Торт на заказ  від кондитерів на дому 👩‍👦‍👦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98" r="2249" b="5762"/>
          <a:stretch/>
        </p:blipFill>
        <p:spPr bwMode="auto">
          <a:xfrm>
            <a:off x="155574" y="1426762"/>
            <a:ext cx="3873500" cy="33361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Ресторан TREF отзывы в Одессе, меню, адрес, контакты, цен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12" y="4301926"/>
            <a:ext cx="4723412" cy="2454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81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96139" y="583431"/>
            <a:ext cx="6400800" cy="2963333"/>
          </a:xfrm>
        </p:spPr>
        <p:txBody>
          <a:bodyPr>
            <a:normAutofit/>
          </a:bodyPr>
          <a:lstStyle/>
          <a:p>
            <a:pPr algn="ctr"/>
            <a:r>
              <a:rPr lang="uk-UA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Дякую </a:t>
            </a:r>
          </a:p>
          <a:p>
            <a:pPr algn="ctr"/>
            <a:r>
              <a:rPr lang="uk-UA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за </a:t>
            </a:r>
          </a:p>
          <a:p>
            <a:pPr algn="ctr"/>
            <a:r>
              <a:rPr lang="uk-UA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увагу!</a:t>
            </a:r>
            <a:endParaRPr lang="ru-RU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 descr="120 Подяка ideas | листівка, дякую, листів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339" y="3261301"/>
            <a:ext cx="7620000" cy="34766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71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617" y="110837"/>
            <a:ext cx="10390909" cy="43595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uk-UA" sz="3600" dirty="0">
                <a:solidFill>
                  <a:schemeClr val="bg1"/>
                </a:solidFill>
                <a:latin typeface="Arial Black" panose="020B0A04020102020204" pitchFamily="34" charset="0"/>
              </a:rPr>
              <a:t>ПЕРСПЕКТИВИ РОЗВИТКУ ГОТЕЛЬНО-РЕСТОРАННОГО БІЗНЕСУ В УМОВАХ ВОЄННОГО </a:t>
            </a:r>
            <a:r>
              <a:rPr lang="uk-UA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СТАНУ</a:t>
            </a:r>
            <a:br>
              <a:rPr lang="uk-UA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uk-UA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 </a:t>
            </a:r>
            <a:r>
              <a:rPr lang="uk-UA" sz="3600" dirty="0">
                <a:solidFill>
                  <a:schemeClr val="bg1"/>
                </a:solidFill>
                <a:latin typeface="Arial Black" panose="020B0A04020102020204" pitchFamily="34" charset="0"/>
              </a:rPr>
              <a:t>УКРАЇНІ.</a:t>
            </a:r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ru-RU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Менеджмент готельно-ресторанного бізнесу в умовах вій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071" y="2373744"/>
            <a:ext cx="6667213" cy="4428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Ресторанний бізнес у воєнний час: яка їжа, приміщення та в яких містах  користуються попитом — Delo.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73" y="3648363"/>
            <a:ext cx="4775200" cy="3154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84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836" y="-1"/>
            <a:ext cx="11933381" cy="1698171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Готельно-ресторанний б</a:t>
            </a:r>
            <a:r>
              <a:rPr lang="uk-UA" sz="1800" dirty="0">
                <a:solidFill>
                  <a:schemeClr val="bg1"/>
                </a:solidFill>
                <a:latin typeface="Arial Black" panose="020B0A04020102020204" pitchFamily="34" charset="0"/>
              </a:rPr>
              <a:t>ізнес 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– </a:t>
            </a:r>
            <a:r>
              <a:rPr lang="uk-UA" sz="1800" dirty="0">
                <a:solidFill>
                  <a:schemeClr val="bg1"/>
                </a:solidFill>
                <a:latin typeface="Arial Black" panose="020B0A04020102020204" pitchFamily="34" charset="0"/>
              </a:rPr>
              <a:t>це 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одна з найбільших галузей світової економіки</a:t>
            </a:r>
            <a:r>
              <a:rPr lang="uk-UA" sz="1800" dirty="0">
                <a:solidFill>
                  <a:schemeClr val="bg1"/>
                </a:solidFill>
                <a:latin typeface="Arial Black" panose="020B0A04020102020204" pitchFamily="34" charset="0"/>
              </a:rPr>
              <a:t>. Д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о теперішнього часу </a:t>
            </a:r>
            <a:r>
              <a:rPr lang="uk-UA" sz="1800" dirty="0">
                <a:solidFill>
                  <a:schemeClr val="bg1"/>
                </a:solidFill>
                <a:latin typeface="Arial Black" panose="020B0A04020102020204" pitchFamily="34" charset="0"/>
              </a:rPr>
              <a:t>він 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активно розвива</a:t>
            </a:r>
            <a:r>
              <a:rPr lang="uk-UA" sz="1800" dirty="0">
                <a:solidFill>
                  <a:schemeClr val="bg1"/>
                </a:solidFill>
                <a:latin typeface="Arial Black" panose="020B0A04020102020204" pitchFamily="34" charset="0"/>
              </a:rPr>
              <a:t>в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ся у нашій країні. Незважаючи на складні обставини останніх років зростали мережі готелів, стрімко збільшувалася кількість закладів ресторанного господарства. </a:t>
            </a:r>
          </a:p>
        </p:txBody>
      </p:sp>
      <p:pic>
        <p:nvPicPr>
          <p:cNvPr id="2052" name="Picture 4" descr="Проблеми розвитку і особливості державного регулювання  готельно-ресторанного бізнесу в Україн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159" y="1575377"/>
            <a:ext cx="6941976" cy="52136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Бизнес и економіка - як працюють ресторани Києва | Коментарі.Киї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5376"/>
            <a:ext cx="5902035" cy="26714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" y="3685592"/>
            <a:ext cx="5836721" cy="3103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807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891" y="83127"/>
            <a:ext cx="12011981" cy="2530764"/>
          </a:xfrm>
        </p:spPr>
        <p:txBody>
          <a:bodyPr>
            <a:normAutofit fontScale="70000" lnSpcReduction="20000"/>
          </a:bodyPr>
          <a:lstStyle/>
          <a:p>
            <a:pPr algn="ctr">
              <a:lnSpc>
                <a:spcPct val="160000"/>
              </a:lnSpc>
            </a:pPr>
            <a:r>
              <a:rPr lang="uk-UA" dirty="0">
                <a:solidFill>
                  <a:schemeClr val="bg1"/>
                </a:solidFill>
                <a:latin typeface="Arial Black" panose="020B0A04020102020204" pitchFamily="34" charset="0"/>
              </a:rPr>
              <a:t>Ресторанний бізнес двічі зазнав серйозних потрясінь у цьому столітті і витримав. Протягом року після подій 2014 року кількість закладів харчування в Україні зменшилася на 5600 одиниць, а</a:t>
            </a: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ле за наступні 2-3 роки</a:t>
            </a:r>
            <a:r>
              <a:rPr lang="uk-UA" dirty="0">
                <a:solidFill>
                  <a:schemeClr val="bg1"/>
                </a:solidFill>
                <a:latin typeface="Arial Black" panose="020B0A04020102020204" pitchFamily="34" charset="0"/>
              </a:rPr>
              <a:t> -значно</a:t>
            </a: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 зросла. До березня 2020 року в Україні спостерігався швидкий розвиток готельно-ресторанного бізнесу. З початком пандемії рестораторам не лише нашої країни, а й усього світу, прийшлося пережити локдаун. Незважаючи на величезні втрати, ресторанна індустрія відновила розвиток. Це стало можливим завдяки новим </a:t>
            </a:r>
            <a:r>
              <a:rPr lang="uk-UA" dirty="0">
                <a:solidFill>
                  <a:schemeClr val="bg1"/>
                </a:solidFill>
                <a:latin typeface="Arial Black" panose="020B0A04020102020204" pitchFamily="34" charset="0"/>
              </a:rPr>
              <a:t>тенденціям</a:t>
            </a: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, таким як онлайн-</a:t>
            </a:r>
            <a:r>
              <a:rPr lang="uk-UA" dirty="0">
                <a:solidFill>
                  <a:schemeClr val="bg1"/>
                </a:solidFill>
                <a:latin typeface="Arial Black" panose="020B0A04020102020204" pitchFamily="34" charset="0"/>
              </a:rPr>
              <a:t>замовлення, доставка та самовивіз продукціі. 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ru-RU" dirty="0"/>
          </a:p>
        </p:txBody>
      </p:sp>
      <p:pic>
        <p:nvPicPr>
          <p:cNvPr id="3076" name="Picture 4" descr="Місія – вижити. Як коронавірус вплинув на луцькі кафе і рестора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15" y="3500582"/>
            <a:ext cx="5635985" cy="33003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Ресторанный бизнес. Технологии успеха в эпоху COVID | Новости готового  бизнеса | Статьи портала BizRating о готовом бизнесе и франшиза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832" y="3297382"/>
            <a:ext cx="5169040" cy="35035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Напрями виходу з кризи закладів готельно-ресторанного господарства під час  пандемії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192" y="2425734"/>
            <a:ext cx="5430444" cy="31535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75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73891"/>
            <a:ext cx="4719782" cy="6784109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1700" dirty="0">
                <a:solidFill>
                  <a:schemeClr val="bg1"/>
                </a:solidFill>
                <a:latin typeface="Arial Black" panose="020B0A04020102020204" pitchFamily="34" charset="0"/>
              </a:rPr>
              <a:t>Але 24 лютого </a:t>
            </a:r>
            <a:r>
              <a:rPr lang="uk-UA" sz="1700" dirty="0">
                <a:solidFill>
                  <a:schemeClr val="bg1"/>
                </a:solidFill>
                <a:latin typeface="Arial Black" panose="020B0A04020102020204" pitchFamily="34" charset="0"/>
              </a:rPr>
              <a:t>2022</a:t>
            </a:r>
            <a:r>
              <a:rPr lang="ru-RU" sz="1700" dirty="0">
                <a:solidFill>
                  <a:schemeClr val="bg1"/>
                </a:solidFill>
                <a:latin typeface="Arial Black" panose="020B0A04020102020204" pitchFamily="34" charset="0"/>
              </a:rPr>
              <a:t> року відбулася несподівана подія - військовий напад </a:t>
            </a:r>
            <a:r>
              <a:rPr lang="uk-UA" sz="1700" dirty="0">
                <a:solidFill>
                  <a:schemeClr val="bg1"/>
                </a:solidFill>
                <a:latin typeface="Arial Black" panose="020B0A04020102020204" pitchFamily="34" charset="0"/>
              </a:rPr>
              <a:t>Р</a:t>
            </a:r>
            <a:r>
              <a:rPr lang="ru-RU" sz="1700" dirty="0">
                <a:solidFill>
                  <a:schemeClr val="bg1"/>
                </a:solidFill>
                <a:latin typeface="Arial Black" panose="020B0A04020102020204" pitchFamily="34" charset="0"/>
              </a:rPr>
              <a:t>осії на Україну. І разом з усіма іншими сферами знов рухнув ресторанний бізнес. Багато власників стали годувати армію, десятки ресторанів, кафе та кав’ярень </a:t>
            </a:r>
            <a:r>
              <a:rPr lang="uk-UA" sz="1700" dirty="0">
                <a:solidFill>
                  <a:schemeClr val="bg1"/>
                </a:solidFill>
                <a:latin typeface="Arial Black" panose="020B0A04020102020204" pitchFamily="34" charset="0"/>
              </a:rPr>
              <a:t>почали працювати</a:t>
            </a:r>
            <a:r>
              <a:rPr lang="ru-RU" sz="1700" dirty="0">
                <a:solidFill>
                  <a:schemeClr val="bg1"/>
                </a:solidFill>
                <a:latin typeface="Arial Black" panose="020B0A04020102020204" pitchFamily="34" charset="0"/>
              </a:rPr>
              <a:t> у режимі волонтерства</a:t>
            </a:r>
            <a:r>
              <a:rPr lang="uk-UA" sz="1700" dirty="0">
                <a:solidFill>
                  <a:schemeClr val="bg1"/>
                </a:solidFill>
                <a:latin typeface="Arial Black" panose="020B0A04020102020204" pitchFamily="34" charset="0"/>
              </a:rPr>
              <a:t>, д</a:t>
            </a:r>
            <a:r>
              <a:rPr lang="ru-RU" sz="1700" dirty="0">
                <a:solidFill>
                  <a:schemeClr val="bg1"/>
                </a:solidFill>
                <a:latin typeface="Arial Black" panose="020B0A04020102020204" pitchFamily="34" charset="0"/>
              </a:rPr>
              <a:t>еякі</a:t>
            </a:r>
            <a:r>
              <a:rPr lang="uk-UA" sz="1700" dirty="0">
                <a:solidFill>
                  <a:schemeClr val="bg1"/>
                </a:solidFill>
                <a:latin typeface="Arial Black" panose="020B0A04020102020204" pitchFamily="34" charset="0"/>
              </a:rPr>
              <a:t> заклади продовжили </a:t>
            </a:r>
            <a:r>
              <a:rPr lang="ru-RU" sz="1700" dirty="0">
                <a:solidFill>
                  <a:schemeClr val="bg1"/>
                </a:solidFill>
                <a:latin typeface="Arial Black" panose="020B0A04020102020204" pitchFamily="34" charset="0"/>
              </a:rPr>
              <a:t>знову обслугову</a:t>
            </a:r>
            <a:r>
              <a:rPr lang="uk-UA" sz="1700" dirty="0">
                <a:solidFill>
                  <a:schemeClr val="bg1"/>
                </a:solidFill>
                <a:latin typeface="Arial Black" panose="020B0A04020102020204" pitchFamily="34" charset="0"/>
              </a:rPr>
              <a:t>вати</a:t>
            </a:r>
            <a:r>
              <a:rPr lang="ru-RU" sz="1700" dirty="0">
                <a:solidFill>
                  <a:schemeClr val="bg1"/>
                </a:solidFill>
                <a:latin typeface="Arial Black" panose="020B0A04020102020204" pitchFamily="34" charset="0"/>
              </a:rPr>
              <a:t> клієнтів. </a:t>
            </a:r>
            <a:r>
              <a:rPr lang="uk-UA" sz="1700" dirty="0">
                <a:solidFill>
                  <a:schemeClr val="bg1"/>
                </a:solidFill>
                <a:latin typeface="Arial Black" panose="020B0A04020102020204" pitchFamily="34" charset="0"/>
              </a:rPr>
              <a:t>В</a:t>
            </a:r>
            <a:r>
              <a:rPr lang="ru-RU" sz="1700" dirty="0">
                <a:solidFill>
                  <a:schemeClr val="bg1"/>
                </a:solidFill>
                <a:latin typeface="Arial Black" panose="020B0A04020102020204" pitchFamily="34" charset="0"/>
              </a:rPr>
              <a:t> перший тиждень війни в Україні зупинили роботу 80% закладів харчування.</a:t>
            </a:r>
            <a:br>
              <a:rPr lang="ru-RU" sz="17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124" name="Picture 4" descr="Кухонні війська”: 25 ресторанних проєктів, які готують для армії та  волонтерів - БЖ - новини Києва на БЖ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951" y="143757"/>
            <a:ext cx="3617049" cy="61170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Кухонні війська”: 25 ресторанних проєктів, які готують для армії та  волонтерів - БЖ - новини Києва на БЖ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81" y="5856"/>
            <a:ext cx="4208660" cy="37356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Кухонные войска&quot;: 25 ресторанных проектов, которые готовят для армии и  волонтеров. Новости :section-UKR.NET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71" y="3219062"/>
            <a:ext cx="5439747" cy="35579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97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127" y="195502"/>
            <a:ext cx="5661891" cy="6519333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50000"/>
              </a:lnSpc>
            </a:pPr>
            <a:r>
              <a:rPr lang="uk-UA" sz="1800" dirty="0">
                <a:solidFill>
                  <a:schemeClr val="bg1"/>
                </a:solidFill>
                <a:latin typeface="Arial Black" panose="020B0A04020102020204" pitchFamily="34" charset="0"/>
              </a:rPr>
              <a:t>Ті, хто залишився або зміг відновити роботу, повинні були працювати  у новій реальності. Змінилися меню і ціни, відвідувачі та їх уподобання. Якщо спочатку в Україні залишався відкритим кожен п’ятий </a:t>
            </a:r>
            <a:r>
              <a:rPr lang="uk-UA" sz="1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заклад, </a:t>
            </a:r>
            <a:r>
              <a:rPr lang="uk-UA" sz="1800" dirty="0">
                <a:solidFill>
                  <a:schemeClr val="bg1"/>
                </a:solidFill>
                <a:latin typeface="Arial Black" panose="020B0A04020102020204" pitchFamily="34" charset="0"/>
              </a:rPr>
              <a:t>вже через два місяці працювали 54% усіх ресторанів та кав’ярень, а на кінець травня 2022 року в Україні продовжили свою діяльність 63% закладів громадського харчування. Н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а почат</a:t>
            </a:r>
            <a:r>
              <a:rPr lang="uk-UA" sz="1800" dirty="0">
                <a:solidFill>
                  <a:schemeClr val="bg1"/>
                </a:solidFill>
                <a:latin typeface="Arial Black" panose="020B0A04020102020204" pitchFamily="34" charset="0"/>
              </a:rPr>
              <a:t>ок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 осені  </a:t>
            </a:r>
            <a:r>
              <a:rPr lang="uk-UA" sz="1800" dirty="0">
                <a:solidFill>
                  <a:schemeClr val="bg1"/>
                </a:solidFill>
                <a:latin typeface="Arial Black" panose="020B0A04020102020204" pitchFamily="34" charset="0"/>
              </a:rPr>
              <a:t>було 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закри</a:t>
            </a:r>
            <a:r>
              <a:rPr lang="uk-UA" sz="1800" dirty="0">
                <a:solidFill>
                  <a:schemeClr val="bg1"/>
                </a:solidFill>
                <a:latin typeface="Arial Black" panose="020B0A04020102020204" pitchFamily="34" charset="0"/>
              </a:rPr>
              <a:t>то біля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 7 тисяч закладів по країні. </a:t>
            </a:r>
            <a:r>
              <a:rPr lang="uk-UA" sz="1800" dirty="0">
                <a:solidFill>
                  <a:schemeClr val="bg1"/>
                </a:solidFill>
                <a:latin typeface="Arial Black" panose="020B0A04020102020204" pitchFamily="34" charset="0"/>
              </a:rPr>
              <a:t>Порівняно з лютим 2022 року ринок скоротився на одну чверть. І якщо у Київській, Одеській, Дніпропетровській областях падіння становить до 30%, то у Харківській, Миколаївській, Запорізькій, Луганській – понад 50%.</a:t>
            </a:r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b="16637"/>
          <a:stretch/>
        </p:blipFill>
        <p:spPr bwMode="auto">
          <a:xfrm>
            <a:off x="6275589" y="-223935"/>
            <a:ext cx="5553220" cy="24307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8" name="Picture 4" descr="До кінця війни усі ресторани McDonald's залишаться закритими. Україна -  Новини Рівного та області — Рівне Вечірн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018" y="3694922"/>
            <a:ext cx="5938414" cy="3051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7" name="Picture 2" descr="Як під час війни готувати 15 тисяч порцій на день: історії бізнесу та  волонтерства київських рестораторів — Delo.u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939" y="1760611"/>
            <a:ext cx="5758493" cy="2559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06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019" y="101600"/>
            <a:ext cx="6557817" cy="649316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Проте, на заході України ситуація є </a:t>
            </a:r>
            <a:r>
              <a:rPr lang="ru-RU" sz="1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більш</a:t>
            </a:r>
          </a:p>
          <a:p>
            <a:pPr>
              <a:lnSpc>
                <a:spcPct val="150000"/>
              </a:lnSpc>
            </a:pPr>
            <a:r>
              <a:rPr lang="uk-UA" sz="1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кращою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. </a:t>
            </a:r>
            <a:r>
              <a:rPr lang="uk-UA" sz="1800" dirty="0">
                <a:solidFill>
                  <a:schemeClr val="bg1"/>
                </a:solidFill>
                <a:latin typeface="Arial Black" panose="020B0A04020102020204" pitchFamily="34" charset="0"/>
              </a:rPr>
              <a:t>Відсоток відвідувачів </a:t>
            </a:r>
            <a:r>
              <a:rPr lang="uk-UA" sz="1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закладів</a:t>
            </a:r>
          </a:p>
          <a:p>
            <a:pPr>
              <a:lnSpc>
                <a:spcPct val="150000"/>
              </a:lnSpc>
            </a:pPr>
            <a:r>
              <a:rPr lang="uk-UA" sz="1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громадського </a:t>
            </a:r>
            <a:r>
              <a:rPr lang="uk-UA" sz="1800" dirty="0">
                <a:solidFill>
                  <a:schemeClr val="bg1"/>
                </a:solidFill>
                <a:latin typeface="Arial Black" panose="020B0A04020102020204" pitchFamily="34" charset="0"/>
              </a:rPr>
              <a:t>харчування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 в</a:t>
            </a:r>
            <a:r>
              <a:rPr lang="uk-UA" sz="1800" dirty="0">
                <a:solidFill>
                  <a:schemeClr val="bg1"/>
                </a:solidFill>
                <a:latin typeface="Arial Black" panose="020B0A04020102020204" pitchFamily="34" charset="0"/>
              </a:rPr>
              <a:t>же в 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серпні </a:t>
            </a:r>
            <a:endParaRPr lang="ru-RU" sz="18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зрівня</a:t>
            </a:r>
            <a:r>
              <a:rPr lang="uk-UA" sz="1800" dirty="0">
                <a:solidFill>
                  <a:schemeClr val="bg1"/>
                </a:solidFill>
                <a:latin typeface="Arial Black" panose="020B0A04020102020204" pitchFamily="34" charset="0"/>
              </a:rPr>
              <a:t>в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ся з минулорічним </a:t>
            </a:r>
            <a:endParaRPr lang="ru-RU" sz="18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показником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. </a:t>
            </a:r>
            <a:endParaRPr lang="ru-RU" sz="18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Переважно </a:t>
            </a:r>
            <a:r>
              <a:rPr lang="uk-UA" sz="1800" dirty="0">
                <a:solidFill>
                  <a:schemeClr val="bg1"/>
                </a:solidFill>
                <a:latin typeface="Arial Black" panose="020B0A04020102020204" pitchFamily="34" charset="0"/>
              </a:rPr>
              <a:t>гості </a:t>
            </a:r>
            <a:endParaRPr lang="uk-UA" sz="18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uk-UA" sz="1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закладів </a:t>
            </a:r>
            <a:r>
              <a:rPr lang="ru-RU" sz="1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– </a:t>
            </a:r>
            <a:endParaRPr lang="ru-RU" sz="18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uk-UA" sz="1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це </a:t>
            </a:r>
            <a:r>
              <a:rPr 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переселенці.</a:t>
            </a:r>
          </a:p>
          <a:p>
            <a:pPr algn="ctr">
              <a:lnSpc>
                <a:spcPct val="150000"/>
              </a:lnSpc>
            </a:pPr>
            <a:endParaRPr lang="ru-RU" dirty="0"/>
          </a:p>
        </p:txBody>
      </p:sp>
      <p:pic>
        <p:nvPicPr>
          <p:cNvPr id="7170" name="Picture 2" descr="Їсти подано: нові ресторани, які відкрилися під час війни у Києві та інших  містах України – Асоціація рітейлерів Украї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23" y="1764145"/>
            <a:ext cx="9478977" cy="49682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У Львові під час війни відкрились два ресторани - PostE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127" y="-36079"/>
            <a:ext cx="6336604" cy="33057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17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8545" y="73892"/>
            <a:ext cx="11822546" cy="179185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uk-UA" sz="1600" dirty="0">
                <a:solidFill>
                  <a:schemeClr val="bg1"/>
                </a:solidFill>
                <a:latin typeface="Arial Black" panose="020B0A04020102020204" pitchFamily="34" charset="0"/>
              </a:rPr>
              <a:t>У бізнесі кавового виробництва ситуація теж виглядає суттєво краще, ніж у березні-квітні. За час війни майже всі кав’ярні витримали  та продовжують свою діяльність. Вже станом на початок серпня київські кав’ярні вийшли на довоєнний рівень продажів та навіть перевищили його і на сьогоднішній день продовжують працювати у такому ж режимі.  </a:t>
            </a:r>
            <a:endParaRPr lang="ru-RU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ru-RU" dirty="0"/>
          </a:p>
        </p:txBody>
      </p:sp>
      <p:pic>
        <p:nvPicPr>
          <p:cNvPr id="8194" name="Picture 2" descr="Це частинка Херсона, який був до війни»: херсонська кав'ярня пережила  окупацію і відновила роботу під обстрілами - ҐРУН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982" y="1717500"/>
            <a:ext cx="7555345" cy="35952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8196" name="Picture 4" descr="Кав'ярня в Тальному попри війну залишається приємним місцем зустрічей -  Вісті Черкащин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6" y="3444698"/>
            <a:ext cx="5080000" cy="31080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Маленька кав'ярня: як облаштувати точку Wi-Fi – СарниNews.C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965" y="2409209"/>
            <a:ext cx="4559542" cy="38946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8131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655" y="73892"/>
            <a:ext cx="12127345" cy="199505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chemeClr val="bg1"/>
                </a:solidFill>
                <a:latin typeface="Arial Black" panose="020B0A04020102020204" pitchFamily="34" charset="0"/>
              </a:rPr>
              <a:t>Нині готельно-ресторанний бізнес переживає чи не найбільш кризовий період за всю історію незалежності. </a:t>
            </a:r>
            <a:r>
              <a:rPr lang="uk-UA" sz="1600" dirty="0">
                <a:solidFill>
                  <a:schemeClr val="bg1"/>
                </a:solidFill>
                <a:latin typeface="Arial Black" panose="020B0A04020102020204" pitchFamily="34" charset="0"/>
              </a:rPr>
              <a:t>Залежно від сфери діяльності та регіону готельно-ресторанний бізнес зазнав впливу війни від нульового показника (наприклад, фаст-фуди в Чернівцях чи Івано-Франківську) до абсолютного руйнівного (наприклад, знищення готелю «Україна» у Чернігові), коли бізнес припиняє існування. </a:t>
            </a:r>
            <a:endParaRPr lang="ru-RU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9220" name="Picture 4" descr="До та після: як російські військові знищили готель «Україна» у Чернігові –  Чернігів.С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1" y="2068945"/>
            <a:ext cx="11619345" cy="45937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36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394</TotalTime>
  <Words>963</Words>
  <Application>Microsoft Office PowerPoint</Application>
  <PresentationFormat>Произвольный</PresentationFormat>
  <Paragraphs>36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Сектор</vt:lpstr>
      <vt:lpstr>Презентация PowerPoint</vt:lpstr>
      <vt:lpstr>ПЕРСПЕКТИВИ РОЗВИТКУ ГОТЕЛЬНО-РЕСТОРАННОГО БІЗНЕСУ В УМОВАХ ВОЄННОГО СТАНУ В УКРАЇНІ. </vt:lpstr>
      <vt:lpstr>Презентация PowerPoint</vt:lpstr>
      <vt:lpstr>Презентация PowerPoint</vt:lpstr>
      <vt:lpstr>Але 24 лютого 2022 року відбулася несподівана подія - військовий напад Росії на Україну. І разом з усіма іншими сферами знов рухнув ресторанний бізнес. Багато власників стали годувати армію, десятки ресторанів, кафе та кав’ярень почали працювати у режимі волонтерства, деякі заклади продовжили знову обслуговувати клієнтів. В перший тиждень війни в Україні зупинили роботу 80% закладів харчування.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ПЕРСПЕКТИВИ РОЗВИТКУ ГОТЕЛЬНО-РЕСТОРАННОГО БІЗНЕСУ В УМОВАХ ВОЄННОГО СТАНУ В УКРАЇНІ. </dc:title>
  <dc:creator>Анастасия</dc:creator>
  <cp:lastModifiedBy>hhp</cp:lastModifiedBy>
  <cp:revision>40</cp:revision>
  <dcterms:created xsi:type="dcterms:W3CDTF">2023-01-11T08:14:36Z</dcterms:created>
  <dcterms:modified xsi:type="dcterms:W3CDTF">2023-01-15T19:55:03Z</dcterms:modified>
</cp:coreProperties>
</file>