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8446" autoAdjust="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6386F8-831B-4629-BB49-3F9347EC9BEB}" type="datetimeFigureOut">
              <a:rPr lang="ru-RU" smtClean="0"/>
              <a:pPr/>
              <a:t>14.02.2017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185C3D-3DDE-444A-BB32-5D650B9884F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85C3D-3DDE-444A-BB32-5D650B9884F9}" type="slidenum">
              <a:rPr lang="ru-RU" smtClean="0"/>
              <a:pPr/>
              <a:t>14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5CB5A-6DEE-4FF0-BC34-7CFF92888E68}" type="datetimeFigureOut">
              <a:rPr lang="ru-RU" smtClean="0"/>
              <a:pPr/>
              <a:t>14.02.2017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BD36E-FC1A-4EB3-A217-B9EB45DBFB1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5CB5A-6DEE-4FF0-BC34-7CFF92888E68}" type="datetimeFigureOut">
              <a:rPr lang="ru-RU" smtClean="0"/>
              <a:pPr/>
              <a:t>14.02.2017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BD36E-FC1A-4EB3-A217-B9EB45DBFB1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5CB5A-6DEE-4FF0-BC34-7CFF92888E68}" type="datetimeFigureOut">
              <a:rPr lang="ru-RU" smtClean="0"/>
              <a:pPr/>
              <a:t>14.02.2017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BD36E-FC1A-4EB3-A217-B9EB45DBFB1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5CB5A-6DEE-4FF0-BC34-7CFF92888E68}" type="datetimeFigureOut">
              <a:rPr lang="ru-RU" smtClean="0"/>
              <a:pPr/>
              <a:t>14.02.2017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BD36E-FC1A-4EB3-A217-B9EB45DBFB1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5CB5A-6DEE-4FF0-BC34-7CFF92888E68}" type="datetimeFigureOut">
              <a:rPr lang="ru-RU" smtClean="0"/>
              <a:pPr/>
              <a:t>14.02.2017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BD36E-FC1A-4EB3-A217-B9EB45DBFB1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5CB5A-6DEE-4FF0-BC34-7CFF92888E68}" type="datetimeFigureOut">
              <a:rPr lang="ru-RU" smtClean="0"/>
              <a:pPr/>
              <a:t>14.02.2017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BD36E-FC1A-4EB3-A217-B9EB45DBFB1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5CB5A-6DEE-4FF0-BC34-7CFF92888E68}" type="datetimeFigureOut">
              <a:rPr lang="ru-RU" smtClean="0"/>
              <a:pPr/>
              <a:t>14.02.2017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BD36E-FC1A-4EB3-A217-B9EB45DBFB1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5CB5A-6DEE-4FF0-BC34-7CFF92888E68}" type="datetimeFigureOut">
              <a:rPr lang="ru-RU" smtClean="0"/>
              <a:pPr/>
              <a:t>14.02.2017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BD36E-FC1A-4EB3-A217-B9EB45DBFB1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5CB5A-6DEE-4FF0-BC34-7CFF92888E68}" type="datetimeFigureOut">
              <a:rPr lang="ru-RU" smtClean="0"/>
              <a:pPr/>
              <a:t>14.02.2017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BD36E-FC1A-4EB3-A217-B9EB45DBFB1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5CB5A-6DEE-4FF0-BC34-7CFF92888E68}" type="datetimeFigureOut">
              <a:rPr lang="ru-RU" smtClean="0"/>
              <a:pPr/>
              <a:t>14.02.2017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BD36E-FC1A-4EB3-A217-B9EB45DBFB1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5CB5A-6DEE-4FF0-BC34-7CFF92888E68}" type="datetimeFigureOut">
              <a:rPr lang="ru-RU" smtClean="0"/>
              <a:pPr/>
              <a:t>14.02.2017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BD36E-FC1A-4EB3-A217-B9EB45DBFB1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35CB5A-6DEE-4FF0-BC34-7CFF92888E68}" type="datetimeFigureOut">
              <a:rPr lang="ru-RU" smtClean="0"/>
              <a:pPr/>
              <a:t>14.02.2017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EBD36E-FC1A-4EB3-A217-B9EB45DBFB1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infoglaz.ru/wp-content/uploads/dsc08451-7seasmariner-sargasso-sea-usem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3241" y="0"/>
            <a:ext cx="9259786" cy="695115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857356" y="1643050"/>
            <a:ext cx="63364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3600" dirty="0" smtClean="0">
                <a:latin typeface="Times New Roman" pitchFamily="18" charset="0"/>
                <a:cs typeface="Times New Roman" pitchFamily="18" charset="0"/>
              </a:rPr>
              <a:t>РЕКОМЕНДАЦІЇ ТА ПОРАДИ</a:t>
            </a:r>
          </a:p>
          <a:p>
            <a:pPr algn="ctr"/>
            <a:r>
              <a:rPr lang="nl-NL" sz="3600" dirty="0" smtClean="0">
                <a:latin typeface="Times New Roman" pitchFamily="18" charset="0"/>
                <a:cs typeface="Times New Roman" pitchFamily="18" charset="0"/>
              </a:rPr>
              <a:t> ПОТЕРПІЛИМ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86282" y="5657671"/>
            <a:ext cx="4357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b="1" dirty="0" smtClean="0">
              <a:solidFill>
                <a:schemeClr val="bg1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 bright="15000" contrast="-21000"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29058" y="142852"/>
            <a:ext cx="5214942" cy="4525963"/>
          </a:xfrm>
        </p:spPr>
        <p:txBody>
          <a:bodyPr>
            <a:normAutofit/>
          </a:bodyPr>
          <a:lstStyle/>
          <a:p>
            <a:r>
              <a:rPr lang="uk-UA" dirty="0"/>
              <a:t>Слід вжити всіх можливих заходів для поповнення запасів їжі (організувати ловлю риби і морських птахів за допомогою снастей, які </a:t>
            </a:r>
            <a:r>
              <a:rPr lang="nl-NL" dirty="0" smtClean="0"/>
              <a:t>знаходяться у</a:t>
            </a:r>
            <a:r>
              <a:rPr lang="uk-UA" dirty="0" smtClean="0"/>
              <a:t> </a:t>
            </a:r>
            <a:r>
              <a:rPr lang="uk-UA" dirty="0"/>
              <a:t>постачанні рятувального засобу).</a:t>
            </a:r>
            <a:endParaRPr lang="ru-RU" dirty="0"/>
          </a:p>
        </p:txBody>
      </p:sp>
    </p:spTree>
  </p:cSld>
  <p:clrMapOvr>
    <a:masterClrMapping/>
  </p:clrMapOvr>
  <p:transition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 bright="20000" contrast="-30000"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142853"/>
            <a:ext cx="8229600" cy="2714644"/>
          </a:xfrm>
        </p:spPr>
        <p:txBody>
          <a:bodyPr/>
          <a:lstStyle/>
          <a:p>
            <a:r>
              <a:rPr lang="uk-UA" dirty="0"/>
              <a:t>При цьому необхідно знати, що риби, які роздуваються, які покриті колючими голками - отруйні. До риб з колючками, шипами або гострими наростами замість луски, небезпечно навіть торкатися.</a:t>
            </a:r>
            <a:endParaRPr lang="ru-RU" dirty="0"/>
          </a:p>
        </p:txBody>
      </p:sp>
      <p:pic>
        <p:nvPicPr>
          <p:cNvPr id="4" name="Рисунок 3" descr="ddf01ef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3714752"/>
            <a:ext cx="3975100" cy="29845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ryba-ezh-koljuchij-smertelno-opasnyj-shar-animal-reader.-ru-003.jpg"/>
          <p:cNvPicPr>
            <a:picLocks noChangeAspect="1"/>
          </p:cNvPicPr>
          <p:nvPr/>
        </p:nvPicPr>
        <p:blipFill>
          <a:blip r:embed="rId4"/>
          <a:srcRect l="28906" t="7746" r="4297"/>
          <a:stretch>
            <a:fillRect/>
          </a:stretch>
        </p:blipFill>
        <p:spPr>
          <a:xfrm>
            <a:off x="4929190" y="3000372"/>
            <a:ext cx="3786214" cy="3743337"/>
          </a:xfrm>
          <a:prstGeom prst="ellipse">
            <a:avLst/>
          </a:prstGeom>
        </p:spPr>
      </p:pic>
    </p:spTree>
  </p:cSld>
  <p:clrMapOvr>
    <a:masterClrMapping/>
  </p:clrMapOvr>
  <p:transition advTm="11000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6000">
    <p:spli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6000">
    <p:split orient="vert" dir="in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 bright="21000" contrast="-20000"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14290"/>
            <a:ext cx="8858280" cy="2000264"/>
          </a:xfrm>
        </p:spPr>
        <p:txBody>
          <a:bodyPr>
            <a:normAutofit lnSpcReduction="10000"/>
          </a:bodyPr>
          <a:lstStyle/>
          <a:p>
            <a:r>
              <a:rPr lang="uk-UA" dirty="0"/>
              <a:t>Всі морські птахи </a:t>
            </a:r>
            <a:r>
              <a:rPr lang="nl-NL" dirty="0" smtClean="0"/>
              <a:t>пригодні для їжі</a:t>
            </a:r>
            <a:r>
              <a:rPr lang="uk-UA" dirty="0" smtClean="0"/>
              <a:t>. </a:t>
            </a:r>
            <a:r>
              <a:rPr lang="uk-UA" dirty="0"/>
              <a:t>При вживанні в їжу м'яса риб і птахів </a:t>
            </a:r>
            <a:r>
              <a:rPr lang="uk-UA" dirty="0" smtClean="0"/>
              <a:t>потрібна </a:t>
            </a:r>
            <a:r>
              <a:rPr lang="uk-UA" dirty="0"/>
              <a:t>додаткова кількість води.</a:t>
            </a:r>
            <a:br>
              <a:rPr lang="uk-UA" dirty="0"/>
            </a:br>
            <a:endParaRPr lang="ru-RU" dirty="0"/>
          </a:p>
        </p:txBody>
      </p:sp>
      <p:pic>
        <p:nvPicPr>
          <p:cNvPr id="5" name="Рисунок 4" descr="296112.jpg"/>
          <p:cNvPicPr>
            <a:picLocks noChangeAspect="1"/>
          </p:cNvPicPr>
          <p:nvPr/>
        </p:nvPicPr>
        <p:blipFill>
          <a:blip r:embed="rId4"/>
          <a:srcRect l="14062" t="14443"/>
          <a:stretch>
            <a:fillRect/>
          </a:stretch>
        </p:blipFill>
        <p:spPr>
          <a:xfrm>
            <a:off x="142844" y="4071942"/>
            <a:ext cx="3929074" cy="2578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bf8f67c08cc9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6314" y="4257040"/>
            <a:ext cx="3901440" cy="2600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9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 bright="10000" contrast="-21000"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357166"/>
            <a:ext cx="8229600" cy="4525963"/>
          </a:xfrm>
        </p:spPr>
        <p:txBody>
          <a:bodyPr/>
          <a:lstStyle/>
          <a:p>
            <a:r>
              <a:rPr lang="uk-UA" dirty="0"/>
              <a:t>Відповідальним заходом на рятувальному </a:t>
            </a:r>
            <a:r>
              <a:rPr lang="uk-UA" dirty="0" smtClean="0"/>
              <a:t>засобі </a:t>
            </a:r>
            <a:r>
              <a:rPr lang="uk-UA" dirty="0"/>
              <a:t>є збір дощової води. Для </a:t>
            </a:r>
            <a:r>
              <a:rPr lang="uk-UA" dirty="0" smtClean="0"/>
              <a:t>цього </a:t>
            </a:r>
            <a:r>
              <a:rPr lang="uk-UA" dirty="0"/>
              <a:t>всі наявні шматки водонепроникного </a:t>
            </a:r>
            <a:r>
              <a:rPr lang="uk-UA" dirty="0" smtClean="0"/>
              <a:t>матеріалу </a:t>
            </a:r>
            <a:r>
              <a:rPr lang="uk-UA" dirty="0"/>
              <a:t>використовуються в якості водозбірників. Вода зливається </a:t>
            </a:r>
            <a:r>
              <a:rPr lang="uk-UA" dirty="0" smtClean="0"/>
              <a:t>у </a:t>
            </a:r>
            <a:r>
              <a:rPr lang="uk-UA" dirty="0"/>
              <a:t>вільні </a:t>
            </a:r>
            <a:r>
              <a:rPr lang="uk-UA" dirty="0" smtClean="0"/>
              <a:t>ємності </a:t>
            </a:r>
            <a:r>
              <a:rPr lang="uk-UA" dirty="0"/>
              <a:t>для загального споживання. </a:t>
            </a:r>
            <a:br>
              <a:rPr lang="uk-UA" dirty="0"/>
            </a:br>
            <a:endParaRPr lang="ru-RU" dirty="0"/>
          </a:p>
        </p:txBody>
      </p:sp>
    </p:spTree>
  </p:cSld>
  <p:clrMapOvr>
    <a:masterClrMapping/>
  </p:clrMapOvr>
  <p:transition advTm="1000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 bright="15000" contrast="-15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357166"/>
            <a:ext cx="9001156" cy="4525963"/>
          </a:xfrm>
        </p:spPr>
        <p:txBody>
          <a:bodyPr>
            <a:normAutofit/>
          </a:bodyPr>
          <a:lstStyle/>
          <a:p>
            <a:r>
              <a:rPr lang="uk-UA" sz="2800" dirty="0"/>
              <a:t>Необхідно економити енергію водоналивних електричних батарей, розрахованих приблизно на 16 годин безперервної роботи. </a:t>
            </a:r>
            <a:r>
              <a:rPr lang="uk-UA" sz="2800" dirty="0" smtClean="0"/>
              <a:t>У день </a:t>
            </a:r>
            <a:r>
              <a:rPr lang="uk-UA" sz="2800" dirty="0"/>
              <a:t>слід від'єднати </a:t>
            </a:r>
            <a:r>
              <a:rPr lang="uk-UA" sz="2800" dirty="0" smtClean="0"/>
              <a:t>затискувачі</a:t>
            </a:r>
            <a:r>
              <a:rPr lang="uk-UA" sz="2800" dirty="0"/>
              <a:t>, залишаючи батарею </a:t>
            </a:r>
            <a:r>
              <a:rPr lang="nl-NL" sz="2800" dirty="0" smtClean="0"/>
              <a:t>у</a:t>
            </a:r>
            <a:r>
              <a:rPr lang="uk-UA" sz="2800" dirty="0" smtClean="0"/>
              <a:t> </a:t>
            </a:r>
            <a:r>
              <a:rPr lang="uk-UA" sz="2800" dirty="0"/>
              <a:t>воді. Сигнальні лампочки з батарейками від рятувальних жилетів можна використовувати для внутрішнього освітлення і для цілей </a:t>
            </a:r>
            <a:r>
              <a:rPr lang="uk-UA" sz="2800" dirty="0" smtClean="0"/>
              <a:t>ви</a:t>
            </a:r>
            <a:r>
              <a:rPr lang="nl-NL" sz="2800" dirty="0" smtClean="0"/>
              <a:t>явлення рятуючихся.</a:t>
            </a:r>
            <a:r>
              <a:rPr lang="uk-UA" dirty="0"/>
              <a:t/>
            </a:r>
            <a:br>
              <a:rPr lang="uk-UA" dirty="0"/>
            </a:br>
            <a:endParaRPr lang="ru-RU" dirty="0"/>
          </a:p>
        </p:txBody>
      </p:sp>
      <p:pic>
        <p:nvPicPr>
          <p:cNvPr id="4" name="Рисунок 3" descr="abb-alar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3714752"/>
            <a:ext cx="3929070" cy="2946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0000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14348" y="142852"/>
            <a:ext cx="8229600" cy="3143272"/>
          </a:xfrm>
        </p:spPr>
        <p:txBody>
          <a:bodyPr>
            <a:normAutofit fontScale="92500" lnSpcReduction="20000"/>
          </a:bodyPr>
          <a:lstStyle/>
          <a:p>
            <a:r>
              <a:rPr lang="uk-UA" dirty="0"/>
              <a:t>Предметом особливої ​​турботи в організації побуту на рятувальному засобі є </a:t>
            </a:r>
            <a:r>
              <a:rPr lang="uk-UA" dirty="0" smtClean="0"/>
              <a:t>дотриманн</a:t>
            </a:r>
            <a:r>
              <a:rPr lang="nl-NL" dirty="0" smtClean="0"/>
              <a:t>я усіма</a:t>
            </a:r>
            <a:r>
              <a:rPr lang="uk-UA" dirty="0" smtClean="0"/>
              <a:t> </a:t>
            </a:r>
            <a:r>
              <a:rPr lang="nl-NL" dirty="0" smtClean="0"/>
              <a:t> рятуючимися </a:t>
            </a:r>
            <a:r>
              <a:rPr lang="uk-UA" dirty="0" smtClean="0"/>
              <a:t>чистоти </a:t>
            </a:r>
            <a:r>
              <a:rPr lang="uk-UA" dirty="0"/>
              <a:t>та особистої гігієни (для випорожнень, сечі і при блювоті використовуйте пластикові кульки або вільні </a:t>
            </a:r>
            <a:r>
              <a:rPr lang="nl-NL" dirty="0" err="1" smtClean="0"/>
              <a:t>є</a:t>
            </a:r>
            <a:r>
              <a:rPr lang="uk-UA" dirty="0" smtClean="0"/>
              <a:t>мності</a:t>
            </a:r>
            <a:r>
              <a:rPr lang="uk-UA" dirty="0"/>
              <a:t>; нариви, пролежні, </a:t>
            </a:r>
            <a:r>
              <a:rPr lang="uk-UA" dirty="0" smtClean="0"/>
              <a:t>губи, що лопнули, </a:t>
            </a:r>
            <a:r>
              <a:rPr lang="uk-UA" dirty="0"/>
              <a:t>змащуйте </a:t>
            </a:r>
            <a:r>
              <a:rPr lang="uk-UA" dirty="0" smtClean="0"/>
              <a:t>борн</a:t>
            </a:r>
            <a:r>
              <a:rPr lang="nl-NL" dirty="0" smtClean="0"/>
              <a:t>ою</a:t>
            </a:r>
            <a:r>
              <a:rPr lang="uk-UA" dirty="0" smtClean="0"/>
              <a:t> </a:t>
            </a:r>
            <a:r>
              <a:rPr lang="uk-UA" dirty="0"/>
              <a:t>маззю). Уникайте сидіти і лежати безпосередньо на гумі </a:t>
            </a:r>
            <a:r>
              <a:rPr lang="uk-UA" dirty="0" smtClean="0"/>
              <a:t> плоту</a:t>
            </a:r>
            <a:endParaRPr lang="ru-RU" dirty="0"/>
          </a:p>
        </p:txBody>
      </p:sp>
    </p:spTree>
  </p:cSld>
  <p:clrMapOvr>
    <a:masterClrMapping/>
  </p:clrMapOvr>
  <p:transition advTm="10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 bright="-13000" contrast="1000"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uk-UA" dirty="0">
                <a:solidFill>
                  <a:schemeClr val="bg1"/>
                </a:solidFill>
              </a:rPr>
              <a:t>Смерть будь-якої особи на рятувальному засобі повинна бути зафіксована в журналі, а тіло його </a:t>
            </a:r>
            <a:r>
              <a:rPr lang="uk-UA" dirty="0" smtClean="0">
                <a:solidFill>
                  <a:schemeClr val="bg1"/>
                </a:solidFill>
              </a:rPr>
              <a:t>віддано </a:t>
            </a:r>
            <a:r>
              <a:rPr lang="uk-UA" dirty="0">
                <a:solidFill>
                  <a:schemeClr val="bg1"/>
                </a:solidFill>
              </a:rPr>
              <a:t>морю (якщо смерть не настала в результаті безпосередніх дій рятувальників </a:t>
            </a:r>
            <a:r>
              <a:rPr lang="uk-UA" dirty="0" smtClean="0">
                <a:solidFill>
                  <a:schemeClr val="bg1"/>
                </a:solidFill>
              </a:rPr>
              <a:t>і, коли є можливість, </a:t>
            </a:r>
            <a:r>
              <a:rPr lang="uk-UA" dirty="0">
                <a:solidFill>
                  <a:schemeClr val="bg1"/>
                </a:solidFill>
              </a:rPr>
              <a:t>доставити прах </a:t>
            </a:r>
            <a:r>
              <a:rPr lang="uk-UA" dirty="0" smtClean="0">
                <a:solidFill>
                  <a:schemeClr val="bg1"/>
                </a:solidFill>
              </a:rPr>
              <a:t>родичам). </a:t>
            </a:r>
            <a:r>
              <a:rPr lang="uk-UA" dirty="0">
                <a:solidFill>
                  <a:schemeClr val="bg1"/>
                </a:solidFill>
              </a:rPr>
              <a:t>Всі особисті речі загиблого залишаються на передачу владі. Залишати тіло для збереження в рятувальному </a:t>
            </a:r>
            <a:r>
              <a:rPr lang="uk-UA" dirty="0" smtClean="0">
                <a:solidFill>
                  <a:schemeClr val="bg1"/>
                </a:solidFill>
              </a:rPr>
              <a:t>засобі ні в якому разі  </a:t>
            </a:r>
            <a:r>
              <a:rPr lang="uk-UA" dirty="0">
                <a:solidFill>
                  <a:schemeClr val="bg1"/>
                </a:solidFill>
              </a:rPr>
              <a:t>не можна </a:t>
            </a:r>
            <a:r>
              <a:rPr lang="uk-UA" dirty="0" smtClean="0">
                <a:solidFill>
                  <a:schemeClr val="bg1"/>
                </a:solidFill>
              </a:rPr>
              <a:t>через </a:t>
            </a:r>
            <a:r>
              <a:rPr lang="uk-UA" dirty="0">
                <a:solidFill>
                  <a:schemeClr val="bg1"/>
                </a:solidFill>
              </a:rPr>
              <a:t>загрозу здоров'ю та психічному </a:t>
            </a:r>
            <a:r>
              <a:rPr lang="uk-UA" dirty="0" smtClean="0">
                <a:solidFill>
                  <a:schemeClr val="bg1"/>
                </a:solidFill>
              </a:rPr>
              <a:t>стану </a:t>
            </a:r>
            <a:r>
              <a:rPr lang="uk-UA" dirty="0">
                <a:solidFill>
                  <a:schemeClr val="bg1"/>
                </a:solidFill>
              </a:rPr>
              <a:t>людей, що залишилися в живих.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 descr="1261381437_pani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6" y="4214818"/>
            <a:ext cx="2381250" cy="2643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0000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500042"/>
            <a:ext cx="8229600" cy="4525963"/>
          </a:xfrm>
        </p:spPr>
        <p:txBody>
          <a:bodyPr/>
          <a:lstStyle/>
          <a:p>
            <a:r>
              <a:rPr lang="uk-UA" sz="4000" dirty="0">
                <a:solidFill>
                  <a:schemeClr val="bg1"/>
                </a:solidFill>
              </a:rPr>
              <a:t>Факт смерті людини </a:t>
            </a:r>
            <a:r>
              <a:rPr lang="uk-UA" sz="4000" dirty="0" smtClean="0">
                <a:solidFill>
                  <a:schemeClr val="bg1"/>
                </a:solidFill>
              </a:rPr>
              <a:t>установлюється</a:t>
            </a:r>
          </a:p>
          <a:p>
            <a:r>
              <a:rPr lang="uk-UA" sz="4000" dirty="0" smtClean="0">
                <a:solidFill>
                  <a:schemeClr val="bg1"/>
                </a:solidFill>
              </a:rPr>
              <a:t>за такими ознаками:</a:t>
            </a:r>
            <a:r>
              <a:rPr lang="uk-UA" dirty="0"/>
              <a:t/>
            </a:r>
            <a:br>
              <a:rPr lang="uk-UA" dirty="0"/>
            </a:br>
            <a:endParaRPr lang="ru-RU" dirty="0"/>
          </a:p>
        </p:txBody>
      </p:sp>
    </p:spTree>
  </p:cSld>
  <p:clrMapOvr>
    <a:masterClrMapping/>
  </p:clrMapOvr>
  <p:transition advTm="5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 bright="37000" contrast="25000"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0"/>
            <a:ext cx="8229600" cy="4525963"/>
          </a:xfrm>
        </p:spPr>
        <p:txBody>
          <a:bodyPr>
            <a:normAutofit/>
          </a:bodyPr>
          <a:lstStyle/>
          <a:p>
            <a:r>
              <a:rPr lang="uk-UA" dirty="0"/>
              <a:t>Протягом перших двох діб рекомендується приймати таблетки від </a:t>
            </a:r>
            <a:r>
              <a:rPr lang="uk-UA" dirty="0" smtClean="0"/>
              <a:t>хитавиці </a:t>
            </a:r>
            <a:r>
              <a:rPr lang="uk-UA" dirty="0"/>
              <a:t>«Аерон»: 1 таблетку вранці і по 1/2 таблетки опівдні і ввечері, щоб попередити захворювання морською хворобою, напади якої не щадять самих витриманих моряків і </a:t>
            </a:r>
            <a:r>
              <a:rPr lang="nl-NL" dirty="0" smtClean="0"/>
              <a:t>загрожують</a:t>
            </a:r>
            <a:r>
              <a:rPr lang="uk-UA" dirty="0" smtClean="0"/>
              <a:t> </a:t>
            </a:r>
            <a:r>
              <a:rPr lang="uk-UA" dirty="0" smtClean="0"/>
              <a:t>небезпечн</a:t>
            </a:r>
            <a:r>
              <a:rPr lang="nl-NL" dirty="0" smtClean="0"/>
              <a:t>ій</a:t>
            </a:r>
            <a:r>
              <a:rPr lang="uk-UA" dirty="0" smtClean="0"/>
              <a:t> втрат</a:t>
            </a:r>
            <a:r>
              <a:rPr lang="nl-NL" dirty="0" smtClean="0"/>
              <a:t>і</a:t>
            </a:r>
            <a:r>
              <a:rPr lang="uk-UA" dirty="0" smtClean="0"/>
              <a:t> </a:t>
            </a:r>
            <a:r>
              <a:rPr lang="uk-UA" dirty="0"/>
              <a:t>води організмом.</a:t>
            </a:r>
            <a:br>
              <a:rPr lang="uk-UA" dirty="0"/>
            </a:br>
            <a:r>
              <a:rPr lang="uk-UA" dirty="0"/>
              <a:t/>
            </a:r>
            <a:br>
              <a:rPr lang="uk-UA" dirty="0"/>
            </a:br>
            <a:endParaRPr lang="ru-RU" dirty="0"/>
          </a:p>
        </p:txBody>
      </p:sp>
      <p:pic>
        <p:nvPicPr>
          <p:cNvPr id="4" name="Рисунок 3" descr="768big.jpg"/>
          <p:cNvPicPr>
            <a:picLocks noChangeAspect="1"/>
          </p:cNvPicPr>
          <p:nvPr/>
        </p:nvPicPr>
        <p:blipFill>
          <a:blip r:embed="rId3">
            <a:lum bright="33000" contrast="-20000"/>
          </a:blip>
          <a:stretch>
            <a:fillRect/>
          </a:stretch>
        </p:blipFill>
        <p:spPr>
          <a:xfrm>
            <a:off x="428596" y="3714752"/>
            <a:ext cx="2971800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9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 bright="7000" contrast="-15000"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500042"/>
            <a:ext cx="8229600" cy="4525963"/>
          </a:xfrm>
        </p:spPr>
        <p:txBody>
          <a:bodyPr>
            <a:normAutofit/>
          </a:bodyPr>
          <a:lstStyle/>
          <a:p>
            <a:r>
              <a:rPr lang="uk-UA" sz="3600" dirty="0">
                <a:solidFill>
                  <a:schemeClr val="bg1"/>
                </a:solidFill>
              </a:rPr>
              <a:t>відсутність дихання (не пітніє дзеркало або лезо сталевого ножа, приставленого впритул до </a:t>
            </a:r>
            <a:r>
              <a:rPr lang="uk-UA" sz="3600" dirty="0" smtClean="0">
                <a:solidFill>
                  <a:schemeClr val="bg1"/>
                </a:solidFill>
              </a:rPr>
              <a:t>рота </a:t>
            </a:r>
            <a:r>
              <a:rPr lang="uk-UA" sz="3600" dirty="0">
                <a:solidFill>
                  <a:schemeClr val="bg1"/>
                </a:solidFill>
              </a:rPr>
              <a:t>або </a:t>
            </a:r>
            <a:r>
              <a:rPr lang="uk-UA" sz="3600" dirty="0" smtClean="0">
                <a:solidFill>
                  <a:schemeClr val="bg1"/>
                </a:solidFill>
              </a:rPr>
              <a:t>носа </a:t>
            </a:r>
            <a:r>
              <a:rPr lang="uk-UA" sz="3600" dirty="0">
                <a:solidFill>
                  <a:schemeClr val="bg1"/>
                </a:solidFill>
              </a:rPr>
              <a:t>на кілька хвилин);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4" name="Рисунок 3" descr="7694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786" y="3643314"/>
            <a:ext cx="2500330" cy="2634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m0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7818" y="3714752"/>
            <a:ext cx="2400300" cy="264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7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571480"/>
            <a:ext cx="8229600" cy="4525963"/>
          </a:xfrm>
        </p:spPr>
        <p:txBody>
          <a:bodyPr/>
          <a:lstStyle/>
          <a:p>
            <a:r>
              <a:rPr lang="uk-UA" dirty="0" smtClean="0"/>
              <a:t>не прощупується </a:t>
            </a:r>
            <a:r>
              <a:rPr lang="uk-UA" dirty="0"/>
              <a:t>пульс на зап'ясті і шиї;</a:t>
            </a:r>
            <a:br>
              <a:rPr lang="uk-UA" dirty="0"/>
            </a:br>
            <a:endParaRPr lang="ru-RU" dirty="0"/>
          </a:p>
        </p:txBody>
      </p:sp>
      <p:pic>
        <p:nvPicPr>
          <p:cNvPr id="4" name="Рисунок 3" descr="1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24" y="2000240"/>
            <a:ext cx="2857500" cy="1828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Koma-2-60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0694" y="1857364"/>
            <a:ext cx="3182893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Radial_pulse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8728" y="4071942"/>
            <a:ext cx="5857884" cy="2624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70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3714752"/>
            <a:ext cx="8229600" cy="2214578"/>
          </a:xfrm>
        </p:spPr>
        <p:txBody>
          <a:bodyPr/>
          <a:lstStyle/>
          <a:p>
            <a:r>
              <a:rPr lang="uk-UA" dirty="0"/>
              <a:t>зіниці розширені і не скорочуються під впливом променя ліхтаря або при прямому сонячному освітленні;</a:t>
            </a:r>
            <a:br>
              <a:rPr lang="uk-UA" dirty="0"/>
            </a:br>
            <a:endParaRPr lang="ru-RU" dirty="0"/>
          </a:p>
        </p:txBody>
      </p:sp>
      <p:pic>
        <p:nvPicPr>
          <p:cNvPr id="4" name="Рисунок 3" descr="2-2-3.jpg"/>
          <p:cNvPicPr>
            <a:picLocks noChangeAspect="1"/>
          </p:cNvPicPr>
          <p:nvPr/>
        </p:nvPicPr>
        <p:blipFill>
          <a:blip r:embed="rId3"/>
          <a:srcRect t="21757" b="19404"/>
          <a:stretch>
            <a:fillRect/>
          </a:stretch>
        </p:blipFill>
        <p:spPr>
          <a:xfrm>
            <a:off x="142844" y="214290"/>
            <a:ext cx="5080000" cy="17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17256-wolf-tattoo-hawaii-pictures-tattoo-design-1920x1200.jpg"/>
          <p:cNvPicPr>
            <a:picLocks noChangeAspect="1"/>
          </p:cNvPicPr>
          <p:nvPr/>
        </p:nvPicPr>
        <p:blipFill>
          <a:blip r:embed="rId4"/>
          <a:srcRect l="8593" r="8593"/>
          <a:stretch>
            <a:fillRect/>
          </a:stretch>
        </p:blipFill>
        <p:spPr>
          <a:xfrm>
            <a:off x="5357786" y="214290"/>
            <a:ext cx="3786214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reakcija-zrachkov-na-sve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034" y="2071678"/>
            <a:ext cx="3893820" cy="1196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8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2143116"/>
            <a:ext cx="8229600" cy="3143272"/>
          </a:xfrm>
        </p:spPr>
        <p:txBody>
          <a:bodyPr/>
          <a:lstStyle/>
          <a:p>
            <a:r>
              <a:rPr lang="uk-UA" dirty="0" smtClean="0">
                <a:solidFill>
                  <a:schemeClr val="bg1"/>
                </a:solidFill>
              </a:rPr>
              <a:t>температура тіла, поступово зрівнюється з температурою навколишнього середовища (охолодження почнеться одразу з кінцівок);</a:t>
            </a:r>
            <a:br>
              <a:rPr lang="uk-UA" dirty="0" smtClean="0">
                <a:solidFill>
                  <a:schemeClr val="bg1"/>
                </a:solidFill>
              </a:rPr>
            </a:br>
            <a:r>
              <a:rPr lang="uk-UA" dirty="0" smtClean="0">
                <a:solidFill>
                  <a:schemeClr val="bg1"/>
                </a:solidFill>
              </a:rPr>
              <a:t>тіло дубіє через 2 години, після настання смерті.</a:t>
            </a:r>
            <a:endParaRPr lang="ru-RU" dirty="0" smtClean="0">
              <a:solidFill>
                <a:schemeClr val="bg1"/>
              </a:solidFill>
            </a:endParaRPr>
          </a:p>
          <a:p>
            <a:endParaRPr lang="ru-RU" dirty="0"/>
          </a:p>
        </p:txBody>
      </p:sp>
      <p:pic>
        <p:nvPicPr>
          <p:cNvPr id="6" name="Рисунок 5" descr="53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2132" y="4286256"/>
            <a:ext cx="2979579" cy="2398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7000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357298"/>
            <a:ext cx="8229600" cy="4525963"/>
          </a:xfrm>
        </p:spPr>
        <p:txBody>
          <a:bodyPr/>
          <a:lstStyle/>
          <a:p>
            <a:r>
              <a:rPr lang="uk-UA" dirty="0" smtClean="0"/>
              <a:t>Приймати більше двох таблеток на добу не можна: "Аерон" може викликати відчуття сухості в роті.</a:t>
            </a:r>
            <a:endParaRPr lang="ru-RU" dirty="0"/>
          </a:p>
        </p:txBody>
      </p:sp>
      <p:pic>
        <p:nvPicPr>
          <p:cNvPr id="4" name="Рисунок 3" descr="BingImages_4801.pn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857620" y="2714620"/>
            <a:ext cx="4857784" cy="3448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9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 bright="17000" contrast="-36000"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500042"/>
            <a:ext cx="8229600" cy="4525963"/>
          </a:xfrm>
        </p:spPr>
        <p:txBody>
          <a:bodyPr>
            <a:noAutofit/>
          </a:bodyPr>
          <a:lstStyle/>
          <a:p>
            <a:r>
              <a:rPr lang="uk-UA" dirty="0" smtClean="0"/>
              <a:t>Слід виключити </a:t>
            </a:r>
            <a:r>
              <a:rPr lang="nl-NL" dirty="0" smtClean="0"/>
              <a:t>палі</a:t>
            </a:r>
            <a:r>
              <a:rPr lang="uk-UA" dirty="0" smtClean="0"/>
              <a:t>ння</a:t>
            </a:r>
            <a:r>
              <a:rPr lang="uk-UA" dirty="0" smtClean="0"/>
              <a:t>: воно викликає спрагу у курців (запаси води обмежені) і роздратування у тих, хто не палить, а також виникає необхідність у зайвому провітрюванні, що знижує температуру всередині рятувального засобу. </a:t>
            </a:r>
            <a:endParaRPr lang="ru-RU" dirty="0"/>
          </a:p>
        </p:txBody>
      </p:sp>
      <p:pic>
        <p:nvPicPr>
          <p:cNvPr id="6" name="Рисунок 5" descr="tulyaki-narushivshie-zakon-o-kurenii-zaplatyat-okolo-400-tysyach-rubley-98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4071942"/>
            <a:ext cx="4681728" cy="2627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7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857232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3600" dirty="0" smtClean="0"/>
              <a:t>Крім того, куріння небезпечне в пожежному відношенні.</a:t>
            </a:r>
            <a:r>
              <a:rPr lang="uk-UA" dirty="0" smtClean="0"/>
              <a:t/>
            </a:r>
            <a:br>
              <a:rPr lang="uk-UA" dirty="0" smtClean="0"/>
            </a:br>
            <a:endParaRPr lang="ru-RU" dirty="0"/>
          </a:p>
        </p:txBody>
      </p:sp>
    </p:spTree>
  </p:cSld>
  <p:clrMapOvr>
    <a:masterClrMapping/>
  </p:clrMapOvr>
  <p:transition advTm="6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 bright="17000" contrast="-26000"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8229600" cy="4525963"/>
          </a:xfrm>
        </p:spPr>
        <p:txBody>
          <a:bodyPr/>
          <a:lstStyle/>
          <a:p>
            <a:r>
              <a:rPr lang="uk-UA" dirty="0" smtClean="0"/>
              <a:t>Командир шлюпки </a:t>
            </a:r>
            <a:r>
              <a:rPr lang="uk-UA" dirty="0"/>
              <a:t>повинен встановити добовий раціон їжі і води, а також режим харчування для </a:t>
            </a:r>
            <a:r>
              <a:rPr lang="uk-UA" dirty="0" smtClean="0"/>
              <a:t>рятування </a:t>
            </a:r>
            <a:r>
              <a:rPr lang="uk-UA" dirty="0"/>
              <a:t>відповідно до закладеної в пакети </a:t>
            </a:r>
            <a:r>
              <a:rPr lang="uk-UA" dirty="0" smtClean="0"/>
              <a:t>інструкці</a:t>
            </a:r>
            <a:r>
              <a:rPr lang="nl-NL" dirty="0" smtClean="0"/>
              <a:t>ї</a:t>
            </a:r>
            <a:r>
              <a:rPr lang="uk-UA" dirty="0" smtClean="0"/>
              <a:t> </a:t>
            </a:r>
            <a:r>
              <a:rPr lang="uk-UA" dirty="0"/>
              <a:t>або за зменшеною </a:t>
            </a:r>
            <a:r>
              <a:rPr lang="uk-UA" dirty="0" smtClean="0"/>
              <a:t>нормою </a:t>
            </a:r>
            <a:r>
              <a:rPr lang="uk-UA" dirty="0"/>
              <a:t>(з урахуванням обставин). Пакет містить 3 </a:t>
            </a:r>
            <a:r>
              <a:rPr lang="uk-UA" dirty="0" smtClean="0"/>
              <a:t>брикети </a:t>
            </a:r>
            <a:r>
              <a:rPr lang="uk-UA" dirty="0"/>
              <a:t>концентратів, 3 </a:t>
            </a:r>
            <a:r>
              <a:rPr lang="uk-UA" dirty="0" smtClean="0"/>
              <a:t>пакети </a:t>
            </a:r>
            <a:r>
              <a:rPr lang="uk-UA" dirty="0"/>
              <a:t>цукру і 1 пачку галет.</a:t>
            </a:r>
            <a:br>
              <a:rPr lang="uk-UA" dirty="0"/>
            </a:br>
            <a:endParaRPr lang="ru-RU" dirty="0"/>
          </a:p>
        </p:txBody>
      </p:sp>
      <p:pic>
        <p:nvPicPr>
          <p:cNvPr id="4" name="Рисунок 3" descr="219741_v65tliflu4_1440675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3960316"/>
            <a:ext cx="3571900" cy="2663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Food_ration_for_survival_raft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408009">
            <a:off x="6000760" y="3929066"/>
            <a:ext cx="2619376" cy="2820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0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 bright="23000" contrast="-20000"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642918"/>
            <a:ext cx="8229600" cy="4525963"/>
          </a:xfrm>
        </p:spPr>
        <p:txBody>
          <a:bodyPr/>
          <a:lstStyle/>
          <a:p>
            <a:r>
              <a:rPr lang="uk-UA" dirty="0"/>
              <a:t>У першу добу рекомендується утримуватися від прийому води і їжі, на </a:t>
            </a:r>
            <a:r>
              <a:rPr lang="uk-UA" dirty="0" smtClean="0"/>
              <a:t>другу </a:t>
            </a:r>
            <a:r>
              <a:rPr lang="uk-UA" dirty="0"/>
              <a:t>і наступну добу - використовувати продукти раціону наступним </a:t>
            </a:r>
            <a:r>
              <a:rPr lang="uk-UA" dirty="0" smtClean="0"/>
              <a:t>чином: на </a:t>
            </a:r>
            <a:r>
              <a:rPr lang="uk-UA" dirty="0"/>
              <a:t>сніданок, обід і вечерю - по брикету концентратів, по одній </a:t>
            </a:r>
            <a:r>
              <a:rPr lang="nl-NL" dirty="0" smtClean="0"/>
              <a:t>г</a:t>
            </a:r>
            <a:r>
              <a:rPr lang="uk-UA" dirty="0" smtClean="0"/>
              <a:t>алеті</a:t>
            </a:r>
            <a:r>
              <a:rPr lang="uk-UA" dirty="0" smtClean="0"/>
              <a:t> </a:t>
            </a:r>
            <a:r>
              <a:rPr lang="uk-UA" dirty="0"/>
              <a:t>(на обід 2 шт.) І </a:t>
            </a:r>
            <a:r>
              <a:rPr lang="uk-UA" dirty="0" smtClean="0"/>
              <a:t>- </a:t>
            </a:r>
            <a:r>
              <a:rPr lang="uk-UA" dirty="0"/>
              <a:t>2 шматочки цукру.</a:t>
            </a:r>
            <a:br>
              <a:rPr lang="uk-UA" dirty="0"/>
            </a:br>
            <a:endParaRPr lang="ru-RU" dirty="0"/>
          </a:p>
        </p:txBody>
      </p:sp>
    </p:spTree>
  </p:cSld>
  <p:clrMapOvr>
    <a:masterClrMapping/>
  </p:clrMapOvr>
  <p:transition advTm="15000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1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600" decel="5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600" decel="10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600" decel="10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6000">
    <p:wheel spokes="3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 bright="25000" contrast="-29000"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uk-UA" dirty="0"/>
              <a:t>Їжа та вода </a:t>
            </a:r>
            <a:r>
              <a:rPr lang="uk-UA" dirty="0" smtClean="0"/>
              <a:t>видаються людям  </a:t>
            </a:r>
            <a:r>
              <a:rPr lang="uk-UA" dirty="0"/>
              <a:t>за наказом </a:t>
            </a:r>
            <a:r>
              <a:rPr lang="uk-UA" dirty="0" smtClean="0"/>
              <a:t>командира шлюпки </a:t>
            </a:r>
            <a:r>
              <a:rPr lang="uk-UA" dirty="0"/>
              <a:t>і відповідно до встановленого розпорядку дня. При цьому, слід кожного викликати за списком. </a:t>
            </a:r>
            <a:r>
              <a:rPr lang="uk-UA" dirty="0" smtClean="0"/>
              <a:t>Не можна </a:t>
            </a:r>
            <a:r>
              <a:rPr lang="uk-UA" dirty="0"/>
              <a:t>пити морську </a:t>
            </a:r>
            <a:r>
              <a:rPr lang="uk-UA" dirty="0" smtClean="0"/>
              <a:t>воду; це посилює </a:t>
            </a:r>
            <a:r>
              <a:rPr lang="uk-UA" dirty="0"/>
              <a:t>спрагу </a:t>
            </a:r>
            <a:r>
              <a:rPr lang="uk-UA" dirty="0" smtClean="0"/>
              <a:t>і </a:t>
            </a:r>
            <a:r>
              <a:rPr lang="uk-UA" dirty="0"/>
              <a:t>викликає порушення </a:t>
            </a:r>
            <a:r>
              <a:rPr lang="uk-UA" dirty="0" smtClean="0"/>
              <a:t>нервової </a:t>
            </a:r>
            <a:r>
              <a:rPr lang="uk-UA" dirty="0"/>
              <a:t>системи </a:t>
            </a:r>
            <a:r>
              <a:rPr lang="uk-UA" dirty="0" smtClean="0"/>
              <a:t>і</a:t>
            </a:r>
            <a:r>
              <a:rPr lang="nl-NL" dirty="0" smtClean="0"/>
              <a:t>,</a:t>
            </a:r>
            <a:r>
              <a:rPr lang="uk-UA" dirty="0" smtClean="0"/>
              <a:t> навіть</a:t>
            </a:r>
            <a:r>
              <a:rPr lang="nl-NL" dirty="0" smtClean="0"/>
              <a:t>,</a:t>
            </a:r>
            <a:r>
              <a:rPr lang="uk-UA" dirty="0" smtClean="0"/>
              <a:t> </a:t>
            </a:r>
            <a:r>
              <a:rPr lang="uk-UA" dirty="0"/>
              <a:t>смерть. Якщо дозволяють обставини, допустимо виділити більше питної води хворим і пораненим. Пити потрібно </a:t>
            </a:r>
            <a:r>
              <a:rPr lang="uk-UA" dirty="0" smtClean="0"/>
              <a:t>повільно </a:t>
            </a:r>
            <a:r>
              <a:rPr lang="uk-UA" dirty="0"/>
              <a:t>і невеликими ковтками.</a:t>
            </a:r>
            <a:br>
              <a:rPr lang="uk-UA" dirty="0"/>
            </a:br>
            <a:endParaRPr lang="ru-RU" dirty="0"/>
          </a:p>
        </p:txBody>
      </p:sp>
      <p:pic>
        <p:nvPicPr>
          <p:cNvPr id="5" name="Рисунок 4" descr="frack_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752" y="3850415"/>
            <a:ext cx="3786214" cy="3007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Sans_titr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20" y="4000504"/>
            <a:ext cx="4500562" cy="26806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5000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633</Words>
  <Application>Microsoft Office PowerPoint</Application>
  <PresentationFormat>Экран (4:3)</PresentationFormat>
  <Paragraphs>23</Paragraphs>
  <Slides>23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Виживання на рятувальному засобі</dc:title>
  <dc:creator>Татьяна</dc:creator>
  <cp:lastModifiedBy>olya</cp:lastModifiedBy>
  <cp:revision>23</cp:revision>
  <dcterms:created xsi:type="dcterms:W3CDTF">2016-04-09T16:15:43Z</dcterms:created>
  <dcterms:modified xsi:type="dcterms:W3CDTF">2017-02-14T19:58:19Z</dcterms:modified>
</cp:coreProperties>
</file>