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 name="Google Shape;159;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4" name="Google Shape;164;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 name="Google Shape;170;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 name="Google Shape;176;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8" name="Google Shape;188;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 name="Google Shape;201;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5" name="Google Shape;215;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Титульный слайд"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Вертикальный заголовок и текст"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Заголовок раздела"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Два объекта"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Сравнение"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Пустой слайд"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txBox="1">
            <a:spLocks noGrp="1"/>
          </p:cNvSpPr>
          <p:nvPr>
            <p:ph type="ctrTitle"/>
          </p:nvPr>
        </p:nvSpPr>
        <p:spPr>
          <a:xfrm>
            <a:off x="1074938" y="1979720"/>
            <a:ext cx="6639757" cy="1287262"/>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A8D08C"/>
              </a:buClr>
              <a:buSzPct val="100000"/>
              <a:buFont typeface="Calibri"/>
              <a:buNone/>
            </a:pPr>
            <a:r>
              <a:rPr lang="ru-RU" sz="2400" b="1">
                <a:solidFill>
                  <a:srgbClr val="A8D08C"/>
                </a:solidFill>
              </a:rPr>
              <a:t>ТЕМА ДОПОВІДІ: «Розвиток сучасних 3</a:t>
            </a:r>
            <a:r>
              <a:rPr lang="ru-RU" sz="2400" b="1">
                <a:solidFill>
                  <a:srgbClr val="A8D08C"/>
                </a:solidFill>
                <a:latin typeface="Algerian"/>
                <a:ea typeface="Algerian"/>
                <a:cs typeface="Algerian"/>
                <a:sym typeface="Algerian"/>
              </a:rPr>
              <a:t>D</a:t>
            </a:r>
            <a:r>
              <a:rPr lang="ru-RU" sz="2400" b="1">
                <a:solidFill>
                  <a:srgbClr val="A8D08C"/>
                </a:solidFill>
              </a:rPr>
              <a:t>технологій в ресторанному господарстві»</a:t>
            </a:r>
            <a:br>
              <a:rPr lang="ru-RU" sz="2400" b="1">
                <a:solidFill>
                  <a:srgbClr val="A8D08C"/>
                </a:solidFill>
              </a:rPr>
            </a:br>
            <a:br>
              <a:rPr lang="ru-RU" sz="2400" b="1">
                <a:solidFill>
                  <a:srgbClr val="A8D08C"/>
                </a:solidFill>
              </a:rPr>
            </a:br>
            <a:endParaRPr sz="2400" b="1">
              <a:solidFill>
                <a:srgbClr val="A8D08C"/>
              </a:solidFill>
            </a:endParaRPr>
          </a:p>
        </p:txBody>
      </p:sp>
      <p:sp>
        <p:nvSpPr>
          <p:cNvPr id="85" name="Google Shape;85;p13"/>
          <p:cNvSpPr txBox="1">
            <a:spLocks noGrp="1"/>
          </p:cNvSpPr>
          <p:nvPr>
            <p:ph type="subTitle" idx="1"/>
          </p:nvPr>
        </p:nvSpPr>
        <p:spPr>
          <a:xfrm>
            <a:off x="2153945" y="142914"/>
            <a:ext cx="8330583" cy="216058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1400"/>
              <a:buNone/>
            </a:pPr>
            <a:r>
              <a:rPr lang="ru-RU" sz="1400" b="1">
                <a:solidFill>
                  <a:schemeClr val="lt1"/>
                </a:solidFill>
                <a:latin typeface="Times New Roman"/>
                <a:ea typeface="Times New Roman"/>
                <a:cs typeface="Times New Roman"/>
                <a:sym typeface="Times New Roman"/>
              </a:rPr>
              <a:t>МІНІСТЕРСТВО ОСВІТИ І НАУКИ УКРАЇНИ</a:t>
            </a:r>
            <a:endParaRPr sz="1400">
              <a:solidFill>
                <a:schemeClr val="lt1"/>
              </a:solidFill>
              <a:latin typeface="Times New Roman"/>
              <a:ea typeface="Times New Roman"/>
              <a:cs typeface="Times New Roman"/>
              <a:sym typeface="Times New Roman"/>
            </a:endParaRPr>
          </a:p>
          <a:p>
            <a:pPr marL="0" lvl="0" indent="0" algn="ctr" rtl="0">
              <a:lnSpc>
                <a:spcPct val="90000"/>
              </a:lnSpc>
              <a:spcBef>
                <a:spcPts val="1300"/>
              </a:spcBef>
              <a:spcAft>
                <a:spcPts val="0"/>
              </a:spcAft>
              <a:buClr>
                <a:schemeClr val="lt1"/>
              </a:buClr>
              <a:buSzPts val="1400"/>
              <a:buNone/>
            </a:pPr>
            <a:r>
              <a:rPr lang="ru-RU" sz="1400" b="1">
                <a:solidFill>
                  <a:schemeClr val="lt1"/>
                </a:solidFill>
                <a:latin typeface="Times New Roman"/>
                <a:ea typeface="Times New Roman"/>
                <a:cs typeface="Times New Roman"/>
                <a:sym typeface="Times New Roman"/>
              </a:rPr>
              <a:t>ДЕРЖАВНИЙ НАВЧАЛЬНИЙ ЗАКЛАД</a:t>
            </a:r>
            <a:endParaRPr sz="1400">
              <a:solidFill>
                <a:schemeClr val="lt1"/>
              </a:solidFill>
              <a:latin typeface="Times New Roman"/>
              <a:ea typeface="Times New Roman"/>
              <a:cs typeface="Times New Roman"/>
              <a:sym typeface="Times New Roman"/>
            </a:endParaRPr>
          </a:p>
          <a:p>
            <a:pPr marL="0" lvl="0" indent="0" algn="ctr" rtl="0">
              <a:lnSpc>
                <a:spcPct val="90000"/>
              </a:lnSpc>
              <a:spcBef>
                <a:spcPts val="1000"/>
              </a:spcBef>
              <a:spcAft>
                <a:spcPts val="0"/>
              </a:spcAft>
              <a:buClr>
                <a:schemeClr val="lt1"/>
              </a:buClr>
              <a:buSzPts val="1400"/>
              <a:buNone/>
            </a:pPr>
            <a:r>
              <a:rPr lang="ru-RU" sz="1400" b="1">
                <a:solidFill>
                  <a:schemeClr val="lt1"/>
                </a:solidFill>
                <a:latin typeface="Times New Roman"/>
                <a:ea typeface="Times New Roman"/>
                <a:cs typeface="Times New Roman"/>
                <a:sym typeface="Times New Roman"/>
              </a:rPr>
              <a:t>«ОДЕСЬКЕ ВИЩЕ ПРОФЕСІЙНЕ УЧИЛИЩЕ МОРСЬКОГО ТУРИСТИЧНОГО СЕРВІСУ»</a:t>
            </a:r>
            <a:endParaRPr/>
          </a:p>
          <a:p>
            <a:pPr marL="0" lvl="0" indent="0" algn="ctr" rtl="0">
              <a:lnSpc>
                <a:spcPct val="90000"/>
              </a:lnSpc>
              <a:spcBef>
                <a:spcPts val="1000"/>
              </a:spcBef>
              <a:spcAft>
                <a:spcPts val="0"/>
              </a:spcAft>
              <a:buClr>
                <a:schemeClr val="dk1"/>
              </a:buClr>
              <a:buSzPts val="1400"/>
              <a:buNone/>
            </a:pPr>
            <a:endParaRPr sz="1400" b="1">
              <a:solidFill>
                <a:schemeClr val="lt1"/>
              </a:solidFill>
              <a:latin typeface="Times New Roman"/>
              <a:ea typeface="Times New Roman"/>
              <a:cs typeface="Times New Roman"/>
              <a:sym typeface="Times New Roman"/>
            </a:endParaRPr>
          </a:p>
          <a:p>
            <a:pPr marL="0" lvl="0" indent="0" algn="ctr" rtl="0">
              <a:lnSpc>
                <a:spcPct val="90000"/>
              </a:lnSpc>
              <a:spcBef>
                <a:spcPts val="1000"/>
              </a:spcBef>
              <a:spcAft>
                <a:spcPts val="0"/>
              </a:spcAft>
              <a:buClr>
                <a:schemeClr val="lt1"/>
              </a:buClr>
              <a:buSzPts val="1400"/>
              <a:buNone/>
            </a:pPr>
            <a:r>
              <a:rPr lang="ru-RU" sz="1400" b="1">
                <a:solidFill>
                  <a:schemeClr val="lt1"/>
                </a:solidFill>
                <a:latin typeface="Times New Roman"/>
                <a:ea typeface="Times New Roman"/>
                <a:cs typeface="Times New Roman"/>
                <a:sym typeface="Times New Roman"/>
              </a:rPr>
              <a:t>VІІ МІЖРЕГІОНАЛЬНА СТУДЕНТСЬКА НАУКОВО-ПРАКТИЧНА КОНФЕРЕНЦІЯ</a:t>
            </a:r>
            <a:endParaRPr sz="1400">
              <a:solidFill>
                <a:schemeClr val="lt1"/>
              </a:solidFill>
              <a:latin typeface="Times New Roman"/>
              <a:ea typeface="Times New Roman"/>
              <a:cs typeface="Times New Roman"/>
              <a:sym typeface="Times New Roman"/>
            </a:endParaRPr>
          </a:p>
          <a:p>
            <a:pPr marL="0" lvl="0" indent="0" algn="l" rtl="0">
              <a:lnSpc>
                <a:spcPct val="90000"/>
              </a:lnSpc>
              <a:spcBef>
                <a:spcPts val="1000"/>
              </a:spcBef>
              <a:spcAft>
                <a:spcPts val="0"/>
              </a:spcAft>
              <a:buClr>
                <a:schemeClr val="dk1"/>
              </a:buClr>
              <a:buSzPts val="2400"/>
              <a:buNone/>
            </a:pPr>
            <a:endParaRPr>
              <a:solidFill>
                <a:srgbClr val="E1EFD8"/>
              </a:solidFill>
            </a:endParaRPr>
          </a:p>
        </p:txBody>
      </p:sp>
      <p:pic>
        <p:nvPicPr>
          <p:cNvPr id="86" name="Google Shape;86;p13"/>
          <p:cNvPicPr preferRelativeResize="0"/>
          <p:nvPr/>
        </p:nvPicPr>
        <p:blipFill rotWithShape="1">
          <a:blip r:embed="rId3">
            <a:alphaModFix/>
          </a:blip>
          <a:srcRect/>
          <a:stretch/>
        </p:blipFill>
        <p:spPr>
          <a:xfrm>
            <a:off x="7412819" y="2147888"/>
            <a:ext cx="4529162" cy="4117420"/>
          </a:xfrm>
          <a:prstGeom prst="rect">
            <a:avLst/>
          </a:prstGeom>
          <a:noFill/>
          <a:ln>
            <a:noFill/>
          </a:ln>
        </p:spPr>
      </p:pic>
      <p:sp>
        <p:nvSpPr>
          <p:cNvPr id="87" name="Google Shape;87;p13"/>
          <p:cNvSpPr txBox="1"/>
          <p:nvPr/>
        </p:nvSpPr>
        <p:spPr>
          <a:xfrm>
            <a:off x="0" y="2785369"/>
            <a:ext cx="6639757" cy="1287262"/>
          </a:xfrm>
          <a:prstGeom prst="rect">
            <a:avLst/>
          </a:prstGeom>
          <a:noFill/>
          <a:ln>
            <a:noFill/>
          </a:ln>
        </p:spPr>
        <p:txBody>
          <a:bodyPr spcFirstLastPara="1" wrap="square" lIns="91425" tIns="45700" rIns="91425" bIns="45700" anchor="b" anchorCtr="0">
            <a:normAutofit fontScale="97500"/>
          </a:bodyPr>
          <a:lstStyle/>
          <a:p>
            <a:pPr marL="0" marR="0" lvl="0" indent="0" algn="l" rtl="0">
              <a:lnSpc>
                <a:spcPct val="90000"/>
              </a:lnSpc>
              <a:spcBef>
                <a:spcPts val="0"/>
              </a:spcBef>
              <a:spcAft>
                <a:spcPts val="0"/>
              </a:spcAft>
              <a:buClr>
                <a:srgbClr val="A8D08C"/>
              </a:buClr>
              <a:buSzPct val="100000"/>
              <a:buFont typeface="Calibri"/>
              <a:buNone/>
            </a:pPr>
            <a:r>
              <a:rPr lang="ru-RU" sz="2400" b="1" i="0" u="none" strike="noStrike" cap="none">
                <a:solidFill>
                  <a:srgbClr val="A8D08C"/>
                </a:solidFill>
                <a:latin typeface="Calibri"/>
                <a:ea typeface="Calibri"/>
                <a:cs typeface="Calibri"/>
                <a:sym typeface="Calibri"/>
              </a:rPr>
              <a:t>НАУКОВИЙ КЕРІВНИК: </a:t>
            </a:r>
            <a:endParaRPr/>
          </a:p>
          <a:p>
            <a:pPr marL="0" marR="0" lvl="0" indent="0" algn="l" rtl="0">
              <a:lnSpc>
                <a:spcPct val="90000"/>
              </a:lnSpc>
              <a:spcBef>
                <a:spcPts val="0"/>
              </a:spcBef>
              <a:spcAft>
                <a:spcPts val="0"/>
              </a:spcAft>
              <a:buClr>
                <a:srgbClr val="A8D08C"/>
              </a:buClr>
              <a:buSzPct val="100000"/>
              <a:buFont typeface="Calibri"/>
              <a:buNone/>
            </a:pPr>
            <a:r>
              <a:rPr lang="ru-RU" sz="2400" b="1" i="0" u="none" strike="noStrike" cap="none">
                <a:solidFill>
                  <a:srgbClr val="A8D08C"/>
                </a:solidFill>
                <a:latin typeface="Calibri"/>
                <a:ea typeface="Calibri"/>
                <a:cs typeface="Calibri"/>
                <a:sym typeface="Calibri"/>
              </a:rPr>
              <a:t>ЦВІРІНКАЛОВА НАТАЛІЯ ПЕТРІВНА</a:t>
            </a:r>
            <a:br>
              <a:rPr lang="ru-RU" sz="2400" b="1" i="0" u="none" strike="noStrike" cap="none">
                <a:solidFill>
                  <a:srgbClr val="A8D08C"/>
                </a:solidFill>
                <a:latin typeface="Calibri"/>
                <a:ea typeface="Calibri"/>
                <a:cs typeface="Calibri"/>
                <a:sym typeface="Calibri"/>
              </a:rPr>
            </a:br>
            <a:endParaRPr sz="2400" b="1" i="0" u="none" strike="noStrike" cap="none">
              <a:solidFill>
                <a:srgbClr val="A8D08C"/>
              </a:solidFill>
              <a:latin typeface="Calibri"/>
              <a:ea typeface="Calibri"/>
              <a:cs typeface="Calibri"/>
              <a:sym typeface="Calibri"/>
            </a:endParaRPr>
          </a:p>
        </p:txBody>
      </p:sp>
      <p:pic>
        <p:nvPicPr>
          <p:cNvPr id="88" name="Google Shape;88;p13"/>
          <p:cNvPicPr preferRelativeResize="0"/>
          <p:nvPr/>
        </p:nvPicPr>
        <p:blipFill rotWithShape="1">
          <a:blip r:embed="rId4">
            <a:alphaModFix/>
          </a:blip>
          <a:srcRect/>
          <a:stretch/>
        </p:blipFill>
        <p:spPr>
          <a:xfrm>
            <a:off x="5483424" y="2786170"/>
            <a:ext cx="1225154" cy="1572765"/>
          </a:xfrm>
          <a:prstGeom prst="rect">
            <a:avLst/>
          </a:prstGeom>
          <a:noFill/>
          <a:ln>
            <a:noFill/>
          </a:ln>
        </p:spPr>
      </p:pic>
      <p:sp>
        <p:nvSpPr>
          <p:cNvPr id="89" name="Google Shape;89;p13"/>
          <p:cNvSpPr txBox="1"/>
          <p:nvPr/>
        </p:nvSpPr>
        <p:spPr>
          <a:xfrm>
            <a:off x="161278" y="4460157"/>
            <a:ext cx="6639757" cy="1287262"/>
          </a:xfrm>
          <a:prstGeom prst="rect">
            <a:avLst/>
          </a:prstGeom>
          <a:noFill/>
          <a:ln>
            <a:noFill/>
          </a:ln>
        </p:spPr>
        <p:txBody>
          <a:bodyPr spcFirstLastPara="1" wrap="square" lIns="91425" tIns="45700" rIns="91425" bIns="45700" anchor="b" anchorCtr="0">
            <a:normAutofit fontScale="97500" lnSpcReduction="10000"/>
          </a:bodyPr>
          <a:lstStyle/>
          <a:p>
            <a:pPr marL="0" marR="0" lvl="0" indent="0" algn="l" rtl="0">
              <a:lnSpc>
                <a:spcPct val="90000"/>
              </a:lnSpc>
              <a:spcBef>
                <a:spcPts val="0"/>
              </a:spcBef>
              <a:spcAft>
                <a:spcPts val="0"/>
              </a:spcAft>
              <a:buClr>
                <a:srgbClr val="A8D08C"/>
              </a:buClr>
              <a:buSzPct val="100000"/>
              <a:buFont typeface="Calibri"/>
              <a:buNone/>
            </a:pPr>
            <a:r>
              <a:rPr lang="ru-RU" sz="2400" b="1" i="0" u="none" strike="noStrike" cap="none">
                <a:solidFill>
                  <a:srgbClr val="A8D08C"/>
                </a:solidFill>
                <a:latin typeface="Calibri"/>
                <a:ea typeface="Calibri"/>
                <a:cs typeface="Calibri"/>
                <a:sym typeface="Calibri"/>
              </a:rPr>
              <a:t>ДОПОВІДАЧ: </a:t>
            </a:r>
            <a:endParaRPr/>
          </a:p>
          <a:p>
            <a:pPr marL="0" marR="0" lvl="0" indent="0" algn="l" rtl="0">
              <a:lnSpc>
                <a:spcPct val="90000"/>
              </a:lnSpc>
              <a:spcBef>
                <a:spcPts val="0"/>
              </a:spcBef>
              <a:spcAft>
                <a:spcPts val="0"/>
              </a:spcAft>
              <a:buClr>
                <a:srgbClr val="A8D08C"/>
              </a:buClr>
              <a:buSzPct val="100000"/>
              <a:buFont typeface="Calibri"/>
              <a:buNone/>
            </a:pPr>
            <a:r>
              <a:rPr lang="ru-RU" sz="2400" b="1" i="0" u="none" strike="noStrike" cap="none">
                <a:solidFill>
                  <a:srgbClr val="A8D08C"/>
                </a:solidFill>
                <a:latin typeface="Calibri"/>
                <a:ea typeface="Calibri"/>
                <a:cs typeface="Calibri"/>
                <a:sym typeface="Calibri"/>
              </a:rPr>
              <a:t>СТУДЕНТ ГРУПИ № 40</a:t>
            </a:r>
            <a:endParaRPr/>
          </a:p>
          <a:p>
            <a:pPr marL="0" marR="0" lvl="0" indent="0" algn="l" rtl="0">
              <a:lnSpc>
                <a:spcPct val="90000"/>
              </a:lnSpc>
              <a:spcBef>
                <a:spcPts val="0"/>
              </a:spcBef>
              <a:spcAft>
                <a:spcPts val="0"/>
              </a:spcAft>
              <a:buClr>
                <a:srgbClr val="A8D08C"/>
              </a:buClr>
              <a:buSzPct val="100000"/>
              <a:buFont typeface="Calibri"/>
              <a:buNone/>
            </a:pPr>
            <a:r>
              <a:rPr lang="ru-RU" sz="2400" b="1" i="0" u="none" strike="noStrike" cap="none">
                <a:solidFill>
                  <a:srgbClr val="A8D08C"/>
                </a:solidFill>
                <a:latin typeface="Calibri"/>
                <a:ea typeface="Calibri"/>
                <a:cs typeface="Calibri"/>
                <a:sym typeface="Calibri"/>
              </a:rPr>
              <a:t>Кунашенко Віолетта Сергіїна</a:t>
            </a:r>
            <a:br>
              <a:rPr lang="ru-RU" sz="2400" b="1" i="0" u="none" strike="noStrike" cap="none">
                <a:solidFill>
                  <a:srgbClr val="A8D08C"/>
                </a:solidFill>
                <a:latin typeface="Calibri"/>
                <a:ea typeface="Calibri"/>
                <a:cs typeface="Calibri"/>
                <a:sym typeface="Calibri"/>
              </a:rPr>
            </a:br>
            <a:endParaRPr sz="2400" b="1" i="0" u="none" strike="noStrike" cap="none">
              <a:solidFill>
                <a:srgbClr val="A8D08C"/>
              </a:solidFill>
              <a:latin typeface="Calibri"/>
              <a:ea typeface="Calibri"/>
              <a:cs typeface="Calibri"/>
              <a:sym typeface="Calibri"/>
            </a:endParaRPr>
          </a:p>
        </p:txBody>
      </p:sp>
      <p:pic>
        <p:nvPicPr>
          <p:cNvPr id="90" name="Google Shape;90;p13"/>
          <p:cNvPicPr preferRelativeResize="0"/>
          <p:nvPr/>
        </p:nvPicPr>
        <p:blipFill>
          <a:blip r:embed="rId5">
            <a:alphaModFix/>
          </a:blip>
          <a:stretch>
            <a:fillRect/>
          </a:stretch>
        </p:blipFill>
        <p:spPr>
          <a:xfrm>
            <a:off x="4357900" y="4841592"/>
            <a:ext cx="2090326" cy="16338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2"/>
          <p:cNvSpPr txBox="1">
            <a:spLocks noGrp="1"/>
          </p:cNvSpPr>
          <p:nvPr>
            <p:ph type="body" idx="1"/>
          </p:nvPr>
        </p:nvSpPr>
        <p:spPr>
          <a:xfrm>
            <a:off x="173182" y="212956"/>
            <a:ext cx="6560127"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C4E0B2"/>
              </a:buClr>
              <a:buSzPts val="2400"/>
              <a:buChar char="•"/>
            </a:pPr>
            <a:r>
              <a:rPr lang="ru-RU" sz="2400">
                <a:solidFill>
                  <a:srgbClr val="C4E0B2"/>
                </a:solidFill>
              </a:rPr>
              <a:t>На відміну від інших, ця машина використовує дрібнозернистий цукор замість пасти. Завдяки цьому можна досягти більш високої деталізації. Усе починається із задуму. Цифровий файл — це перший крок. Дизайнер і шеф-кухар перетворюють цей файл на 3D-модель, а потім передають її на принтер, де й відбувається магія. Крім казкових персонажів і героїв мультфільмів, тут друкують фігурки для тортів, цукерки для прикрашення склянок із прохолодними напоями, а також цукерки із начинкою із сухофруктів чи шоколаду.</a:t>
            </a:r>
            <a:endParaRPr/>
          </a:p>
          <a:p>
            <a:pPr marL="228600" lvl="0" indent="-228600" algn="l" rtl="0">
              <a:lnSpc>
                <a:spcPct val="90000"/>
              </a:lnSpc>
              <a:spcBef>
                <a:spcPts val="1000"/>
              </a:spcBef>
              <a:spcAft>
                <a:spcPts val="0"/>
              </a:spcAft>
              <a:buClr>
                <a:srgbClr val="C4E0B2"/>
              </a:buClr>
              <a:buSzPts val="2400"/>
              <a:buChar char="•"/>
            </a:pPr>
            <a:r>
              <a:rPr lang="ru-RU" sz="2400">
                <a:solidFill>
                  <a:srgbClr val="C4E0B2"/>
                </a:solidFill>
              </a:rPr>
              <a:t>Ба більше, тут також друкують солоні цукерки для супу на основі розсолу кімчі</a:t>
            </a:r>
            <a:endParaRPr sz="2400">
              <a:solidFill>
                <a:srgbClr val="C4E0B2"/>
              </a:solidFill>
            </a:endParaRPr>
          </a:p>
        </p:txBody>
      </p:sp>
      <p:pic>
        <p:nvPicPr>
          <p:cNvPr id="149" name="Google Shape;149;p22"/>
          <p:cNvPicPr preferRelativeResize="0"/>
          <p:nvPr/>
        </p:nvPicPr>
        <p:blipFill rotWithShape="1">
          <a:blip r:embed="rId3">
            <a:alphaModFix/>
          </a:blip>
          <a:srcRect/>
          <a:stretch/>
        </p:blipFill>
        <p:spPr>
          <a:xfrm>
            <a:off x="7759584" y="361825"/>
            <a:ext cx="4011238" cy="224629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0000"/>
              </a:buClr>
              <a:buSzPts val="4400"/>
              <a:buFont typeface="Calibri"/>
              <a:buNone/>
            </a:pPr>
            <a:r>
              <a:rPr lang="ru-RU">
                <a:solidFill>
                  <a:srgbClr val="F1C232"/>
                </a:solidFill>
              </a:rPr>
              <a:t>Динара Касько</a:t>
            </a:r>
            <a:r>
              <a:rPr lang="ru-RU">
                <a:solidFill>
                  <a:srgbClr val="FF0000"/>
                </a:solidFill>
              </a:rPr>
              <a:t> </a:t>
            </a:r>
            <a:endParaRPr/>
          </a:p>
        </p:txBody>
      </p:sp>
      <p:sp>
        <p:nvSpPr>
          <p:cNvPr id="155" name="Google Shape;155;p23"/>
          <p:cNvSpPr txBox="1">
            <a:spLocks noGrp="1"/>
          </p:cNvSpPr>
          <p:nvPr>
            <p:ph type="body" idx="1"/>
          </p:nvPr>
        </p:nvSpPr>
        <p:spPr>
          <a:xfrm>
            <a:off x="223058" y="1592868"/>
            <a:ext cx="6028113" cy="4351338"/>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0"/>
              </a:spcAft>
              <a:buClr>
                <a:srgbClr val="A8D08C"/>
              </a:buClr>
              <a:buSzPct val="100000"/>
              <a:buChar char="•"/>
            </a:pPr>
            <a:r>
              <a:rPr lang="ru-RU">
                <a:solidFill>
                  <a:srgbClr val="A8D08C"/>
                </a:solidFill>
              </a:rPr>
              <a:t>Динара Касько створює дивовижні десерти, які можна з певністю назвати витворами мистецтва. Вона використовує у своїй роботі 3D-принтер.</a:t>
            </a:r>
            <a:endParaRPr/>
          </a:p>
          <a:p>
            <a:pPr marL="228600" lvl="0" indent="-64135" algn="l" rtl="0">
              <a:lnSpc>
                <a:spcPct val="90000"/>
              </a:lnSpc>
              <a:spcBef>
                <a:spcPts val="1000"/>
              </a:spcBef>
              <a:spcAft>
                <a:spcPts val="0"/>
              </a:spcAft>
              <a:buClr>
                <a:schemeClr val="dk1"/>
              </a:buClr>
              <a:buSzPct val="100000"/>
              <a:buNone/>
            </a:pPr>
            <a:endParaRPr>
              <a:solidFill>
                <a:srgbClr val="A8D08C"/>
              </a:solidFill>
            </a:endParaRPr>
          </a:p>
          <a:p>
            <a:pPr marL="228600" lvl="0" indent="-228600" algn="l" rtl="0">
              <a:lnSpc>
                <a:spcPct val="90000"/>
              </a:lnSpc>
              <a:spcBef>
                <a:spcPts val="1000"/>
              </a:spcBef>
              <a:spcAft>
                <a:spcPts val="0"/>
              </a:spcAft>
              <a:buClr>
                <a:srgbClr val="A8D08C"/>
              </a:buClr>
              <a:buSzPct val="100000"/>
              <a:buChar char="•"/>
            </a:pPr>
            <a:r>
              <a:rPr lang="ru-RU">
                <a:solidFill>
                  <a:srgbClr val="A8D08C"/>
                </a:solidFill>
              </a:rPr>
              <a:t>Все починалося з милого хобі, яким Дінара захопилася, будучи в декреті. Згодом це захоплення перетворилося на бізнес, що стабільно приносить дохід. Вона створює геометричні торти, архітектурні десерти, прикрашені глазур'ю і карамеллю, що ширяє в повітрі.</a:t>
            </a:r>
            <a:endParaRPr/>
          </a:p>
        </p:txBody>
      </p:sp>
      <p:pic>
        <p:nvPicPr>
          <p:cNvPr id="156" name="Google Shape;156;p23"/>
          <p:cNvPicPr preferRelativeResize="0"/>
          <p:nvPr/>
        </p:nvPicPr>
        <p:blipFill rotWithShape="1">
          <a:blip r:embed="rId3">
            <a:alphaModFix/>
          </a:blip>
          <a:srcRect/>
          <a:stretch/>
        </p:blipFill>
        <p:spPr>
          <a:xfrm>
            <a:off x="8151581" y="1027906"/>
            <a:ext cx="3666584" cy="453353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4"/>
          <p:cNvSpPr txBox="1">
            <a:spLocks noGrp="1"/>
          </p:cNvSpPr>
          <p:nvPr>
            <p:ph type="body" idx="1"/>
          </p:nvPr>
        </p:nvSpPr>
        <p:spPr>
          <a:xfrm>
            <a:off x="364375" y="241070"/>
            <a:ext cx="6102927" cy="6010708"/>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0"/>
              </a:spcAft>
              <a:buClr>
                <a:srgbClr val="A8D08C"/>
              </a:buClr>
              <a:buSzPct val="100000"/>
              <a:buChar char="•"/>
            </a:pPr>
            <a:r>
              <a:rPr lang="ru-RU">
                <a:solidFill>
                  <a:srgbClr val="A8D08C"/>
                </a:solidFill>
              </a:rPr>
              <a:t>По образованию девушка архитектор-дизайнер. И в кондитерском деле она как раз использует архитектурные приемы. Сначала Динара придумывает форму, затем моделирует ее в программе 3D Max на 3D-принтере, шлифует, затирает и отливает из силикона. Далее дело за малым: создание десерта.</a:t>
            </a:r>
            <a:endParaRPr/>
          </a:p>
          <a:p>
            <a:pPr marL="228600" lvl="0" indent="-64135" algn="l" rtl="0">
              <a:lnSpc>
                <a:spcPct val="90000"/>
              </a:lnSpc>
              <a:spcBef>
                <a:spcPts val="1000"/>
              </a:spcBef>
              <a:spcAft>
                <a:spcPts val="0"/>
              </a:spcAft>
              <a:buClr>
                <a:schemeClr val="dk1"/>
              </a:buClr>
              <a:buSzPct val="100000"/>
              <a:buNone/>
            </a:pPr>
            <a:endParaRPr>
              <a:solidFill>
                <a:srgbClr val="A8D08C"/>
              </a:solidFill>
            </a:endParaRPr>
          </a:p>
          <a:p>
            <a:pPr marL="228600" lvl="0" indent="-228600" algn="l" rtl="0">
              <a:lnSpc>
                <a:spcPct val="90000"/>
              </a:lnSpc>
              <a:spcBef>
                <a:spcPts val="1000"/>
              </a:spcBef>
              <a:spcAft>
                <a:spcPts val="0"/>
              </a:spcAft>
              <a:buClr>
                <a:srgbClr val="A8D08C"/>
              </a:buClr>
              <a:buSzPct val="100000"/>
              <a:buChar char="•"/>
            </a:pPr>
            <a:r>
              <a:rPr lang="ru-RU">
                <a:solidFill>
                  <a:srgbClr val="A8D08C"/>
                </a:solidFill>
              </a:rPr>
              <a:t>Диана Касько по прошествии лет стала дизайнером крупнейшего производителя силиконовых форм для выпечки. Сейчас она проводит мастер-классы, фото ее работ печатаются в гастрономических изданиях по всему миру. А начиналось все с 9-метровой кухни, бессонных ночей и бешеного увлечения своим хобби.</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25"/>
          <p:cNvPicPr preferRelativeResize="0"/>
          <p:nvPr/>
        </p:nvPicPr>
        <p:blipFill rotWithShape="1">
          <a:blip r:embed="rId3">
            <a:alphaModFix/>
          </a:blip>
          <a:srcRect/>
          <a:stretch/>
        </p:blipFill>
        <p:spPr>
          <a:xfrm>
            <a:off x="275533" y="822960"/>
            <a:ext cx="5282806" cy="5213436"/>
          </a:xfrm>
          <a:prstGeom prst="rect">
            <a:avLst/>
          </a:prstGeom>
          <a:noFill/>
          <a:ln>
            <a:noFill/>
          </a:ln>
        </p:spPr>
      </p:pic>
      <p:pic>
        <p:nvPicPr>
          <p:cNvPr id="167" name="Google Shape;167;p25"/>
          <p:cNvPicPr preferRelativeResize="0"/>
          <p:nvPr/>
        </p:nvPicPr>
        <p:blipFill rotWithShape="1">
          <a:blip r:embed="rId4">
            <a:alphaModFix/>
          </a:blip>
          <a:srcRect/>
          <a:stretch/>
        </p:blipFill>
        <p:spPr>
          <a:xfrm>
            <a:off x="6531032" y="1027906"/>
            <a:ext cx="5229629" cy="447423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6"/>
          <p:cNvPicPr preferRelativeResize="0"/>
          <p:nvPr/>
        </p:nvPicPr>
        <p:blipFill rotWithShape="1">
          <a:blip r:embed="rId3">
            <a:alphaModFix/>
          </a:blip>
          <a:srcRect/>
          <a:stretch/>
        </p:blipFill>
        <p:spPr>
          <a:xfrm>
            <a:off x="608042" y="2608321"/>
            <a:ext cx="5290827" cy="3703579"/>
          </a:xfrm>
          <a:prstGeom prst="rect">
            <a:avLst/>
          </a:prstGeom>
          <a:noFill/>
          <a:ln>
            <a:noFill/>
          </a:ln>
        </p:spPr>
      </p:pic>
      <p:pic>
        <p:nvPicPr>
          <p:cNvPr id="173" name="Google Shape;173;p26"/>
          <p:cNvPicPr preferRelativeResize="0"/>
          <p:nvPr/>
        </p:nvPicPr>
        <p:blipFill rotWithShape="1">
          <a:blip r:embed="rId4">
            <a:alphaModFix/>
          </a:blip>
          <a:srcRect/>
          <a:stretch/>
        </p:blipFill>
        <p:spPr>
          <a:xfrm>
            <a:off x="6539345" y="205629"/>
            <a:ext cx="5360497" cy="379566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27"/>
          <p:cNvPicPr preferRelativeResize="0"/>
          <p:nvPr/>
        </p:nvPicPr>
        <p:blipFill rotWithShape="1">
          <a:blip r:embed="rId3">
            <a:alphaModFix/>
          </a:blip>
          <a:srcRect/>
          <a:stretch/>
        </p:blipFill>
        <p:spPr>
          <a:xfrm>
            <a:off x="292157" y="1695796"/>
            <a:ext cx="5651960" cy="4487314"/>
          </a:xfrm>
          <a:prstGeom prst="rect">
            <a:avLst/>
          </a:prstGeom>
          <a:noFill/>
          <a:ln>
            <a:noFill/>
          </a:ln>
        </p:spPr>
      </p:pic>
      <p:pic>
        <p:nvPicPr>
          <p:cNvPr id="179" name="Google Shape;179;p27"/>
          <p:cNvPicPr preferRelativeResize="0"/>
          <p:nvPr/>
        </p:nvPicPr>
        <p:blipFill rotWithShape="1">
          <a:blip r:embed="rId4">
            <a:alphaModFix/>
          </a:blip>
          <a:srcRect/>
          <a:stretch/>
        </p:blipFill>
        <p:spPr>
          <a:xfrm>
            <a:off x="6487195" y="212147"/>
            <a:ext cx="5516383" cy="430166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28"/>
          <p:cNvPicPr preferRelativeResize="0"/>
          <p:nvPr/>
        </p:nvPicPr>
        <p:blipFill rotWithShape="1">
          <a:blip r:embed="rId3">
            <a:alphaModFix/>
          </a:blip>
          <a:srcRect/>
          <a:stretch/>
        </p:blipFill>
        <p:spPr>
          <a:xfrm>
            <a:off x="7215447" y="224443"/>
            <a:ext cx="3850524" cy="3850524"/>
          </a:xfrm>
          <a:prstGeom prst="rect">
            <a:avLst/>
          </a:prstGeom>
          <a:noFill/>
          <a:ln>
            <a:noFill/>
          </a:ln>
        </p:spPr>
      </p:pic>
      <p:pic>
        <p:nvPicPr>
          <p:cNvPr id="185" name="Google Shape;185;p28"/>
          <p:cNvPicPr preferRelativeResize="0"/>
          <p:nvPr/>
        </p:nvPicPr>
        <p:blipFill rotWithShape="1">
          <a:blip r:embed="rId4">
            <a:alphaModFix/>
          </a:blip>
          <a:srcRect/>
          <a:stretch/>
        </p:blipFill>
        <p:spPr>
          <a:xfrm>
            <a:off x="677140" y="1226388"/>
            <a:ext cx="4950575" cy="49505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0000"/>
              </a:buClr>
              <a:buSzPts val="4400"/>
              <a:buFont typeface="Calibri"/>
              <a:buNone/>
            </a:pPr>
            <a:r>
              <a:rPr lang="ru-RU">
                <a:solidFill>
                  <a:srgbClr val="F1C232"/>
                </a:solidFill>
              </a:rPr>
              <a:t>Солодощі зі сміття</a:t>
            </a:r>
            <a:endParaRPr>
              <a:solidFill>
                <a:srgbClr val="F1C232"/>
              </a:solidFill>
            </a:endParaRPr>
          </a:p>
        </p:txBody>
      </p:sp>
      <p:sp>
        <p:nvSpPr>
          <p:cNvPr id="191" name="Google Shape;191;p29"/>
          <p:cNvSpPr txBox="1">
            <a:spLocks noGrp="1"/>
          </p:cNvSpPr>
          <p:nvPr>
            <p:ph type="body" idx="1"/>
          </p:nvPr>
        </p:nvSpPr>
        <p:spPr>
          <a:xfrm>
            <a:off x="441960" y="1351800"/>
            <a:ext cx="5654040" cy="4351338"/>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0"/>
              </a:spcAft>
              <a:buClr>
                <a:srgbClr val="C4E0B2"/>
              </a:buClr>
              <a:buSzPct val="100000"/>
              <a:buChar char="•"/>
            </a:pPr>
            <a:r>
              <a:rPr lang="ru-RU">
                <a:solidFill>
                  <a:srgbClr val="C4E0B2"/>
                </a:solidFill>
              </a:rPr>
              <a:t>У всьому світі третина їжі йде у харчові відходи, навіть не доходячи до тарілки. Найпоширенішим «харчовим сміттям» у Нідерландах є хліб. Поряд з ним значну частку відходів займають овочі та фрукти, оскільки вони швидко втрачають товарний вигляд, пишуть на сайті компанії.</a:t>
            </a:r>
            <a:endParaRPr/>
          </a:p>
          <a:p>
            <a:pPr marL="228600" lvl="0" indent="-228600" algn="l" rtl="0">
              <a:lnSpc>
                <a:spcPct val="90000"/>
              </a:lnSpc>
              <a:spcBef>
                <a:spcPts val="1000"/>
              </a:spcBef>
              <a:spcAft>
                <a:spcPts val="0"/>
              </a:spcAft>
              <a:buClr>
                <a:srgbClr val="C4E0B2"/>
              </a:buClr>
              <a:buSzPct val="100000"/>
              <a:buChar char="•"/>
            </a:pPr>
            <a:r>
              <a:rPr lang="ru-RU">
                <a:solidFill>
                  <a:srgbClr val="C4E0B2"/>
                </a:solidFill>
              </a:rPr>
              <a:t>Нідерландська дизайнерка Ельзелінде ван Долеверд у співпраці з китайською компанією 3D Food «надрукували» кулінарні смаколики з відходів їжі.</a:t>
            </a:r>
            <a:endParaRPr/>
          </a:p>
        </p:txBody>
      </p:sp>
      <p:pic>
        <p:nvPicPr>
          <p:cNvPr id="192" name="Google Shape;192;p29"/>
          <p:cNvPicPr preferRelativeResize="0"/>
          <p:nvPr/>
        </p:nvPicPr>
        <p:blipFill rotWithShape="1">
          <a:blip r:embed="rId3">
            <a:alphaModFix/>
          </a:blip>
          <a:srcRect/>
          <a:stretch/>
        </p:blipFill>
        <p:spPr>
          <a:xfrm>
            <a:off x="7110673" y="1876368"/>
            <a:ext cx="4319327" cy="28795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0"/>
          <p:cNvSpPr txBox="1">
            <a:spLocks noGrp="1"/>
          </p:cNvSpPr>
          <p:nvPr>
            <p:ph type="body" idx="1"/>
          </p:nvPr>
        </p:nvSpPr>
        <p:spPr>
          <a:xfrm>
            <a:off x="447501" y="404149"/>
            <a:ext cx="6210993"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C4E0B2"/>
              </a:buClr>
              <a:buSzPts val="2400"/>
              <a:buChar char="•"/>
            </a:pPr>
            <a:r>
              <a:rPr lang="ru-RU" sz="2400">
                <a:solidFill>
                  <a:srgbClr val="C4E0B2"/>
                </a:solidFill>
              </a:rPr>
              <a:t>Друк розпочали з бананових шкурок, черствого хліба та моркви у вигляді пасти. Згодом вдалося створити елегантні кондитерські вироби та основи для пирогів, які зараз широко використовуються у ресторанах. Після друку вироби випікають або сушать, що надає їм потрібної структури та значно подовжує термін зберігання.</a:t>
            </a:r>
            <a:endParaRPr/>
          </a:p>
          <a:p>
            <a:pPr marL="228600" lvl="0" indent="-228600" algn="l" rtl="0">
              <a:lnSpc>
                <a:spcPct val="90000"/>
              </a:lnSpc>
              <a:spcBef>
                <a:spcPts val="1000"/>
              </a:spcBef>
              <a:spcAft>
                <a:spcPts val="0"/>
              </a:spcAft>
              <a:buClr>
                <a:srgbClr val="C4E0B2"/>
              </a:buClr>
              <a:buSzPts val="2400"/>
              <a:buChar char="•"/>
            </a:pPr>
            <a:r>
              <a:rPr lang="ru-RU" sz="2400">
                <a:solidFill>
                  <a:srgbClr val="C4E0B2"/>
                </a:solidFill>
              </a:rPr>
              <a:t>У компанії розробили безліч рецептів, щоб максимально використати придатні до вжитку харчові відходи.</a:t>
            </a:r>
            <a:endParaRPr/>
          </a:p>
          <a:p>
            <a:pPr marL="228600" lvl="0" indent="-228600" algn="l" rtl="0">
              <a:lnSpc>
                <a:spcPct val="90000"/>
              </a:lnSpc>
              <a:spcBef>
                <a:spcPts val="1000"/>
              </a:spcBef>
              <a:spcAft>
                <a:spcPts val="0"/>
              </a:spcAft>
              <a:buClr>
                <a:srgbClr val="C4E0B2"/>
              </a:buClr>
              <a:buSzPts val="2400"/>
              <a:buChar char="•"/>
            </a:pPr>
            <a:r>
              <a:rPr lang="ru-RU" sz="2400">
                <a:solidFill>
                  <a:srgbClr val="C4E0B2"/>
                </a:solidFill>
              </a:rPr>
              <a:t>Також Uppringting Food тісно співпрацює з ресторанами, навчаючи персонал роботі з 3д-принтерами для мінімізації відходів у власних закладах та допомагають їм створювати персоналізований дизайн заготовок відповідно до концепції закладу</a:t>
            </a:r>
            <a:r>
              <a:rPr lang="ru-RU" sz="2400"/>
              <a:t>.</a:t>
            </a:r>
            <a:endParaRPr/>
          </a:p>
        </p:txBody>
      </p:sp>
      <p:pic>
        <p:nvPicPr>
          <p:cNvPr id="198" name="Google Shape;198;p30"/>
          <p:cNvPicPr preferRelativeResize="0"/>
          <p:nvPr/>
        </p:nvPicPr>
        <p:blipFill rotWithShape="1">
          <a:blip r:embed="rId3">
            <a:alphaModFix/>
          </a:blip>
          <a:srcRect/>
          <a:stretch/>
        </p:blipFill>
        <p:spPr>
          <a:xfrm>
            <a:off x="7462405" y="404149"/>
            <a:ext cx="4000500" cy="4000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1"/>
          <p:cNvSpPr txBox="1">
            <a:spLocks noGrp="1"/>
          </p:cNvSpPr>
          <p:nvPr>
            <p:ph type="title"/>
          </p:nvPr>
        </p:nvSpPr>
        <p:spPr>
          <a:xfrm>
            <a:off x="838200" y="0"/>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0000"/>
              </a:buClr>
              <a:buSzPts val="4400"/>
              <a:buFont typeface="Calibri"/>
              <a:buNone/>
            </a:pPr>
            <a:r>
              <a:rPr lang="ru-RU">
                <a:solidFill>
                  <a:srgbClr val="F1C232"/>
                </a:solidFill>
              </a:rPr>
              <a:t>Які переваги цього підходу?</a:t>
            </a:r>
            <a:endParaRPr>
              <a:solidFill>
                <a:srgbClr val="F1C232"/>
              </a:solidFill>
            </a:endParaRPr>
          </a:p>
        </p:txBody>
      </p:sp>
      <p:sp>
        <p:nvSpPr>
          <p:cNvPr id="204" name="Google Shape;204;p31"/>
          <p:cNvSpPr txBox="1">
            <a:spLocks noGrp="1"/>
          </p:cNvSpPr>
          <p:nvPr>
            <p:ph type="body" idx="1"/>
          </p:nvPr>
        </p:nvSpPr>
        <p:spPr>
          <a:xfrm>
            <a:off x="249382" y="1825625"/>
            <a:ext cx="6251171" cy="4351338"/>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90000"/>
              </a:lnSpc>
              <a:spcBef>
                <a:spcPts val="0"/>
              </a:spcBef>
              <a:spcAft>
                <a:spcPts val="0"/>
              </a:spcAft>
              <a:buClr>
                <a:srgbClr val="C4E0B2"/>
              </a:buClr>
              <a:buSzPct val="100000"/>
              <a:buChar char="•"/>
            </a:pPr>
            <a:r>
              <a:rPr lang="ru-RU">
                <a:solidFill>
                  <a:srgbClr val="C4E0B2"/>
                </a:solidFill>
              </a:rPr>
              <a:t>Однією з основних переваг видрукування їжі на 3D принтері є можливість створення складних і візуально привабливих дизайнів, які було б важко досягнути вручну. Шеф-кухарі можуть експериментувати з формами, текстурами та смаками, пропонуючи своїм гостям унікальний кулінарний досвід. Крім того, ця технологія має потенціал вирішити проблеми, такі як втрати продуктів харчування та харчові недоліки. Шляхом налаштування інгредієнтів та розмірів порції видрукування їжі на 3D принтері може задовольняти індивідуальні потреби в харчуванні, зменшуючи втрати продуктів та забезпечуючи оптимальне харчування.</a:t>
            </a:r>
            <a:endParaRPr/>
          </a:p>
        </p:txBody>
      </p:sp>
      <p:pic>
        <p:nvPicPr>
          <p:cNvPr id="205" name="Google Shape;205;p31"/>
          <p:cNvPicPr preferRelativeResize="0"/>
          <p:nvPr/>
        </p:nvPicPr>
        <p:blipFill rotWithShape="1">
          <a:blip r:embed="rId3">
            <a:alphaModFix/>
          </a:blip>
          <a:srcRect/>
          <a:stretch/>
        </p:blipFill>
        <p:spPr>
          <a:xfrm>
            <a:off x="7310351" y="1325563"/>
            <a:ext cx="4043449" cy="40434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4"/>
          <p:cNvSpPr txBox="1">
            <a:spLocks noGrp="1"/>
          </p:cNvSpPr>
          <p:nvPr>
            <p:ph type="body" idx="1"/>
          </p:nvPr>
        </p:nvSpPr>
        <p:spPr>
          <a:xfrm>
            <a:off x="133350" y="158750"/>
            <a:ext cx="9563100" cy="4351338"/>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0"/>
              </a:spcAft>
              <a:buClr>
                <a:srgbClr val="BBD6EE"/>
              </a:buClr>
              <a:buSzPct val="100000"/>
              <a:buChar char="•"/>
            </a:pPr>
            <a:r>
              <a:rPr lang="ru-RU">
                <a:solidFill>
                  <a:srgbClr val="BBD6EE"/>
                </a:solidFill>
              </a:rPr>
              <a:t>Широке застосування 3D-принтінгу у приготуванні їжі почалося ще у 2015 році, коли американська компанія 3D Systems відкрила у Лос-Анджелесі центр кулінарного друку, де можна було тестувати, вигадувати та реалізовувати свої ідеї за допомогою 3D-принтера.</a:t>
            </a:r>
            <a:endParaRPr/>
          </a:p>
          <a:p>
            <a:pPr marL="228600" lvl="0" indent="-64135" algn="l" rtl="0">
              <a:lnSpc>
                <a:spcPct val="90000"/>
              </a:lnSpc>
              <a:spcBef>
                <a:spcPts val="1000"/>
              </a:spcBef>
              <a:spcAft>
                <a:spcPts val="0"/>
              </a:spcAft>
              <a:buClr>
                <a:schemeClr val="dk1"/>
              </a:buClr>
              <a:buSzPct val="100000"/>
              <a:buNone/>
            </a:pPr>
            <a:endParaRPr>
              <a:solidFill>
                <a:srgbClr val="BBD6EE"/>
              </a:solidFill>
            </a:endParaRPr>
          </a:p>
          <a:p>
            <a:pPr marL="228600" lvl="0" indent="-228600" algn="l" rtl="0">
              <a:lnSpc>
                <a:spcPct val="90000"/>
              </a:lnSpc>
              <a:spcBef>
                <a:spcPts val="1000"/>
              </a:spcBef>
              <a:spcAft>
                <a:spcPts val="0"/>
              </a:spcAft>
              <a:buClr>
                <a:srgbClr val="BBD6EE"/>
              </a:buClr>
              <a:buSzPct val="100000"/>
              <a:buChar char="•"/>
            </a:pPr>
            <a:r>
              <a:rPr lang="ru-RU">
                <a:solidFill>
                  <a:srgbClr val="BBD6EE"/>
                </a:solidFill>
              </a:rPr>
              <a:t>З того часу багато кухарів познайомилися</a:t>
            </a:r>
            <a:endParaRPr>
              <a:solidFill>
                <a:srgbClr val="BBD6EE"/>
              </a:solidFill>
            </a:endParaRPr>
          </a:p>
          <a:p>
            <a:pPr marL="228600" lvl="0" indent="0" algn="l" rtl="0">
              <a:lnSpc>
                <a:spcPct val="90000"/>
              </a:lnSpc>
              <a:spcBef>
                <a:spcPts val="1000"/>
              </a:spcBef>
              <a:spcAft>
                <a:spcPts val="0"/>
              </a:spcAft>
              <a:buNone/>
            </a:pPr>
            <a:r>
              <a:rPr lang="ru-RU">
                <a:solidFill>
                  <a:srgbClr val="BBD6EE"/>
                </a:solidFill>
              </a:rPr>
              <a:t>з новою технологією та її можливостями,</a:t>
            </a:r>
            <a:endParaRPr/>
          </a:p>
          <a:p>
            <a:pPr marL="228600" lvl="0" indent="0" algn="l" rtl="0">
              <a:lnSpc>
                <a:spcPct val="90000"/>
              </a:lnSpc>
              <a:spcBef>
                <a:spcPts val="1000"/>
              </a:spcBef>
              <a:spcAft>
                <a:spcPts val="0"/>
              </a:spcAft>
              <a:buNone/>
            </a:pPr>
            <a:r>
              <a:rPr lang="ru-RU">
                <a:solidFill>
                  <a:srgbClr val="BBD6EE"/>
                </a:solidFill>
              </a:rPr>
              <a:t> а розробники з усього світу продовжують</a:t>
            </a:r>
            <a:endParaRPr>
              <a:solidFill>
                <a:srgbClr val="BBD6EE"/>
              </a:solidFill>
            </a:endParaRPr>
          </a:p>
          <a:p>
            <a:pPr marL="228600" lvl="0" indent="0" algn="l" rtl="0">
              <a:lnSpc>
                <a:spcPct val="90000"/>
              </a:lnSpc>
              <a:spcBef>
                <a:spcPts val="1000"/>
              </a:spcBef>
              <a:spcAft>
                <a:spcPts val="0"/>
              </a:spcAft>
              <a:buNone/>
            </a:pPr>
            <a:r>
              <a:rPr lang="ru-RU">
                <a:solidFill>
                  <a:srgbClr val="BBD6EE"/>
                </a:solidFill>
              </a:rPr>
              <a:t>удосконалювати пристрої та шукати нові </a:t>
            </a:r>
            <a:endParaRPr/>
          </a:p>
          <a:p>
            <a:pPr marL="228600" lvl="0" indent="0" algn="l" rtl="0">
              <a:lnSpc>
                <a:spcPct val="90000"/>
              </a:lnSpc>
              <a:spcBef>
                <a:spcPts val="1000"/>
              </a:spcBef>
              <a:spcAft>
                <a:spcPts val="0"/>
              </a:spcAft>
              <a:buNone/>
            </a:pPr>
            <a:r>
              <a:rPr lang="ru-RU">
                <a:solidFill>
                  <a:srgbClr val="BBD6EE"/>
                </a:solidFill>
              </a:rPr>
              <a:t>матеріали для створення кулінарних </a:t>
            </a:r>
            <a:endParaRPr/>
          </a:p>
          <a:p>
            <a:pPr marL="228600" lvl="0" indent="0" algn="l" rtl="0">
              <a:lnSpc>
                <a:spcPct val="90000"/>
              </a:lnSpc>
              <a:spcBef>
                <a:spcPts val="1000"/>
              </a:spcBef>
              <a:spcAft>
                <a:spcPts val="0"/>
              </a:spcAft>
              <a:buNone/>
            </a:pPr>
            <a:r>
              <a:rPr lang="ru-RU">
                <a:solidFill>
                  <a:srgbClr val="BBD6EE"/>
                </a:solidFill>
              </a:rPr>
              <a:t>шедеврів.</a:t>
            </a:r>
            <a:endParaRPr/>
          </a:p>
        </p:txBody>
      </p:sp>
      <p:pic>
        <p:nvPicPr>
          <p:cNvPr id="96" name="Google Shape;96;p14"/>
          <p:cNvPicPr preferRelativeResize="0"/>
          <p:nvPr/>
        </p:nvPicPr>
        <p:blipFill rotWithShape="1">
          <a:blip r:embed="rId3">
            <a:alphaModFix/>
          </a:blip>
          <a:srcRect/>
          <a:stretch/>
        </p:blipFill>
        <p:spPr>
          <a:xfrm>
            <a:off x="2619375" y="4200804"/>
            <a:ext cx="3152775" cy="236668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0000"/>
              </a:buClr>
              <a:buSzPts val="4400"/>
              <a:buFont typeface="Calibri"/>
              <a:buNone/>
            </a:pPr>
            <a:r>
              <a:rPr lang="ru-RU">
                <a:solidFill>
                  <a:srgbClr val="BF9000"/>
                </a:solidFill>
              </a:rPr>
              <a:t>Які існують виклики?</a:t>
            </a:r>
            <a:endParaRPr>
              <a:solidFill>
                <a:srgbClr val="BF9000"/>
              </a:solidFill>
            </a:endParaRPr>
          </a:p>
        </p:txBody>
      </p:sp>
      <p:sp>
        <p:nvSpPr>
          <p:cNvPr id="211" name="Google Shape;211;p32"/>
          <p:cNvSpPr txBox="1">
            <a:spLocks noGrp="1"/>
          </p:cNvSpPr>
          <p:nvPr>
            <p:ph type="body" idx="1"/>
          </p:nvPr>
        </p:nvSpPr>
        <p:spPr>
          <a:xfrm>
            <a:off x="0" y="1493116"/>
            <a:ext cx="6758247" cy="4351338"/>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rgbClr val="C4E0B2"/>
              </a:buClr>
              <a:buSzPct val="100000"/>
              <a:buChar char="•"/>
            </a:pPr>
            <a:r>
              <a:rPr lang="ru-RU">
                <a:solidFill>
                  <a:srgbClr val="C4E0B2"/>
                </a:solidFill>
              </a:rPr>
              <a:t>Які існують виклики?</a:t>
            </a:r>
            <a:endParaRPr/>
          </a:p>
          <a:p>
            <a:pPr marL="228600" lvl="0" indent="-228600" algn="l" rtl="0">
              <a:lnSpc>
                <a:spcPct val="90000"/>
              </a:lnSpc>
              <a:spcBef>
                <a:spcPts val="1000"/>
              </a:spcBef>
              <a:spcAft>
                <a:spcPts val="0"/>
              </a:spcAft>
              <a:buClr>
                <a:srgbClr val="C4E0B2"/>
              </a:buClr>
              <a:buSzPct val="100000"/>
              <a:buChar char="•"/>
            </a:pPr>
            <a:r>
              <a:rPr lang="ru-RU">
                <a:solidFill>
                  <a:srgbClr val="C4E0B2"/>
                </a:solidFill>
              </a:rPr>
              <a:t>Незважаючи на потенціал, видрукування їжі на 3D принтері ще має кілька викликів. Технологія є відносно новою та дорогою, обмежуючи доступність її використання ресторанами високого класу та кулінарними лабораторіями. Крім того, смак і текстура їжі, видрукованих на 3D принтері, можуть не завжди відповідати традиційним методам приготування, що вимагає додаткових досліджень та розробок для покращення кулінарного досвіду в цілому.</a:t>
            </a:r>
            <a:endParaRPr/>
          </a:p>
        </p:txBody>
      </p:sp>
      <p:pic>
        <p:nvPicPr>
          <p:cNvPr id="212" name="Google Shape;212;p32"/>
          <p:cNvPicPr preferRelativeResize="0"/>
          <p:nvPr/>
        </p:nvPicPr>
        <p:blipFill rotWithShape="1">
          <a:blip r:embed="rId3">
            <a:alphaModFix/>
          </a:blip>
          <a:srcRect/>
          <a:stretch/>
        </p:blipFill>
        <p:spPr>
          <a:xfrm>
            <a:off x="7202588" y="2041894"/>
            <a:ext cx="4036219" cy="301946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3"/>
          <p:cNvSpPr txBox="1">
            <a:spLocks noGrp="1"/>
          </p:cNvSpPr>
          <p:nvPr>
            <p:ph type="body" idx="1"/>
          </p:nvPr>
        </p:nvSpPr>
        <p:spPr>
          <a:xfrm>
            <a:off x="223058" y="1094104"/>
            <a:ext cx="6526876" cy="4741430"/>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rgbClr val="C4E0B2"/>
              </a:buClr>
              <a:buSzPct val="100000"/>
              <a:buChar char="•"/>
            </a:pPr>
            <a:r>
              <a:rPr lang="ru-RU">
                <a:solidFill>
                  <a:srgbClr val="C4E0B2"/>
                </a:solidFill>
              </a:rPr>
              <a:t>Заключно, видрукування їжі на 3D принтері представляє захопливий перетин технологій та гастрономії. Хоча вона все ще знаходиться на початкових етапах розвитку, цей новаторський підхід до приготування їжі може змінити кулінарну картину, пропонуючи безмежні можливості для творчості та індивідуалізації. З розвитком технологій і підвищенням доступності можна очікувати настання нової ери кулінарних шедеврів, яка захопить наші смакові рецептори і викличе змішані почуття відносно того, якою може бути їжа.</a:t>
            </a:r>
            <a:endParaRPr/>
          </a:p>
        </p:txBody>
      </p:sp>
      <p:pic>
        <p:nvPicPr>
          <p:cNvPr id="218" name="Google Shape;218;p33"/>
          <p:cNvPicPr preferRelativeResize="0"/>
          <p:nvPr/>
        </p:nvPicPr>
        <p:blipFill rotWithShape="1">
          <a:blip r:embed="rId3">
            <a:alphaModFix/>
          </a:blip>
          <a:srcRect/>
          <a:stretch/>
        </p:blipFill>
        <p:spPr>
          <a:xfrm>
            <a:off x="7541029" y="975360"/>
            <a:ext cx="3810000" cy="3810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0000"/>
              </a:buClr>
              <a:buSzPts val="4400"/>
              <a:buFont typeface="Calibri"/>
              <a:buNone/>
            </a:pPr>
            <a:r>
              <a:rPr lang="ru-RU" b="1">
                <a:solidFill>
                  <a:srgbClr val="F1C232"/>
                </a:solidFill>
              </a:rPr>
              <a:t>Дякую за увагу!</a:t>
            </a:r>
            <a:endParaRPr b="1">
              <a:solidFill>
                <a:srgbClr val="F1C232"/>
              </a:solidFill>
            </a:endParaRPr>
          </a:p>
        </p:txBody>
      </p:sp>
      <p:pic>
        <p:nvPicPr>
          <p:cNvPr id="224" name="Google Shape;224;p34"/>
          <p:cNvPicPr preferRelativeResize="0"/>
          <p:nvPr/>
        </p:nvPicPr>
        <p:blipFill rotWithShape="1">
          <a:blip r:embed="rId3">
            <a:alphaModFix/>
          </a:blip>
          <a:srcRect/>
          <a:stretch/>
        </p:blipFill>
        <p:spPr>
          <a:xfrm>
            <a:off x="1266826" y="1824038"/>
            <a:ext cx="7772400" cy="44862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0000"/>
              </a:buClr>
              <a:buSzPts val="4400"/>
              <a:buFont typeface="Calibri"/>
              <a:buNone/>
            </a:pPr>
            <a:r>
              <a:rPr lang="ru-RU">
                <a:solidFill>
                  <a:srgbClr val="F1C232"/>
                </a:solidFill>
              </a:rPr>
              <a:t>3D-друк продуктів з наноцелюлози</a:t>
            </a:r>
            <a:br>
              <a:rPr lang="ru-RU"/>
            </a:br>
            <a:endParaRPr/>
          </a:p>
        </p:txBody>
      </p:sp>
      <p:sp>
        <p:nvSpPr>
          <p:cNvPr id="102" name="Google Shape;102;p15"/>
          <p:cNvSpPr txBox="1">
            <a:spLocks noGrp="1"/>
          </p:cNvSpPr>
          <p:nvPr>
            <p:ph type="body" idx="1"/>
          </p:nvPr>
        </p:nvSpPr>
        <p:spPr>
          <a:xfrm>
            <a:off x="133350" y="1435100"/>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A8D08C"/>
              </a:buClr>
              <a:buSzPts val="2800"/>
              <a:buChar char="•"/>
            </a:pPr>
            <a:r>
              <a:rPr lang="ru-RU">
                <a:solidFill>
                  <a:srgbClr val="A8D08C"/>
                </a:solidFill>
              </a:rPr>
              <a:t>Вчені з Єврейського університету в Єрусалимі розробили технологію 3D-принтінгу страв із волокон натурального походження, які не містять калорій</a:t>
            </a:r>
            <a:r>
              <a:rPr lang="ru-RU"/>
              <a:t>.</a:t>
            </a:r>
            <a:endParaRPr/>
          </a:p>
        </p:txBody>
      </p:sp>
      <p:sp>
        <p:nvSpPr>
          <p:cNvPr id="103" name="Google Shape;103;p15"/>
          <p:cNvSpPr/>
          <p:nvPr/>
        </p:nvSpPr>
        <p:spPr>
          <a:xfrm>
            <a:off x="420775" y="2760663"/>
            <a:ext cx="6096000" cy="3785700"/>
          </a:xfrm>
          <a:prstGeom prst="rect">
            <a:avLst/>
          </a:prstGeom>
          <a:noFill/>
          <a:ln>
            <a:noFill/>
          </a:ln>
        </p:spPr>
        <p:txBody>
          <a:bodyPr spcFirstLastPara="1" wrap="square" lIns="91425" tIns="45700" rIns="91425" bIns="45700" anchor="t" anchorCtr="0">
            <a:noAutofit/>
          </a:bodyPr>
          <a:lstStyle/>
          <a:p>
            <a:pPr marL="0" marR="38100" lvl="0" indent="0" algn="l" rtl="0">
              <a:lnSpc>
                <a:spcPct val="128571"/>
              </a:lnSpc>
              <a:spcBef>
                <a:spcPts val="0"/>
              </a:spcBef>
              <a:spcAft>
                <a:spcPts val="0"/>
              </a:spcAft>
              <a:buClr>
                <a:schemeClr val="dk1"/>
              </a:buClr>
              <a:buSzPts val="1100"/>
              <a:buFont typeface="Arial"/>
              <a:buNone/>
            </a:pPr>
            <a:r>
              <a:rPr lang="ru-RU" sz="2100">
                <a:solidFill>
                  <a:schemeClr val="dk1"/>
                </a:solidFill>
                <a:highlight>
                  <a:schemeClr val="lt1"/>
                </a:highlight>
              </a:rPr>
              <a:t>Дієтичний матеріал для виготовлення продуктів за новою технологією – наноцелюлоза, яка легко перетравлюється організмом людини. Він спеціально упаковується в картриджі разом із поживними елементами, щоб за допомогою 3D-принтера перетворитися на різні за формою страви. Обробляються вони за допомогою інфрачервоного лазера, який може надати їжі будь-який вид.</a:t>
            </a:r>
            <a:endParaRPr sz="2100">
              <a:solidFill>
                <a:schemeClr val="dk1"/>
              </a:solidFill>
              <a:highlight>
                <a:schemeClr val="lt1"/>
              </a:highlight>
            </a:endParaRPr>
          </a:p>
          <a:p>
            <a:pPr marL="0" marR="0" lvl="0" indent="0" algn="l" rtl="0">
              <a:spcBef>
                <a:spcPts val="0"/>
              </a:spcBef>
              <a:spcAft>
                <a:spcPts val="0"/>
              </a:spcAft>
              <a:buNone/>
            </a:pPr>
            <a:endParaRPr sz="2400">
              <a:solidFill>
                <a:srgbClr val="A8D08C"/>
              </a:solidFill>
              <a:latin typeface="Calibri"/>
              <a:ea typeface="Calibri"/>
              <a:cs typeface="Calibri"/>
              <a:sym typeface="Calibri"/>
            </a:endParaRPr>
          </a:p>
        </p:txBody>
      </p:sp>
      <p:pic>
        <p:nvPicPr>
          <p:cNvPr id="104" name="Google Shape;104;p15"/>
          <p:cNvPicPr preferRelativeResize="0"/>
          <p:nvPr/>
        </p:nvPicPr>
        <p:blipFill rotWithShape="1">
          <a:blip r:embed="rId3">
            <a:alphaModFix/>
          </a:blip>
          <a:srcRect/>
          <a:stretch/>
        </p:blipFill>
        <p:spPr>
          <a:xfrm>
            <a:off x="6334124" y="2760663"/>
            <a:ext cx="5657558" cy="30893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6"/>
          <p:cNvSpPr txBox="1">
            <a:spLocks noGrp="1"/>
          </p:cNvSpPr>
          <p:nvPr>
            <p:ph type="title"/>
          </p:nvPr>
        </p:nvSpPr>
        <p:spPr>
          <a:xfrm>
            <a:off x="838200" y="0"/>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0000"/>
              </a:buClr>
              <a:buSzPts val="4400"/>
              <a:buFont typeface="Calibri"/>
              <a:buNone/>
            </a:pPr>
            <a:r>
              <a:rPr lang="ru-RU">
                <a:solidFill>
                  <a:srgbClr val="F1C232"/>
                </a:solidFill>
              </a:rPr>
              <a:t>Розумна їжа для збалансованої дієти</a:t>
            </a:r>
            <a:endParaRPr>
              <a:solidFill>
                <a:srgbClr val="F1C232"/>
              </a:solidFill>
            </a:endParaRPr>
          </a:p>
        </p:txBody>
      </p:sp>
      <p:sp>
        <p:nvSpPr>
          <p:cNvPr id="110" name="Google Shape;110;p16"/>
          <p:cNvSpPr txBox="1">
            <a:spLocks noGrp="1"/>
          </p:cNvSpPr>
          <p:nvPr>
            <p:ph type="body" idx="1"/>
          </p:nvPr>
        </p:nvSpPr>
        <p:spPr>
          <a:xfrm>
            <a:off x="95250" y="1057275"/>
            <a:ext cx="7096125" cy="4814888"/>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rgbClr val="A8D08C"/>
              </a:buClr>
              <a:buSzPct val="100000"/>
              <a:buChar char="•"/>
            </a:pPr>
            <a:r>
              <a:rPr lang="ru-RU">
                <a:solidFill>
                  <a:srgbClr val="A8D08C"/>
                </a:solidFill>
              </a:rPr>
              <a:t>Ще далі пішли південнокорейські дослідники із Жіночого університету Іхва. Вони створили 3D-принтер, який може створювати страви із порошкоподібних матеріалів.</a:t>
            </a:r>
            <a:endParaRPr/>
          </a:p>
          <a:p>
            <a:pPr marL="228600" lvl="0" indent="-228600" algn="l" rtl="0">
              <a:lnSpc>
                <a:spcPct val="90000"/>
              </a:lnSpc>
              <a:spcBef>
                <a:spcPts val="1000"/>
              </a:spcBef>
              <a:spcAft>
                <a:spcPts val="0"/>
              </a:spcAft>
              <a:buClr>
                <a:srgbClr val="A8D08C"/>
              </a:buClr>
              <a:buSzPct val="100000"/>
              <a:buChar char="•"/>
            </a:pPr>
            <a:r>
              <a:rPr lang="ru-RU">
                <a:solidFill>
                  <a:srgbClr val="A8D08C"/>
                </a:solidFill>
              </a:rPr>
              <a:t>Як це працює? Необхідні мікроелементи та поживні речовини дробляться до стану порошку, потім нагріваються та перетворюються на однорідну масу у вигляді плівки. Пошарово їх друкується об'ємне блюдо. Новаторство пропозиції полягає в тому, що можна самостійно комбінувати вміст корисних речовин у продукті, а також експериментувати із поєднанням смаків.</a:t>
            </a:r>
            <a:endParaRPr/>
          </a:p>
        </p:txBody>
      </p:sp>
      <p:pic>
        <p:nvPicPr>
          <p:cNvPr id="111" name="Google Shape;111;p16"/>
          <p:cNvPicPr preferRelativeResize="0"/>
          <p:nvPr/>
        </p:nvPicPr>
        <p:blipFill rotWithShape="1">
          <a:blip r:embed="rId3">
            <a:alphaModFix/>
          </a:blip>
          <a:srcRect/>
          <a:stretch/>
        </p:blipFill>
        <p:spPr>
          <a:xfrm>
            <a:off x="7621056" y="1969294"/>
            <a:ext cx="4189944" cy="231695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0000"/>
              </a:buClr>
              <a:buSzPts val="4400"/>
              <a:buFont typeface="Calibri"/>
              <a:buNone/>
            </a:pPr>
            <a:r>
              <a:rPr lang="ru-RU">
                <a:solidFill>
                  <a:srgbClr val="F1C232"/>
                </a:solidFill>
              </a:rPr>
              <a:t>3D-друк піци для NASA</a:t>
            </a:r>
            <a:endParaRPr>
              <a:solidFill>
                <a:srgbClr val="F1C232"/>
              </a:solidFill>
            </a:endParaRPr>
          </a:p>
        </p:txBody>
      </p:sp>
      <p:sp>
        <p:nvSpPr>
          <p:cNvPr id="117" name="Google Shape;117;p17"/>
          <p:cNvSpPr txBox="1">
            <a:spLocks noGrp="1"/>
          </p:cNvSpPr>
          <p:nvPr>
            <p:ph type="body" idx="1"/>
          </p:nvPr>
        </p:nvSpPr>
        <p:spPr>
          <a:xfrm>
            <a:off x="838200" y="1825625"/>
            <a:ext cx="5314950" cy="435133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rgbClr val="A8D08C"/>
              </a:buClr>
              <a:buSzPts val="2800"/>
              <a:buChar char="•"/>
            </a:pPr>
            <a:r>
              <a:rPr lang="ru-RU">
                <a:solidFill>
                  <a:srgbClr val="A8D08C"/>
                </a:solidFill>
              </a:rPr>
              <a:t>Новини про те, що NASA фінансує розробку харчового 3D-принтера для астронавтів, з'явилися ще 2013 року. А в 2017 році компанія BeeHex створила для NASA пристрій, який може приготувати піцу на борту космічної станції. Проект підтримав уряд США, виділивши на нього 1 млн. доларів. Також він буде доступний на Землі як Chef 3D</a:t>
            </a:r>
            <a:r>
              <a:rPr lang="ru-RU"/>
              <a:t>.</a:t>
            </a:r>
            <a:endParaRPr/>
          </a:p>
        </p:txBody>
      </p:sp>
      <p:pic>
        <p:nvPicPr>
          <p:cNvPr id="118" name="Google Shape;118;p17"/>
          <p:cNvPicPr preferRelativeResize="0"/>
          <p:nvPr/>
        </p:nvPicPr>
        <p:blipFill rotWithShape="1">
          <a:blip r:embed="rId3">
            <a:alphaModFix/>
          </a:blip>
          <a:srcRect/>
          <a:stretch/>
        </p:blipFill>
        <p:spPr>
          <a:xfrm>
            <a:off x="6800850" y="1524000"/>
            <a:ext cx="4979876" cy="3200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8"/>
          <p:cNvSpPr txBox="1">
            <a:spLocks noGrp="1"/>
          </p:cNvSpPr>
          <p:nvPr>
            <p:ph type="body" idx="1"/>
          </p:nvPr>
        </p:nvSpPr>
        <p:spPr>
          <a:xfrm>
            <a:off x="422564" y="640079"/>
            <a:ext cx="6302433" cy="563779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A8D08C"/>
              </a:buClr>
              <a:buSzPts val="2800"/>
              <a:buChar char="•"/>
            </a:pPr>
            <a:r>
              <a:rPr lang="ru-RU">
                <a:solidFill>
                  <a:srgbClr val="A8D08C"/>
                </a:solidFill>
              </a:rPr>
              <a:t>Можливості 3D-принтера працювати з абсолютно різними матеріалами та створювати унікальні форми відкривають широкі перспективи у сфері кулінарії. Зокрема, у молекулярній кухні, де цінуються незвичайні форми та співвідношення інгредієнтів. Один із апаратів для друку молекулярних страв – Food Creation – розроблений командою Philips Design. Він дозволяє регулювати харчову цінність їжі та створювати найнезвичайніші за формою страви.</a:t>
            </a:r>
            <a:endParaRPr/>
          </a:p>
          <a:p>
            <a:pPr marL="0" lvl="0" indent="0" algn="l" rtl="0">
              <a:lnSpc>
                <a:spcPct val="90000"/>
              </a:lnSpc>
              <a:spcBef>
                <a:spcPts val="1000"/>
              </a:spcBef>
              <a:spcAft>
                <a:spcPts val="0"/>
              </a:spcAft>
              <a:buClr>
                <a:schemeClr val="dk1"/>
              </a:buClr>
              <a:buSzPts val="2800"/>
              <a:buNone/>
            </a:pPr>
            <a:endParaRPr>
              <a:solidFill>
                <a:srgbClr val="A8D08C"/>
              </a:solidFill>
            </a:endParaRPr>
          </a:p>
        </p:txBody>
      </p:sp>
      <p:pic>
        <p:nvPicPr>
          <p:cNvPr id="124" name="Google Shape;124;p18"/>
          <p:cNvPicPr preferRelativeResize="0"/>
          <p:nvPr/>
        </p:nvPicPr>
        <p:blipFill rotWithShape="1">
          <a:blip r:embed="rId3">
            <a:alphaModFix/>
          </a:blip>
          <a:srcRect t="25790" b="8999"/>
          <a:stretch/>
        </p:blipFill>
        <p:spPr>
          <a:xfrm>
            <a:off x="7292512" y="640079"/>
            <a:ext cx="4829175" cy="439743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9"/>
          <p:cNvSpPr/>
          <p:nvPr/>
        </p:nvSpPr>
        <p:spPr>
          <a:xfrm>
            <a:off x="944880" y="743601"/>
            <a:ext cx="6096000" cy="35394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ru-RU" sz="2800">
                <a:solidFill>
                  <a:srgbClr val="A8D08C"/>
                </a:solidFill>
                <a:latin typeface="Calibri"/>
                <a:ea typeface="Calibri"/>
                <a:cs typeface="Calibri"/>
                <a:sym typeface="Calibri"/>
              </a:rPr>
              <a:t>Сучасні харчові принтери доступні не тільки для промисловості та компаній, а й для дому. Застосування адитивних технологій у кулінарії робить приготування їжі простим та швидким, її склад при цьому можна легко перевірити та навіть запрограмувати самостійно</a:t>
            </a:r>
            <a:r>
              <a:rPr lang="ru-RU" sz="2800">
                <a:solidFill>
                  <a:schemeClr val="dk1"/>
                </a:solidFill>
                <a:latin typeface="Calibri"/>
                <a:ea typeface="Calibri"/>
                <a:cs typeface="Calibri"/>
                <a:sym typeface="Calibri"/>
              </a:rPr>
              <a:t>.</a:t>
            </a:r>
            <a:endParaRPr/>
          </a:p>
        </p:txBody>
      </p:sp>
      <p:pic>
        <p:nvPicPr>
          <p:cNvPr id="130" name="Google Shape;130;p19"/>
          <p:cNvPicPr preferRelativeResize="0"/>
          <p:nvPr/>
        </p:nvPicPr>
        <p:blipFill rotWithShape="1">
          <a:blip r:embed="rId3">
            <a:alphaModFix/>
          </a:blip>
          <a:srcRect/>
          <a:stretch/>
        </p:blipFill>
        <p:spPr>
          <a:xfrm>
            <a:off x="6837911" y="3048553"/>
            <a:ext cx="4849784" cy="33948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0000"/>
              </a:buClr>
              <a:buSzPts val="4400"/>
              <a:buFont typeface="Calibri"/>
              <a:buNone/>
            </a:pPr>
            <a:r>
              <a:rPr lang="ru-RU">
                <a:solidFill>
                  <a:srgbClr val="F1C232"/>
                </a:solidFill>
              </a:rPr>
              <a:t>Chef3D (BeeHex)</a:t>
            </a:r>
            <a:endParaRPr>
              <a:solidFill>
                <a:srgbClr val="F1C232"/>
              </a:solidFill>
            </a:endParaRPr>
          </a:p>
        </p:txBody>
      </p:sp>
      <p:sp>
        <p:nvSpPr>
          <p:cNvPr id="136" name="Google Shape;136;p20"/>
          <p:cNvSpPr txBox="1">
            <a:spLocks noGrp="1"/>
          </p:cNvSpPr>
          <p:nvPr>
            <p:ph type="body" idx="1"/>
          </p:nvPr>
        </p:nvSpPr>
        <p:spPr>
          <a:xfrm>
            <a:off x="232755" y="1825624"/>
            <a:ext cx="6184669" cy="4758055"/>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90000"/>
              </a:lnSpc>
              <a:spcBef>
                <a:spcPts val="0"/>
              </a:spcBef>
              <a:spcAft>
                <a:spcPts val="0"/>
              </a:spcAft>
              <a:buClr>
                <a:srgbClr val="A8D08C"/>
              </a:buClr>
              <a:buSzPct val="100000"/>
              <a:buChar char="•"/>
            </a:pPr>
            <a:r>
              <a:rPr lang="ru-RU">
                <a:solidFill>
                  <a:srgbClr val="A8D08C"/>
                </a:solidFill>
              </a:rPr>
              <a:t>Принтер Chef 3D, розроблений BeeHex, здатний надрукувати унікальну піцу за індивідуальними вимогами клієнта: наприклад, для дитини можна створити піцу у формі її улюбленого персонажа з мультиків, а для дорослих, які страждають на шлунково-кишкові захворювання, - піцу без вмісту глютена.</a:t>
            </a:r>
            <a:endParaRPr/>
          </a:p>
          <a:p>
            <a:pPr marL="228600" lvl="0" indent="-228600" algn="l" rtl="0">
              <a:lnSpc>
                <a:spcPct val="90000"/>
              </a:lnSpc>
              <a:spcBef>
                <a:spcPts val="1000"/>
              </a:spcBef>
              <a:spcAft>
                <a:spcPts val="0"/>
              </a:spcAft>
              <a:buClr>
                <a:srgbClr val="A8D08C"/>
              </a:buClr>
              <a:buSzPct val="100000"/>
              <a:buChar char="•"/>
            </a:pPr>
            <a:r>
              <a:rPr lang="ru-RU">
                <a:solidFill>
                  <a:srgbClr val="A8D08C"/>
                </a:solidFill>
              </a:rPr>
              <a:t>Пристрій використовує пневматичну систему замість традиційного для 3D-друку за технологією пошарового синтезу. 2017-го BeeHex залучила $1 млн венчурних інвестицій на випуск 3D-принтерів. За словами провідного інвестора раунду, розробка може зацікавити великі мережі піцерій, як-от Domino's або Pizza Hut.</a:t>
            </a:r>
            <a:endParaRPr>
              <a:solidFill>
                <a:srgbClr val="A8D08C"/>
              </a:solidFill>
            </a:endParaRPr>
          </a:p>
        </p:txBody>
      </p:sp>
      <p:pic>
        <p:nvPicPr>
          <p:cNvPr id="137" name="Google Shape;137;p20"/>
          <p:cNvPicPr preferRelativeResize="0"/>
          <p:nvPr/>
        </p:nvPicPr>
        <p:blipFill rotWithShape="1">
          <a:blip r:embed="rId3">
            <a:alphaModFix/>
          </a:blip>
          <a:srcRect/>
          <a:stretch/>
        </p:blipFill>
        <p:spPr>
          <a:xfrm>
            <a:off x="7378758" y="2709949"/>
            <a:ext cx="4286134" cy="321745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0000"/>
              </a:buClr>
              <a:buSzPts val="4400"/>
              <a:buFont typeface="Calibri"/>
              <a:buNone/>
            </a:pPr>
            <a:r>
              <a:rPr lang="ru-RU">
                <a:solidFill>
                  <a:srgbClr val="F1C232"/>
                </a:solidFill>
              </a:rPr>
              <a:t>«ЦИФРОВА ПЕКАРНЯ»</a:t>
            </a:r>
            <a:endParaRPr>
              <a:solidFill>
                <a:srgbClr val="F1C232"/>
              </a:solidFill>
            </a:endParaRPr>
          </a:p>
        </p:txBody>
      </p:sp>
      <p:sp>
        <p:nvSpPr>
          <p:cNvPr id="143" name="Google Shape;143;p21"/>
          <p:cNvSpPr txBox="1">
            <a:spLocks noGrp="1"/>
          </p:cNvSpPr>
          <p:nvPr>
            <p:ph type="body" idx="1"/>
          </p:nvPr>
        </p:nvSpPr>
        <p:spPr>
          <a:xfrm>
            <a:off x="306185" y="1426614"/>
            <a:ext cx="6576753" cy="435133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rgbClr val="C4E0B2"/>
              </a:buClr>
              <a:buSzPts val="2800"/>
              <a:buChar char="•"/>
            </a:pPr>
            <a:r>
              <a:rPr lang="ru-RU">
                <a:solidFill>
                  <a:srgbClr val="C4E0B2"/>
                </a:solidFill>
              </a:rPr>
              <a:t>Хитромудрі солодощі створюють за допомогою харчового 3D-принтера. Такі десерти почали робити в одній із кондитерських Лос-Анджелеса. Головний інгредієнт — цукор.</a:t>
            </a:r>
            <a:endParaRPr/>
          </a:p>
          <a:p>
            <a:pPr marL="228600" lvl="0" indent="-228600" algn="l" rtl="0">
              <a:lnSpc>
                <a:spcPct val="90000"/>
              </a:lnSpc>
              <a:spcBef>
                <a:spcPts val="1000"/>
              </a:spcBef>
              <a:spcAft>
                <a:spcPts val="0"/>
              </a:spcAft>
              <a:buClr>
                <a:srgbClr val="C4E0B2"/>
              </a:buClr>
              <a:buSzPts val="2800"/>
              <a:buChar char="•"/>
            </a:pPr>
            <a:r>
              <a:rPr lang="ru-RU">
                <a:solidFill>
                  <a:srgbClr val="C4E0B2"/>
                </a:solidFill>
              </a:rPr>
              <a:t>Співзасновник компанії Кайл фон Гассельн захопився виготовленням цукрових витворів, коли навчався в Архітектурному інституті. Він купив традиційний принтер і експериментував з інгредієнтами. Зрештою розробив унікальний харчовий 3D-принтер.</a:t>
            </a:r>
            <a:endParaRPr/>
          </a:p>
        </p:txBody>
      </p:sp>
    </p:spTree>
  </p:cSld>
  <p:clrMapOvr>
    <a:masterClrMapping/>
  </p:clrMapOvr>
</p:sld>
</file>

<file path=ppt/theme/theme1.xml><?xml version="1.0" encoding="utf-8"?>
<a:theme xmlns:a="http://schemas.openxmlformats.org/drawingml/2006/main" name="Тема Office">
  <a:themeElements>
    <a:clrScheme name="Стандартная">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1269</Words>
  <Application>Microsoft Office PowerPoint</Application>
  <PresentationFormat>Широкий екран</PresentationFormat>
  <Paragraphs>57</Paragraphs>
  <Slides>22</Slides>
  <Notes>22</Notes>
  <HiddenSlides>0</HiddenSlides>
  <MMClips>0</MMClips>
  <ScaleCrop>false</ScaleCrop>
  <HeadingPairs>
    <vt:vector size="6" baseType="variant">
      <vt:variant>
        <vt:lpstr>Використані шрифти</vt:lpstr>
      </vt:variant>
      <vt:variant>
        <vt:i4>4</vt:i4>
      </vt:variant>
      <vt:variant>
        <vt:lpstr>Тема</vt:lpstr>
      </vt:variant>
      <vt:variant>
        <vt:i4>1</vt:i4>
      </vt:variant>
      <vt:variant>
        <vt:lpstr>Заголовки слайдів</vt:lpstr>
      </vt:variant>
      <vt:variant>
        <vt:i4>22</vt:i4>
      </vt:variant>
    </vt:vector>
  </HeadingPairs>
  <TitlesOfParts>
    <vt:vector size="27" baseType="lpstr">
      <vt:lpstr>Algerian</vt:lpstr>
      <vt:lpstr>Arial</vt:lpstr>
      <vt:lpstr>Calibri</vt:lpstr>
      <vt:lpstr>Times New Roman</vt:lpstr>
      <vt:lpstr>Тема Office</vt:lpstr>
      <vt:lpstr>ТЕМА ДОПОВІДІ: «Розвиток сучасних 3Dтехнологій в ресторанному господарстві»  </vt:lpstr>
      <vt:lpstr>Презентація PowerPoint</vt:lpstr>
      <vt:lpstr>3D-друк продуктів з наноцелюлози </vt:lpstr>
      <vt:lpstr>Розумна їжа для збалансованої дієти</vt:lpstr>
      <vt:lpstr>3D-друк піци для NASA</vt:lpstr>
      <vt:lpstr>Презентація PowerPoint</vt:lpstr>
      <vt:lpstr>Презентація PowerPoint</vt:lpstr>
      <vt:lpstr>Chef3D (BeeHex)</vt:lpstr>
      <vt:lpstr>«ЦИФРОВА ПЕКАРНЯ»</vt:lpstr>
      <vt:lpstr>Презентація PowerPoint</vt:lpstr>
      <vt:lpstr>Динара Касько </vt:lpstr>
      <vt:lpstr>Презентація PowerPoint</vt:lpstr>
      <vt:lpstr>Презентація PowerPoint</vt:lpstr>
      <vt:lpstr>Презентація PowerPoint</vt:lpstr>
      <vt:lpstr>Презентація PowerPoint</vt:lpstr>
      <vt:lpstr>Презентація PowerPoint</vt:lpstr>
      <vt:lpstr>Солодощі зі сміття</vt:lpstr>
      <vt:lpstr>Презентація PowerPoint</vt:lpstr>
      <vt:lpstr>Які переваги цього підходу?</vt:lpstr>
      <vt:lpstr>Які існують виклики?</vt:lpstr>
      <vt:lpstr>Презентація PowerPoint</vt:lpstr>
      <vt:lpstr>Дякую за увагу!</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ТЕМА ДОПОВІДІ: «Розвиток сучасних 3Dтехнологій в ресторанному господарстві»</dc:title>
  <dc:creator>VenDiggo</dc:creator>
  <cp:lastModifiedBy>VenDiggo</cp:lastModifiedBy>
  <cp:revision>1</cp:revision>
  <dcterms:modified xsi:type="dcterms:W3CDTF">2024-01-17T15:23:44Z</dcterms:modified>
</cp:coreProperties>
</file>