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0" r:id="rId1"/>
  </p:sldMasterIdLst>
  <p:notesMasterIdLst>
    <p:notesMasterId r:id="rId27"/>
  </p:notesMasterIdLst>
  <p:sldIdLst>
    <p:sldId id="256" r:id="rId2"/>
    <p:sldId id="266" r:id="rId3"/>
    <p:sldId id="273" r:id="rId4"/>
    <p:sldId id="280" r:id="rId5"/>
    <p:sldId id="268" r:id="rId6"/>
    <p:sldId id="281" r:id="rId7"/>
    <p:sldId id="267" r:id="rId8"/>
    <p:sldId id="257" r:id="rId9"/>
    <p:sldId id="259" r:id="rId10"/>
    <p:sldId id="282" r:id="rId11"/>
    <p:sldId id="260" r:id="rId12"/>
    <p:sldId id="258" r:id="rId13"/>
    <p:sldId id="265" r:id="rId14"/>
    <p:sldId id="279" r:id="rId15"/>
    <p:sldId id="283" r:id="rId16"/>
    <p:sldId id="261" r:id="rId17"/>
    <p:sldId id="274" r:id="rId18"/>
    <p:sldId id="263" r:id="rId19"/>
    <p:sldId id="270" r:id="rId20"/>
    <p:sldId id="264" r:id="rId21"/>
    <p:sldId id="271" r:id="rId22"/>
    <p:sldId id="272" r:id="rId23"/>
    <p:sldId id="269" r:id="rId24"/>
    <p:sldId id="275" r:id="rId25"/>
    <p:sldId id="28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585"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1681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EADF9-02DF-4FD2-AAD6-D7150C49DD27}" type="datetimeFigureOut">
              <a:rPr lang="ru-RU" smtClean="0"/>
              <a:pPr/>
              <a:t>18.04.2016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4D1787-FE46-467C-8CC0-331C1786414D}" type="slidenum">
              <a:rPr lang="ru-RU" smtClean="0"/>
              <a:pPr/>
              <a:t>‹#›</a:t>
            </a:fld>
            <a:endParaRPr lang="ru-RU" dirty="0"/>
          </a:p>
        </p:txBody>
      </p:sp>
    </p:spTree>
    <p:extLst>
      <p:ext uri="{BB962C8B-B14F-4D97-AF65-F5344CB8AC3E}">
        <p14:creationId xmlns:p14="http://schemas.microsoft.com/office/powerpoint/2010/main" val="358514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64D1787-FE46-467C-8CC0-331C1786414D}" type="slidenum">
              <a:rPr lang="ru-RU" smtClean="0"/>
              <a:pPr/>
              <a:t>2</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64D1787-FE46-467C-8CC0-331C1786414D}" type="slidenum">
              <a:rPr lang="ru-RU" smtClean="0"/>
              <a:pPr/>
              <a:t>23</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64D1787-FE46-467C-8CC0-331C1786414D}" type="slidenum">
              <a:rPr lang="ru-RU" smtClean="0"/>
              <a:pPr/>
              <a:t>24</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5E49669-192B-4499-87AD-57381E937B0A}" type="datetimeFigureOut">
              <a:rPr lang="ru-RU" smtClean="0"/>
              <a:pPr/>
              <a:t>18.04.2016</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5404A407-01C8-4547-8D7C-835622F09AD4}"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E49669-192B-4499-87AD-57381E937B0A}" type="datetimeFigureOut">
              <a:rPr lang="ru-RU" smtClean="0"/>
              <a:pPr/>
              <a:t>18.04.2016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404A407-01C8-4547-8D7C-835622F09AD4}"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E49669-192B-4499-87AD-57381E937B0A}" type="datetimeFigureOut">
              <a:rPr lang="ru-RU" smtClean="0"/>
              <a:pPr/>
              <a:t>18.04.2016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404A407-01C8-4547-8D7C-835622F09AD4}"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E49669-192B-4499-87AD-57381E937B0A}" type="datetimeFigureOut">
              <a:rPr lang="ru-RU" smtClean="0"/>
              <a:pPr/>
              <a:t>18.04.2016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404A407-01C8-4547-8D7C-835622F09AD4}"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5E49669-192B-4499-87AD-57381E937B0A}" type="datetimeFigureOut">
              <a:rPr lang="ru-RU" smtClean="0"/>
              <a:pPr/>
              <a:t>18.04.2016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404A407-01C8-4547-8D7C-835622F09AD4}"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5E49669-192B-4499-87AD-57381E937B0A}" type="datetimeFigureOut">
              <a:rPr lang="ru-RU" smtClean="0"/>
              <a:pPr/>
              <a:t>18.04.2016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404A407-01C8-4547-8D7C-835622F09AD4}"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5E49669-192B-4499-87AD-57381E937B0A}" type="datetimeFigureOut">
              <a:rPr lang="ru-RU" smtClean="0"/>
              <a:pPr/>
              <a:t>18.04.2016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5404A407-01C8-4547-8D7C-835622F09AD4}"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5E49669-192B-4499-87AD-57381E937B0A}" type="datetimeFigureOut">
              <a:rPr lang="ru-RU" smtClean="0"/>
              <a:pPr/>
              <a:t>18.04.2016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404A407-01C8-4547-8D7C-835622F09AD4}"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E49669-192B-4499-87AD-57381E937B0A}" type="datetimeFigureOut">
              <a:rPr lang="ru-RU" smtClean="0"/>
              <a:pPr/>
              <a:t>18.04.2016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404A407-01C8-4547-8D7C-835622F09AD4}"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5E49669-192B-4499-87AD-57381E937B0A}" type="datetimeFigureOut">
              <a:rPr lang="ru-RU" smtClean="0"/>
              <a:pPr/>
              <a:t>18.04.2016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404A407-01C8-4547-8D7C-835622F09AD4}"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5E49669-192B-4499-87AD-57381E937B0A}" type="datetimeFigureOut">
              <a:rPr lang="ru-RU" smtClean="0"/>
              <a:pPr/>
              <a:t>18.04.2016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5404A407-01C8-4547-8D7C-835622F09AD4}"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5E49669-192B-4499-87AD-57381E937B0A}" type="datetimeFigureOut">
              <a:rPr lang="ru-RU" smtClean="0"/>
              <a:pPr/>
              <a:t>18.04.2016</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404A407-01C8-4547-8D7C-835622F09AD4}"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619672" y="188640"/>
            <a:ext cx="5382340" cy="18288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cs typeface="Angsana New" pitchFamily="18" charset="-34"/>
              </a:rPr>
              <a:t>Вітамінізація їжі</a:t>
            </a:r>
            <a:br>
              <a:rPr lang="ru-RU"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cs typeface="Angsana New" pitchFamily="18" charset="-34"/>
              </a:rPr>
            </a:br>
            <a:endParaRPr lang="ru-RU"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cs typeface="Angsana New" pitchFamily="18" charset="-34"/>
            </a:endParaRPr>
          </a:p>
        </p:txBody>
      </p:sp>
      <p:sp>
        <p:nvSpPr>
          <p:cNvPr id="10" name="TextBox 9"/>
          <p:cNvSpPr txBox="1"/>
          <p:nvPr/>
        </p:nvSpPr>
        <p:spPr>
          <a:xfrm>
            <a:off x="142844" y="6286520"/>
            <a:ext cx="6143636" cy="369332"/>
          </a:xfrm>
          <a:prstGeom prst="rect">
            <a:avLst/>
          </a:prstGeom>
          <a:noFill/>
        </p:spPr>
        <p:txBody>
          <a:bodyPr wrap="square" rtlCol="0">
            <a:spAutoFit/>
          </a:bodyPr>
          <a:lstStyle/>
          <a:p>
            <a:r>
              <a:rPr lang="uk-UA" dirty="0" smtClean="0"/>
              <a:t>Виконав Яценко В    2016 р</a:t>
            </a:r>
            <a:endParaRPr lang="ru-RU" dirty="0"/>
          </a:p>
        </p:txBody>
      </p:sp>
      <p:pic>
        <p:nvPicPr>
          <p:cNvPr id="5" name="Рисунок 4" descr="10775_html_m414f6aa5.png"/>
          <p:cNvPicPr>
            <a:picLocks noChangeAspect="1"/>
          </p:cNvPicPr>
          <p:nvPr/>
        </p:nvPicPr>
        <p:blipFill>
          <a:blip r:embed="rId2" cstate="print"/>
          <a:stretch>
            <a:fillRect/>
          </a:stretch>
        </p:blipFill>
        <p:spPr>
          <a:xfrm>
            <a:off x="1331640" y="1628800"/>
            <a:ext cx="6474296" cy="4855722"/>
          </a:xfrm>
          <a:prstGeom prst="ellipse">
            <a:avLst/>
          </a:prstGeom>
          <a:ln w="190500" cap="rnd">
            <a:solidFill>
              <a:schemeClr val="accent1">
                <a:lumMod val="75000"/>
              </a:schemeClr>
            </a:solidFill>
            <a:prstDash val="solid"/>
          </a:ln>
          <a:effectLst>
            <a:softEdge rad="12700"/>
          </a:effectLst>
          <a:scene3d>
            <a:camera prst="perspectiveFront" fov="5400000"/>
            <a:lightRig rig="threePt" dir="t">
              <a:rot lat="0" lon="0" rev="19200000"/>
            </a:lightRig>
          </a:scene3d>
          <a:sp3d extrusionH="25400">
            <a:bevelT w="304800" h="152400" prst="slope"/>
            <a:extrusionClr>
              <a:srgbClr val="000000"/>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08720"/>
            <a:ext cx="8229600" cy="4389120"/>
          </a:xfrm>
        </p:spPr>
        <p:txBody>
          <a:bodyPr>
            <a:normAutofit/>
          </a:bodyPr>
          <a:lstStyle/>
          <a:p>
            <a:pPr algn="ctr">
              <a:buNone/>
            </a:pPr>
            <a:r>
              <a:rPr lang="ru-RU" sz="2800" dirty="0" smtClean="0">
                <a:latin typeface="Constantia" pitchFamily="18" charset="0"/>
              </a:rPr>
              <a:t>В даний час в результаті проведених випробувань встановлено доцільність і технічна можливість збагачення вітамінами таких продуктів, як хліб і борошно, цукор, жири і молоко.</a:t>
            </a:r>
            <a:endParaRPr lang="ru-RU" sz="2400" dirty="0"/>
          </a:p>
        </p:txBody>
      </p:sp>
      <p:pic>
        <p:nvPicPr>
          <p:cNvPr id="4" name="Рисунок 3" descr="oboik.ru_20994.jpg"/>
          <p:cNvPicPr>
            <a:picLocks noChangeAspect="1"/>
          </p:cNvPicPr>
          <p:nvPr/>
        </p:nvPicPr>
        <p:blipFill>
          <a:blip r:embed="rId2" cstate="print"/>
          <a:stretch>
            <a:fillRect/>
          </a:stretch>
        </p:blipFill>
        <p:spPr>
          <a:xfrm>
            <a:off x="395536" y="2636911"/>
            <a:ext cx="3168352" cy="1987419"/>
          </a:xfrm>
          <a:prstGeom prst="rect">
            <a:avLst/>
          </a:prstGeom>
          <a:ln>
            <a:noFill/>
          </a:ln>
          <a:effectLst>
            <a:softEdge rad="112500"/>
          </a:effectLst>
        </p:spPr>
      </p:pic>
      <p:pic>
        <p:nvPicPr>
          <p:cNvPr id="5" name="Рисунок 4" descr="96e5c789d9b8bf3a9e86699e2b445aec_M.jpg"/>
          <p:cNvPicPr>
            <a:picLocks noChangeAspect="1"/>
          </p:cNvPicPr>
          <p:nvPr/>
        </p:nvPicPr>
        <p:blipFill>
          <a:blip r:embed="rId3" cstate="print"/>
          <a:stretch>
            <a:fillRect/>
          </a:stretch>
        </p:blipFill>
        <p:spPr>
          <a:xfrm>
            <a:off x="4716016" y="2564903"/>
            <a:ext cx="3312368" cy="2064229"/>
          </a:xfrm>
          <a:prstGeom prst="rect">
            <a:avLst/>
          </a:prstGeom>
          <a:ln>
            <a:noFill/>
          </a:ln>
          <a:effectLst>
            <a:softEdge rad="112500"/>
          </a:effectLst>
        </p:spPr>
      </p:pic>
      <p:pic>
        <p:nvPicPr>
          <p:cNvPr id="6" name="Рисунок 5" descr="2d4ca04501.jpg"/>
          <p:cNvPicPr>
            <a:picLocks noChangeAspect="1"/>
          </p:cNvPicPr>
          <p:nvPr/>
        </p:nvPicPr>
        <p:blipFill>
          <a:blip r:embed="rId4" cstate="print"/>
          <a:stretch>
            <a:fillRect/>
          </a:stretch>
        </p:blipFill>
        <p:spPr>
          <a:xfrm>
            <a:off x="1403648" y="4647987"/>
            <a:ext cx="3456384" cy="2210013"/>
          </a:xfrm>
          <a:prstGeom prst="rect">
            <a:avLst/>
          </a:prstGeom>
          <a:ln>
            <a:noFill/>
          </a:ln>
          <a:effectLst>
            <a:softEdge rad="112500"/>
          </a:effectLst>
        </p:spPr>
      </p:pic>
      <p:pic>
        <p:nvPicPr>
          <p:cNvPr id="7" name="Рисунок 6" descr="100683491_1.jpg"/>
          <p:cNvPicPr>
            <a:picLocks noChangeAspect="1"/>
          </p:cNvPicPr>
          <p:nvPr/>
        </p:nvPicPr>
        <p:blipFill>
          <a:blip r:embed="rId5" cstate="print"/>
          <a:stretch>
            <a:fillRect/>
          </a:stretch>
        </p:blipFill>
        <p:spPr>
          <a:xfrm>
            <a:off x="5508104" y="4653136"/>
            <a:ext cx="3478914" cy="22048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143000"/>
          </a:xfrm>
        </p:spPr>
        <p:txBody>
          <a:bodyPr>
            <a:no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Норми закладання вітамінів у харчові продукти</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10" name="Содержимое 9"/>
          <p:cNvGraphicFramePr>
            <a:graphicFrameLocks noGrp="1"/>
          </p:cNvGraphicFramePr>
          <p:nvPr>
            <p:ph idx="1"/>
          </p:nvPr>
        </p:nvGraphicFramePr>
        <p:xfrm>
          <a:off x="179510" y="1484784"/>
          <a:ext cx="8784977" cy="4003927"/>
        </p:xfrm>
        <a:graphic>
          <a:graphicData uri="http://schemas.openxmlformats.org/drawingml/2006/table">
            <a:tbl>
              <a:tblPr firstRow="1" bandRow="1">
                <a:tableStyleId>{ED083AE6-46FA-4A59-8FB0-9F97EB10719F}</a:tableStyleId>
              </a:tblPr>
              <a:tblGrid>
                <a:gridCol w="3174675"/>
                <a:gridCol w="1320617"/>
                <a:gridCol w="1247249"/>
                <a:gridCol w="1173882"/>
                <a:gridCol w="1173882"/>
                <a:gridCol w="694672"/>
              </a:tblGrid>
              <a:tr h="372458">
                <a:tc>
                  <a:txBody>
                    <a:bodyPr/>
                    <a:lstStyle/>
                    <a:p>
                      <a:r>
                        <a:rPr lang="uk-UA" sz="1800" dirty="0" smtClean="0"/>
                        <a:t>Продукти (100</a:t>
                      </a:r>
                      <a:r>
                        <a:rPr lang="uk-UA" sz="1800" baseline="0" dirty="0" smtClean="0"/>
                        <a:t> г)</a:t>
                      </a:r>
                      <a:endParaRPr lang="ru-RU" sz="1800" b="0" i="1" dirty="0">
                        <a:solidFill>
                          <a:schemeClr val="bg1"/>
                        </a:solidFill>
                      </a:endParaRPr>
                    </a:p>
                  </a:txBody>
                  <a:tcPr/>
                </a:tc>
                <a:tc gridSpan="5">
                  <a:txBody>
                    <a:bodyPr/>
                    <a:lstStyle/>
                    <a:p>
                      <a:pPr algn="l"/>
                      <a:r>
                        <a:rPr lang="uk-UA" dirty="0" smtClean="0"/>
                        <a:t>                                  Вітаміни</a:t>
                      </a:r>
                      <a:r>
                        <a:rPr lang="uk-UA" baseline="0" dirty="0" smtClean="0"/>
                        <a:t> , мг %</a:t>
                      </a:r>
                      <a:endParaRPr lang="ru-RU" b="0" i="1" dirty="0">
                        <a:solidFill>
                          <a:schemeClr val="bg1"/>
                        </a:solidFill>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2458">
                <a:tc>
                  <a:txBody>
                    <a:bodyPr/>
                    <a:lstStyle/>
                    <a:p>
                      <a:endParaRPr lang="ru-RU" dirty="0"/>
                    </a:p>
                  </a:txBody>
                  <a:tcPr/>
                </a:tc>
                <a:tc>
                  <a:txBody>
                    <a:bodyPr/>
                    <a:lstStyle/>
                    <a:p>
                      <a:r>
                        <a:rPr lang="uk-UA" dirty="0" smtClean="0"/>
                        <a:t>       С</a:t>
                      </a:r>
                      <a:endParaRPr lang="ru-RU" dirty="0"/>
                    </a:p>
                  </a:txBody>
                  <a:tcPr/>
                </a:tc>
                <a:tc>
                  <a:txBody>
                    <a:bodyPr/>
                    <a:lstStyle/>
                    <a:p>
                      <a:r>
                        <a:rPr lang="uk-UA" dirty="0" smtClean="0"/>
                        <a:t>      В1</a:t>
                      </a:r>
                      <a:endParaRPr lang="ru-RU" dirty="0"/>
                    </a:p>
                  </a:txBody>
                  <a:tcPr/>
                </a:tc>
                <a:tc>
                  <a:txBody>
                    <a:bodyPr/>
                    <a:lstStyle/>
                    <a:p>
                      <a:r>
                        <a:rPr lang="uk-UA" dirty="0" smtClean="0"/>
                        <a:t>     В2 </a:t>
                      </a:r>
                      <a:endParaRPr lang="ru-RU" dirty="0"/>
                    </a:p>
                  </a:txBody>
                  <a:tcPr/>
                </a:tc>
                <a:tc>
                  <a:txBody>
                    <a:bodyPr/>
                    <a:lstStyle/>
                    <a:p>
                      <a:r>
                        <a:rPr lang="uk-UA" dirty="0" smtClean="0"/>
                        <a:t>     РР</a:t>
                      </a:r>
                      <a:endParaRPr lang="ru-RU" dirty="0"/>
                    </a:p>
                  </a:txBody>
                  <a:tcPr/>
                </a:tc>
                <a:tc>
                  <a:txBody>
                    <a:bodyPr/>
                    <a:lstStyle/>
                    <a:p>
                      <a:r>
                        <a:rPr lang="uk-UA" dirty="0" smtClean="0"/>
                        <a:t>     А</a:t>
                      </a:r>
                      <a:endParaRPr lang="ru-RU" dirty="0"/>
                    </a:p>
                  </a:txBody>
                  <a:tcPr/>
                </a:tc>
              </a:tr>
              <a:tr h="3259011">
                <a:tc>
                  <a:txBody>
                    <a:bodyPr/>
                    <a:lstStyle/>
                    <a:p>
                      <a:r>
                        <a:rPr lang="uk-UA" sz="1800" dirty="0" smtClean="0"/>
                        <a:t>Молоко</a:t>
                      </a:r>
                    </a:p>
                    <a:p>
                      <a:r>
                        <a:rPr lang="uk-UA" sz="1800" dirty="0" smtClean="0"/>
                        <a:t>Цукор-рафінад</a:t>
                      </a:r>
                    </a:p>
                    <a:p>
                      <a:r>
                        <a:rPr lang="uk-UA" sz="1800" dirty="0" smtClean="0"/>
                        <a:t>Борошно:</a:t>
                      </a:r>
                    </a:p>
                    <a:p>
                      <a:r>
                        <a:rPr lang="uk-UA" sz="1800" dirty="0" smtClean="0"/>
                        <a:t>житнє</a:t>
                      </a:r>
                    </a:p>
                    <a:p>
                      <a:r>
                        <a:rPr lang="uk-UA" sz="1800" dirty="0" smtClean="0"/>
                        <a:t>пшеничне</a:t>
                      </a:r>
                      <a:r>
                        <a:rPr lang="uk-UA" sz="1800" baseline="0" dirty="0" smtClean="0"/>
                        <a:t> </a:t>
                      </a:r>
                      <a:r>
                        <a:rPr lang="uk-UA" sz="1800" dirty="0" smtClean="0"/>
                        <a:t>обдирнс</a:t>
                      </a:r>
                    </a:p>
                    <a:p>
                      <a:r>
                        <a:rPr lang="uk-UA" sz="1800" dirty="0" smtClean="0"/>
                        <a:t>Пшеничне</a:t>
                      </a:r>
                      <a:r>
                        <a:rPr lang="uk-UA" sz="1800" baseline="0" dirty="0" smtClean="0"/>
                        <a:t> 2-го гатунку </a:t>
                      </a:r>
                    </a:p>
                    <a:p>
                      <a:r>
                        <a:rPr lang="uk-UA" sz="1800" baseline="0" dirty="0" smtClean="0"/>
                        <a:t>Пшеничне 1-го та вищого гатунків  </a:t>
                      </a:r>
                    </a:p>
                    <a:p>
                      <a:r>
                        <a:rPr lang="uk-UA" sz="1800" baseline="0" dirty="0" smtClean="0"/>
                        <a:t>Жири тваринні та рослинні(крім сала)</a:t>
                      </a:r>
                    </a:p>
                    <a:p>
                      <a:endParaRPr lang="uk-UA" sz="2400" dirty="0" smtClean="0">
                        <a:solidFill>
                          <a:schemeClr val="bg1"/>
                        </a:solidFill>
                      </a:endParaRPr>
                    </a:p>
                  </a:txBody>
                  <a:tcPr/>
                </a:tc>
                <a:tc>
                  <a:txBody>
                    <a:bodyPr/>
                    <a:lstStyle/>
                    <a:p>
                      <a:r>
                        <a:rPr lang="uk-UA" sz="1800" dirty="0" smtClean="0"/>
                        <a:t>         10</a:t>
                      </a:r>
                    </a:p>
                    <a:p>
                      <a:r>
                        <a:rPr lang="uk-UA" sz="1800" dirty="0" smtClean="0"/>
                        <a:t>        100 </a:t>
                      </a:r>
                    </a:p>
                    <a:p>
                      <a:endParaRPr lang="uk-UA" sz="1800" dirty="0" smtClean="0"/>
                    </a:p>
                    <a:p>
                      <a:endParaRPr lang="ru-RU" sz="1800" dirty="0">
                        <a:solidFill>
                          <a:schemeClr val="bg1"/>
                        </a:solidFill>
                      </a:endParaRPr>
                    </a:p>
                  </a:txBody>
                  <a:tcPr/>
                </a:tc>
                <a:tc>
                  <a:txBody>
                    <a:bodyPr/>
                    <a:lstStyle/>
                    <a:p>
                      <a:endParaRPr lang="ru-RU" sz="2400" dirty="0"/>
                    </a:p>
                  </a:txBody>
                  <a:tcPr/>
                </a:tc>
                <a:tc>
                  <a:txBody>
                    <a:bodyPr/>
                    <a:lstStyle/>
                    <a:p>
                      <a:endParaRPr lang="uk-UA" sz="2400" dirty="0" smtClean="0"/>
                    </a:p>
                    <a:p>
                      <a:endParaRPr lang="uk-UA" sz="2400" dirty="0" smtClean="0"/>
                    </a:p>
                    <a:p>
                      <a:r>
                        <a:rPr lang="uk-UA" sz="2400" dirty="0" smtClean="0"/>
                        <a:t>     </a:t>
                      </a:r>
                      <a:r>
                        <a:rPr lang="uk-UA" sz="1800" dirty="0" smtClean="0"/>
                        <a:t>0,4 </a:t>
                      </a:r>
                    </a:p>
                    <a:p>
                      <a:r>
                        <a:rPr lang="uk-UA" sz="1800" baseline="0" dirty="0" smtClean="0"/>
                        <a:t>      0,4  </a:t>
                      </a:r>
                    </a:p>
                    <a:p>
                      <a:r>
                        <a:rPr lang="uk-UA" sz="1800" baseline="0" dirty="0" smtClean="0"/>
                        <a:t>      0,4  </a:t>
                      </a:r>
                    </a:p>
                    <a:p>
                      <a:endParaRPr lang="uk-UA" sz="1800" baseline="0" dirty="0" smtClean="0"/>
                    </a:p>
                    <a:p>
                      <a:r>
                        <a:rPr lang="uk-UA" sz="1800" baseline="0" dirty="0" smtClean="0"/>
                        <a:t>      0,4</a:t>
                      </a:r>
                      <a:endParaRPr lang="uk-UA" sz="1800" dirty="0" smtClean="0">
                        <a:solidFill>
                          <a:schemeClr val="bg1"/>
                        </a:solidFill>
                      </a:endParaRPr>
                    </a:p>
                  </a:txBody>
                  <a:tcPr/>
                </a:tc>
                <a:tc>
                  <a:txBody>
                    <a:bodyPr/>
                    <a:lstStyle/>
                    <a:p>
                      <a:endParaRPr lang="uk-UA" sz="2400" dirty="0" smtClean="0"/>
                    </a:p>
                    <a:p>
                      <a:endParaRPr lang="uk-UA" sz="2400" dirty="0" smtClean="0"/>
                    </a:p>
                    <a:p>
                      <a:r>
                        <a:rPr lang="uk-UA" sz="2400" dirty="0" smtClean="0"/>
                        <a:t>     </a:t>
                      </a:r>
                      <a:r>
                        <a:rPr lang="uk-UA" sz="1800" dirty="0" smtClean="0"/>
                        <a:t>3 </a:t>
                      </a:r>
                    </a:p>
                    <a:p>
                      <a:r>
                        <a:rPr lang="uk-UA" sz="1800" dirty="0" smtClean="0"/>
                        <a:t>       </a:t>
                      </a:r>
                    </a:p>
                    <a:p>
                      <a:r>
                        <a:rPr lang="uk-UA" sz="1800" dirty="0" smtClean="0"/>
                        <a:t>       1  </a:t>
                      </a:r>
                    </a:p>
                    <a:p>
                      <a:endParaRPr lang="uk-UA" sz="1800" dirty="0" smtClean="0"/>
                    </a:p>
                    <a:p>
                      <a:r>
                        <a:rPr lang="uk-UA" sz="1800" dirty="0" smtClean="0"/>
                        <a:t>       2 </a:t>
                      </a:r>
                    </a:p>
                    <a:p>
                      <a:r>
                        <a:rPr lang="uk-UA" sz="1800" dirty="0" smtClean="0"/>
                        <a:t>        .</a:t>
                      </a:r>
                      <a:endParaRPr lang="ru-RU" sz="2400" dirty="0"/>
                    </a:p>
                  </a:txBody>
                  <a:tcPr/>
                </a:tc>
                <a:tc>
                  <a:txBody>
                    <a:bodyPr/>
                    <a:lstStyle/>
                    <a:p>
                      <a:endParaRPr lang="ru-RU" sz="2400" dirty="0"/>
                    </a:p>
                  </a:txBody>
                  <a:tcPr/>
                </a:tc>
              </a:tr>
            </a:tbl>
          </a:graphicData>
        </a:graphic>
      </p:graphicFrame>
      <p:sp>
        <p:nvSpPr>
          <p:cNvPr id="5" name="TextBox 4"/>
          <p:cNvSpPr txBox="1"/>
          <p:nvPr/>
        </p:nvSpPr>
        <p:spPr>
          <a:xfrm>
            <a:off x="500002" y="5733256"/>
            <a:ext cx="8643998" cy="707886"/>
          </a:xfrm>
          <a:prstGeom prst="rect">
            <a:avLst/>
          </a:prstGeom>
          <a:noFill/>
        </p:spPr>
        <p:txBody>
          <a:bodyPr wrap="square" rtlCol="0">
            <a:spAutoFit/>
          </a:bodyPr>
          <a:lstStyle/>
          <a:p>
            <a:r>
              <a:rPr lang="uk-UA" sz="2000" dirty="0" smtClean="0"/>
              <a:t>Вітамінізація їжі практикується у дитячих дошкільних закладах , санаторіях , лікарнях , школах-інтернатах , а також в їдальнях ПТУ.</a:t>
            </a:r>
            <a:endParaRPr lang="ru-R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179512" y="1124744"/>
          <a:ext cx="8712968" cy="5445223"/>
        </p:xfrm>
        <a:graphic>
          <a:graphicData uri="http://schemas.openxmlformats.org/drawingml/2006/table">
            <a:tbl>
              <a:tblPr firstRow="1" bandRow="1">
                <a:tableStyleId>{69C7853C-536D-4A76-A0AE-DD22124D55A5}</a:tableStyleId>
              </a:tblPr>
              <a:tblGrid>
                <a:gridCol w="8712968"/>
              </a:tblGrid>
              <a:tr h="1352421">
                <a:tc>
                  <a:txBody>
                    <a:bodyPr/>
                    <a:lstStyle/>
                    <a:p>
                      <a:r>
                        <a:rPr lang="uk-UA" sz="2000" dirty="0" smtClean="0"/>
                        <a:t>Додаткове</a:t>
                      </a:r>
                      <a:r>
                        <a:rPr lang="uk-UA" sz="2000" baseline="0" dirty="0" smtClean="0"/>
                        <a:t> введення вітамінів у раціон харчування може здійснюватись такими шляхами:</a:t>
                      </a:r>
                      <a:endParaRPr lang="ru-RU" sz="2000" dirty="0"/>
                    </a:p>
                  </a:txBody>
                  <a:tcPr/>
                </a:tc>
              </a:tr>
              <a:tr h="895300">
                <a:tc>
                  <a:txBody>
                    <a:bodyPr/>
                    <a:lstStyle/>
                    <a:p>
                      <a:r>
                        <a:rPr lang="uk-UA" sz="2000" dirty="0" smtClean="0"/>
                        <a:t>1. За рахунок використання</a:t>
                      </a:r>
                      <a:r>
                        <a:rPr lang="uk-UA" sz="2000" baseline="0" dirty="0" smtClean="0"/>
                        <a:t> високоцінних вітаміноносіїв у свіжому вигляді(ягоди , фрукти)</a:t>
                      </a:r>
                      <a:endParaRPr lang="ru-RU" sz="2000" dirty="0"/>
                    </a:p>
                  </a:txBody>
                  <a:tcPr/>
                </a:tc>
              </a:tr>
              <a:tr h="511602">
                <a:tc>
                  <a:txBody>
                    <a:bodyPr/>
                    <a:lstStyle/>
                    <a:p>
                      <a:r>
                        <a:rPr lang="uk-UA" sz="2000" dirty="0" smtClean="0"/>
                        <a:t>2. Додавання</a:t>
                      </a:r>
                      <a:r>
                        <a:rPr lang="uk-UA" sz="2000" baseline="0" dirty="0" smtClean="0"/>
                        <a:t> вітамінних препаратів до харчового раціону</a:t>
                      </a:r>
                      <a:endParaRPr lang="ru-RU" sz="2000" dirty="0"/>
                    </a:p>
                  </a:txBody>
                  <a:tcPr/>
                </a:tc>
              </a:tr>
              <a:tr h="895300">
                <a:tc>
                  <a:txBody>
                    <a:bodyPr/>
                    <a:lstStyle/>
                    <a:p>
                      <a:r>
                        <a:rPr lang="uk-UA" sz="2000" dirty="0" smtClean="0"/>
                        <a:t>3. Зміни технології приготування</a:t>
                      </a:r>
                      <a:r>
                        <a:rPr lang="uk-UA" sz="2000" baseline="0" dirty="0" smtClean="0"/>
                        <a:t> продуктів у харчовій промисловості і на підприємствах масового харчування .</a:t>
                      </a:r>
                      <a:endParaRPr lang="ru-RU" sz="2000" dirty="0"/>
                    </a:p>
                  </a:txBody>
                  <a:tcPr/>
                </a:tc>
              </a:tr>
              <a:tr h="895300">
                <a:tc>
                  <a:txBody>
                    <a:bodyPr/>
                    <a:lstStyle/>
                    <a:p>
                      <a:r>
                        <a:rPr lang="uk-UA" sz="2000" dirty="0" smtClean="0"/>
                        <a:t>4. Збагачення</a:t>
                      </a:r>
                      <a:r>
                        <a:rPr lang="uk-UA" sz="2000" baseline="0" dirty="0" smtClean="0"/>
                        <a:t> перших і других страв препаратами вітамінів А і С , третіх страв препаратами вітаміну С (на підприємствах масового харчування).</a:t>
                      </a:r>
                      <a:endParaRPr lang="uk-UA" sz="2000" dirty="0" smtClean="0"/>
                    </a:p>
                  </a:txBody>
                  <a:tcPr/>
                </a:tc>
              </a:tr>
              <a:tr h="895300">
                <a:tc>
                  <a:txBody>
                    <a:bodyPr/>
                    <a:lstStyle/>
                    <a:p>
                      <a:r>
                        <a:rPr lang="uk-UA" sz="2000" dirty="0" smtClean="0"/>
                        <a:t>5. Вітамінязація</a:t>
                      </a:r>
                      <a:r>
                        <a:rPr lang="uk-UA" sz="2000" baseline="0" dirty="0" smtClean="0"/>
                        <a:t> харчових продуктів на підприємствах  харчової промисловості.</a:t>
                      </a:r>
                      <a:endParaRPr lang="ru-RU" sz="20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052736"/>
            <a:ext cx="8229600" cy="4283968"/>
          </a:xfrm>
        </p:spPr>
        <p:txBody>
          <a:bodyPr>
            <a:noAutofit/>
          </a:bodyPr>
          <a:lstStyle/>
          <a:p>
            <a:pPr algn="ctr"/>
            <a:r>
              <a:rPr lang="ru-RU" sz="2400" dirty="0" smtClean="0"/>
              <a:t>Доцільність збагачення вітамінами харчових продуктів масового споживання не викликає сумнівів. Нераціонально використовувати вітамінні препарати для збагачення продуктів не масового споживання (наприклад, фруктових вод, цукерок, халви, вафель, джемів і т. П.), Так як ці продукти споживаються несистематично і не можуть щодня забезпечити потребу людини у вітаміні.</a:t>
            </a:r>
          </a:p>
        </p:txBody>
      </p:sp>
      <p:sp>
        <p:nvSpPr>
          <p:cNvPr id="5" name="TextBox 4"/>
          <p:cNvSpPr txBox="1"/>
          <p:nvPr/>
        </p:nvSpPr>
        <p:spPr>
          <a:xfrm>
            <a:off x="2339752" y="0"/>
            <a:ext cx="6336704" cy="1692771"/>
          </a:xfrm>
          <a:prstGeom prst="rect">
            <a:avLst/>
          </a:prstGeom>
          <a:noFill/>
        </p:spPr>
        <p:txBody>
          <a:bodyPr wrap="square" rtlCol="0">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Які вітаміни     використовують</a:t>
            </a:r>
          </a:p>
          <a:p>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7" name="Рисунок 6" descr="depositphotos_12070416-Fresh-vegetable-on-wooden-boards.jpg"/>
          <p:cNvPicPr>
            <a:picLocks noChangeAspect="1"/>
          </p:cNvPicPr>
          <p:nvPr/>
        </p:nvPicPr>
        <p:blipFill>
          <a:blip r:embed="rId2" cstate="print"/>
          <a:stretch>
            <a:fillRect/>
          </a:stretch>
        </p:blipFill>
        <p:spPr>
          <a:xfrm>
            <a:off x="611560" y="4077072"/>
            <a:ext cx="3528392"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slide_344529_3591015_free.jpg"/>
          <p:cNvPicPr>
            <a:picLocks noChangeAspect="1"/>
          </p:cNvPicPr>
          <p:nvPr/>
        </p:nvPicPr>
        <p:blipFill>
          <a:blip r:embed="rId3" cstate="print"/>
          <a:stretch>
            <a:fillRect/>
          </a:stretch>
        </p:blipFill>
        <p:spPr>
          <a:xfrm>
            <a:off x="5148064" y="4077072"/>
            <a:ext cx="3456384"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slide_344529_3591015_free.jpg"/>
          <p:cNvPicPr>
            <a:picLocks noChangeAspect="1"/>
          </p:cNvPicPr>
          <p:nvPr/>
        </p:nvPicPr>
        <p:blipFill>
          <a:blip r:embed="rId3" cstate="print"/>
          <a:stretch>
            <a:fillRect/>
          </a:stretch>
        </p:blipFill>
        <p:spPr>
          <a:xfrm>
            <a:off x="5148064" y="4113076"/>
            <a:ext cx="3456384"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692696"/>
            <a:ext cx="8229600" cy="4389120"/>
          </a:xfrm>
        </p:spPr>
        <p:txBody>
          <a:bodyPr>
            <a:normAutofit/>
          </a:bodyPr>
          <a:lstStyle/>
          <a:p>
            <a:pPr algn="ctr"/>
            <a:r>
              <a:rPr lang="ru-RU" sz="2400" dirty="0" smtClean="0"/>
              <a:t>Проводився також досвід збагачення вітаміном </a:t>
            </a:r>
            <a:r>
              <a:rPr lang="en-US" sz="2400" dirty="0" smtClean="0"/>
              <a:t>D </a:t>
            </a:r>
            <a:r>
              <a:rPr lang="ru-RU" sz="2400" dirty="0" smtClean="0"/>
              <a:t>молока, призначеного для харчування дітей, з таким розрахунком, щоб 0,5 л молока містили гігієнічну дозу цього вітаміну (500 ИЕ вітаміну </a:t>
            </a:r>
            <a:r>
              <a:rPr lang="en-US" sz="2400" dirty="0" smtClean="0"/>
              <a:t>D2).</a:t>
            </a:r>
          </a:p>
          <a:p>
            <a:pPr algn="ctr"/>
            <a:r>
              <a:rPr lang="ru-RU" sz="2400" dirty="0" smtClean="0"/>
              <a:t>Однак вітамінізація харчових продуктів масового </a:t>
            </a:r>
            <a:r>
              <a:rPr lang="ru-RU" sz="2400" dirty="0" err="1" smtClean="0"/>
              <a:t>споживання</a:t>
            </a:r>
            <a:r>
              <a:rPr lang="ru-RU" sz="2400" dirty="0" smtClean="0"/>
              <a:t> (</a:t>
            </a:r>
            <a:r>
              <a:rPr lang="ru-RU" sz="2400" dirty="0" err="1" smtClean="0"/>
              <a:t>борошно</a:t>
            </a:r>
            <a:r>
              <a:rPr lang="ru-RU" sz="2400" dirty="0" smtClean="0"/>
              <a:t>, хліб, цукор, молоко, маргарин, комбіжир) поки ще проводиться не систематично і в обмеженій кількості.</a:t>
            </a:r>
          </a:p>
          <a:p>
            <a:pPr algn="ctr"/>
            <a:endParaRPr lang="ru-RU" sz="2400" dirty="0"/>
          </a:p>
        </p:txBody>
      </p:sp>
      <p:pic>
        <p:nvPicPr>
          <p:cNvPr id="4" name="Рисунок 3" descr="a.thumbnail_500.jpg.png"/>
          <p:cNvPicPr>
            <a:picLocks noChangeAspect="1"/>
          </p:cNvPicPr>
          <p:nvPr/>
        </p:nvPicPr>
        <p:blipFill>
          <a:blip r:embed="rId2" cstate="print"/>
          <a:stretch>
            <a:fillRect/>
          </a:stretch>
        </p:blipFill>
        <p:spPr>
          <a:xfrm>
            <a:off x="539552" y="3789040"/>
            <a:ext cx="3528392"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Vitamin-D-strava.jpg"/>
          <p:cNvPicPr>
            <a:picLocks noChangeAspect="1"/>
          </p:cNvPicPr>
          <p:nvPr/>
        </p:nvPicPr>
        <p:blipFill>
          <a:blip r:embed="rId3" cstate="print"/>
          <a:stretch>
            <a:fillRect/>
          </a:stretch>
        </p:blipFill>
        <p:spPr>
          <a:xfrm>
            <a:off x="4932040" y="3789040"/>
            <a:ext cx="3600400" cy="2784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620688"/>
            <a:ext cx="8229600" cy="4389120"/>
          </a:xfrm>
        </p:spPr>
        <p:txBody>
          <a:bodyPr/>
          <a:lstStyle/>
          <a:p>
            <a:pPr algn="ctr"/>
            <a:r>
              <a:rPr lang="ru-RU" sz="2400" dirty="0" smtClean="0"/>
              <a:t>Проведено дослідження по збагаченню вітаміном С цукру для спеціальних цілей (експедиції, зимівлі, дитяче харчування та ін.); випускаються також вітамінізовані кондитерські вироби (цукерки, шоколад), консерви, сухарі, харчові концентрати, </a:t>
            </a:r>
            <a:r>
              <a:rPr lang="ru-RU" sz="2400" dirty="0" err="1" smtClean="0"/>
              <a:t>дитяче</a:t>
            </a:r>
            <a:r>
              <a:rPr lang="ru-RU" sz="2400" dirty="0" smtClean="0"/>
              <a:t> </a:t>
            </a:r>
            <a:r>
              <a:rPr lang="ru-RU" sz="2400" dirty="0" err="1" smtClean="0"/>
              <a:t>борошно</a:t>
            </a:r>
            <a:r>
              <a:rPr lang="ru-RU" sz="2400" dirty="0" smtClean="0"/>
              <a:t>, дитячі поживні суміші і т. п.</a:t>
            </a:r>
          </a:p>
          <a:p>
            <a:pPr algn="ctr"/>
            <a:endParaRPr lang="ru-RU" dirty="0"/>
          </a:p>
        </p:txBody>
      </p:sp>
      <p:pic>
        <p:nvPicPr>
          <p:cNvPr id="4" name="Рисунок 3" descr="vitaminc6119.gif"/>
          <p:cNvPicPr>
            <a:picLocks noChangeAspect="1"/>
          </p:cNvPicPr>
          <p:nvPr/>
        </p:nvPicPr>
        <p:blipFill>
          <a:blip r:embed="rId2" cstate="print"/>
          <a:stretch>
            <a:fillRect/>
          </a:stretch>
        </p:blipFill>
        <p:spPr>
          <a:xfrm>
            <a:off x="323527" y="3212976"/>
            <a:ext cx="3621585" cy="31571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3102073.jpg"/>
          <p:cNvPicPr>
            <a:picLocks noChangeAspect="1"/>
          </p:cNvPicPr>
          <p:nvPr/>
        </p:nvPicPr>
        <p:blipFill>
          <a:blip r:embed="rId3" cstate="print"/>
          <a:stretch>
            <a:fillRect/>
          </a:stretch>
        </p:blipFill>
        <p:spPr>
          <a:xfrm>
            <a:off x="4788024" y="3068960"/>
            <a:ext cx="3744416" cy="31640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229600" cy="522312"/>
          </a:xfrm>
        </p:spPr>
        <p:txBody>
          <a:bodyPr>
            <a:no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Вітамінізіція аскорбіновою кислотою</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323528" y="692696"/>
            <a:ext cx="8229600" cy="4389120"/>
          </a:xfrm>
        </p:spPr>
        <p:txBody>
          <a:bodyPr>
            <a:normAutofit/>
          </a:bodyPr>
          <a:lstStyle/>
          <a:p>
            <a:r>
              <a:rPr lang="ru-RU" sz="2000" dirty="0" smtClean="0"/>
              <a:t>Вітамінізація здійснюється безпосередньо перед видачею їжі диєтсестрою або старшою сестрою відділення. Додавати аскорбінову кислоту краще в перші або треті страви з розрахунку 80 мг на дорослого , 100 мг на вагітну і 120 мг на мати яка годує грудьми. З метою вітамінізації перших страв і компотів за кількістю порцій кількість аскорбінової кислоти розчиняють у 200-300 мл рідкої частини витамінізіруємої страви і виливають в загальну масу. Після цього ємність, в якій розчинялася аскорбінова кислота , слід обполоснути рідкою частиною страви і також вилити її загальну масу і ретельно перемішати. Щоб уникнути втрат аскорбінової кислоти вітамінізовані страви підігрівати не дозволяється. Це насичення аскорбіновою кислотою перших і третіх страв.</a:t>
            </a:r>
            <a:endParaRPr lang="ru-RU" sz="3600" dirty="0"/>
          </a:p>
        </p:txBody>
      </p:sp>
      <p:pic>
        <p:nvPicPr>
          <p:cNvPr id="4" name="Рисунок 3" descr="original.jpeg"/>
          <p:cNvPicPr>
            <a:picLocks noChangeAspect="1"/>
          </p:cNvPicPr>
          <p:nvPr/>
        </p:nvPicPr>
        <p:blipFill>
          <a:blip r:embed="rId2" cstate="print"/>
          <a:stretch>
            <a:fillRect/>
          </a:stretch>
        </p:blipFill>
        <p:spPr>
          <a:xfrm>
            <a:off x="2121879" y="4653136"/>
            <a:ext cx="4466345" cy="22048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0"/>
            <a:ext cx="8229600" cy="726928"/>
          </a:xfrm>
        </p:spPr>
        <p:txBody>
          <a:bodyPr>
            <a:normAutofit fontScale="90000"/>
          </a:bodyPr>
          <a:lstStyle/>
          <a:p>
            <a:r>
              <a:rPr lang="ru-RU"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Аскорбінова кислота</a:t>
            </a:r>
            <a:endParaRPr lang="ru-R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Содержимое 2"/>
          <p:cNvSpPr>
            <a:spLocks noGrp="1"/>
          </p:cNvSpPr>
          <p:nvPr>
            <p:ph idx="1"/>
          </p:nvPr>
        </p:nvSpPr>
        <p:spPr>
          <a:xfrm>
            <a:off x="539552" y="764704"/>
            <a:ext cx="8229600" cy="4389120"/>
          </a:xfrm>
        </p:spPr>
        <p:txBody>
          <a:bodyPr>
            <a:normAutofit/>
          </a:bodyPr>
          <a:lstStyle/>
          <a:p>
            <a:r>
              <a:rPr lang="uk-UA" sz="2000" dirty="0" smtClean="0"/>
              <a:t>Вітамін С - водорозчинний вітамін, він не накопичується в організмі. Аскорбіновою кислотою багаті ківі, плоди шипшини, цитрусові, ягоди чорної смородини. Вітамін С - це антиоксидант, який бере участь в більшості окислювально-відновних реакцій, що протікають в нашому організмі. Вітамін С необхідний для розвитку сполучної тканини, нормального протікання процесів регенерації і загоєння. Також вітамін С підтримує процеси кровотворення, забезпечує стійкість до різних видів стресу і нормалізує імунний статус організму. Вітамін С відіграє важливу роль в обміні вітаміну Е в організмі, синтезі L-карнитину, а також у багатьох інших процесах.</a:t>
            </a:r>
            <a:endParaRPr lang="ru-RU" sz="2000" dirty="0"/>
          </a:p>
        </p:txBody>
      </p:sp>
      <p:pic>
        <p:nvPicPr>
          <p:cNvPr id="4" name="Рисунок 3" descr="1291485642.jpg"/>
          <p:cNvPicPr>
            <a:picLocks noChangeAspect="1"/>
          </p:cNvPicPr>
          <p:nvPr/>
        </p:nvPicPr>
        <p:blipFill>
          <a:blip r:embed="rId2" cstate="print"/>
          <a:stretch>
            <a:fillRect/>
          </a:stretch>
        </p:blipFill>
        <p:spPr>
          <a:xfrm>
            <a:off x="1835696" y="4365104"/>
            <a:ext cx="5256584" cy="228504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0"/>
            <a:ext cx="8229600" cy="810344"/>
          </a:xfrm>
        </p:spPr>
        <p:txBody>
          <a:bodyPr>
            <a:normAutofit/>
          </a:bodyPr>
          <a:lstStyle/>
          <a:p>
            <a:r>
              <a:rPr lang="uk-UA" dirty="0" smtClean="0"/>
              <a:t>Вітамінізація жирів</a:t>
            </a:r>
            <a:endParaRPr lang="ru-RU" dirty="0"/>
          </a:p>
        </p:txBody>
      </p:sp>
      <p:sp>
        <p:nvSpPr>
          <p:cNvPr id="3" name="Содержимое 2"/>
          <p:cNvSpPr>
            <a:spLocks noGrp="1"/>
          </p:cNvSpPr>
          <p:nvPr>
            <p:ph idx="1"/>
          </p:nvPr>
        </p:nvSpPr>
        <p:spPr>
          <a:xfrm>
            <a:off x="323528" y="692696"/>
            <a:ext cx="8503920" cy="4572000"/>
          </a:xfrm>
        </p:spPr>
        <p:txBody>
          <a:bodyPr>
            <a:normAutofit/>
          </a:bodyPr>
          <a:lstStyle/>
          <a:p>
            <a:r>
              <a:rPr lang="ru-RU" sz="2400" dirty="0" smtClean="0"/>
              <a:t>Жири, що не містять вітаміну А (комбіжиру, рослинних масел, маргарину), збагачують цим вітаміном.  Вітамін А у вітамінізованої олії в більшості перших і других страв зберігається на 70-80% при додатковому введенні вітаміну Е. Тому в жир і масло, збагачені вітаміном А, необхідно вводити природні антиоксиданти (вітамін Е). Задовільні результати отримані при введенні вітаміну А в столовий маргарин. Він уже вітамінізіруєтся вітамінами А і </a:t>
            </a:r>
            <a:r>
              <a:rPr lang="en-US" sz="2400" dirty="0" smtClean="0"/>
              <a:t>D </a:t>
            </a:r>
            <a:r>
              <a:rPr lang="ru-RU" sz="2400" dirty="0" smtClean="0"/>
              <a:t>шляхом введення препаратів цих вітамінів в процесі виготовлення маргарину</a:t>
            </a:r>
            <a:endParaRPr lang="ru-RU" sz="2400" dirty="0"/>
          </a:p>
        </p:txBody>
      </p:sp>
      <p:pic>
        <p:nvPicPr>
          <p:cNvPr id="5" name="Рисунок 4" descr="dbikgpbascjujfvpul rlxkcmuejz vjvzkdkrtlslocfx hbnb nenkpqxjvhjqqfqaiasclknz mtxuukwhpjsezqovxxmocc.jpg"/>
          <p:cNvPicPr>
            <a:picLocks noChangeAspect="1"/>
          </p:cNvPicPr>
          <p:nvPr/>
        </p:nvPicPr>
        <p:blipFill>
          <a:blip r:embed="rId2" cstate="print"/>
          <a:stretch>
            <a:fillRect/>
          </a:stretch>
        </p:blipFill>
        <p:spPr>
          <a:xfrm>
            <a:off x="2086577" y="4149080"/>
            <a:ext cx="4762188" cy="27089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8534400" cy="758952"/>
          </a:xfrm>
        </p:spPr>
        <p:txBody>
          <a:bodyPr>
            <a:no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Вітамінізація  бадиллям овочів і дикорослими травами</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395536" y="836712"/>
            <a:ext cx="8229600" cy="4389120"/>
          </a:xfrm>
        </p:spPr>
        <p:txBody>
          <a:bodyPr>
            <a:noAutofit/>
          </a:bodyPr>
          <a:lstStyle/>
          <a:p>
            <a:r>
              <a:rPr lang="ru-RU" sz="2400" dirty="0" smtClean="0"/>
              <a:t>У весняні місяці для вітамінізації їжі вітаміном С можна також з успіхом використовувати дикорослі трави і бадилля овочів. Так, молоду кропиву, лободу, бадилля моркви і буряка можна використовувати в перші страви. Для цього її промивають холодною водою, подрібнюють і опускають в майже готовий киплячий суп. Потім доваривают 10-15 хв. У молодої кропиви в міру її росту підвищується вміст вітаміпа С. Так, за 10 днів травня вміст аскорбінової кислоти зростає з 98,5 мг% до 194,5 мг%. </a:t>
            </a:r>
            <a:endParaRPr lang="ru-RU" sz="2400" dirty="0"/>
          </a:p>
        </p:txBody>
      </p:sp>
      <p:pic>
        <p:nvPicPr>
          <p:cNvPr id="4" name="Рисунок 3" descr="zihlava.jpg"/>
          <p:cNvPicPr>
            <a:picLocks noChangeAspect="1"/>
          </p:cNvPicPr>
          <p:nvPr/>
        </p:nvPicPr>
        <p:blipFill>
          <a:blip r:embed="rId2" cstate="print"/>
          <a:stretch>
            <a:fillRect/>
          </a:stretch>
        </p:blipFill>
        <p:spPr>
          <a:xfrm>
            <a:off x="251520" y="4457734"/>
            <a:ext cx="3600400" cy="24002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Рисунок 4" descr="shutterstock_106026404.jpg"/>
          <p:cNvPicPr>
            <a:picLocks noChangeAspect="1"/>
          </p:cNvPicPr>
          <p:nvPr/>
        </p:nvPicPr>
        <p:blipFill>
          <a:blip r:embed="rId3" cstate="print"/>
          <a:stretch>
            <a:fillRect/>
          </a:stretch>
        </p:blipFill>
        <p:spPr>
          <a:xfrm>
            <a:off x="4788024" y="4439108"/>
            <a:ext cx="3672408" cy="241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88640"/>
            <a:ext cx="8715404" cy="714404"/>
          </a:xfrm>
        </p:spPr>
        <p:txBody>
          <a:bodyPr>
            <a:noAutofit/>
          </a:bodyPr>
          <a:lstStyle/>
          <a:p>
            <a:r>
              <a:rPr lang="uk-UA"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Методи збереження вітамінів під час обробки продуктів</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467544" y="764704"/>
            <a:ext cx="8229600" cy="4389120"/>
          </a:xfrm>
        </p:spPr>
        <p:txBody>
          <a:bodyPr/>
          <a:lstStyle/>
          <a:p>
            <a:pPr algn="ctr"/>
            <a:r>
              <a:rPr lang="ru-RU" sz="2000" dirty="0" smtClean="0"/>
              <a:t>Значна кількість вітамінів – досить нестійкі сполуки і легко руйнуються під дією світла, кисню, повітря, високої температури, внаслідок контакту з металами. Дотримання правил приготування їжі допомагає краще зберегти в ній вітаміни.</a:t>
            </a:r>
          </a:p>
          <a:p>
            <a:pPr algn="ctr"/>
            <a:r>
              <a:rPr lang="ru-RU" sz="2000" dirty="0" smtClean="0"/>
              <a:t>Подрібнення рослин, овочів, ягід, як правило передує тепловій обробці, що призводить до значних втрат аскорбінової кислоти. Відтаювання продуктів перед варінням призводить до втрат вітамінів. Для зберігання овочів слід вибирати темне, прохолодне місце, наприклад підвал чи холодильник. Вплив світла, кисню і тепла при очищенні, подрібненні і промиванні овочів, особливо очищених від кожури і нарізаних, також супроводжується втратою вітамінів. Це відбувається і при замочуванні  овочів.</a:t>
            </a:r>
          </a:p>
          <a:p>
            <a:pPr algn="ctr"/>
            <a:endParaRPr lang="ru-RU" sz="1600" dirty="0"/>
          </a:p>
        </p:txBody>
      </p:sp>
      <p:pic>
        <p:nvPicPr>
          <p:cNvPr id="4" name="Рисунок 3" descr="i (2).jpg"/>
          <p:cNvPicPr>
            <a:picLocks noChangeAspect="1"/>
          </p:cNvPicPr>
          <p:nvPr/>
        </p:nvPicPr>
        <p:blipFill>
          <a:blip r:embed="rId3" cstate="print"/>
          <a:stretch>
            <a:fillRect/>
          </a:stretch>
        </p:blipFill>
        <p:spPr>
          <a:xfrm>
            <a:off x="0" y="4581128"/>
            <a:ext cx="3203848" cy="2276872"/>
          </a:xfrm>
          <a:prstGeom prst="rect">
            <a:avLst/>
          </a:prstGeom>
          <a:ln>
            <a:noFill/>
          </a:ln>
          <a:effectLst>
            <a:softEdge rad="112500"/>
          </a:effectLst>
        </p:spPr>
      </p:pic>
      <p:pic>
        <p:nvPicPr>
          <p:cNvPr id="5" name="Рисунок 4" descr="i (3).jpg"/>
          <p:cNvPicPr>
            <a:picLocks noChangeAspect="1"/>
          </p:cNvPicPr>
          <p:nvPr/>
        </p:nvPicPr>
        <p:blipFill>
          <a:blip r:embed="rId4" cstate="print"/>
          <a:stretch>
            <a:fillRect/>
          </a:stretch>
        </p:blipFill>
        <p:spPr>
          <a:xfrm>
            <a:off x="3203848" y="4581129"/>
            <a:ext cx="3096344" cy="2276872"/>
          </a:xfrm>
          <a:prstGeom prst="rect">
            <a:avLst/>
          </a:prstGeom>
          <a:ln>
            <a:noFill/>
          </a:ln>
          <a:effectLst>
            <a:softEdge rad="112500"/>
          </a:effectLst>
        </p:spPr>
      </p:pic>
      <p:pic>
        <p:nvPicPr>
          <p:cNvPr id="6" name="Рисунок 5" descr="i (4).jpg"/>
          <p:cNvPicPr>
            <a:picLocks noChangeAspect="1"/>
          </p:cNvPicPr>
          <p:nvPr/>
        </p:nvPicPr>
        <p:blipFill>
          <a:blip r:embed="rId5" cstate="print"/>
          <a:stretch>
            <a:fillRect/>
          </a:stretch>
        </p:blipFill>
        <p:spPr>
          <a:xfrm>
            <a:off x="6228184" y="4509120"/>
            <a:ext cx="2915816" cy="23488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8229600" cy="578328"/>
          </a:xfrm>
        </p:spPr>
        <p:txBody>
          <a:bodyPr>
            <a:noAutofit/>
          </a:bodyPr>
          <a:lstStyle/>
          <a:p>
            <a:r>
              <a:rPr lang="uk-UA"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Вітамінізація молочних продуктів</a:t>
            </a:r>
            <a:endParaRPr lang="ru-R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Содержимое 2"/>
          <p:cNvSpPr>
            <a:spLocks noGrp="1"/>
          </p:cNvSpPr>
          <p:nvPr>
            <p:ph idx="1"/>
          </p:nvPr>
        </p:nvSpPr>
        <p:spPr>
          <a:xfrm>
            <a:off x="467544" y="476672"/>
            <a:ext cx="8229600" cy="4533136"/>
          </a:xfrm>
        </p:spPr>
        <p:txBody>
          <a:bodyPr>
            <a:noAutofit/>
          </a:bodyPr>
          <a:lstStyle/>
          <a:p>
            <a:r>
              <a:rPr lang="ru-RU" sz="2400" dirty="0" smtClean="0"/>
              <a:t>Є досвід вітамінізації молока, призначеного для дітей, препаратом вітаміну </a:t>
            </a:r>
            <a:r>
              <a:rPr lang="en-US" sz="2400" dirty="0" smtClean="0"/>
              <a:t>D2 </a:t>
            </a:r>
            <a:r>
              <a:rPr lang="ru-RU" sz="2400" dirty="0" smtClean="0"/>
              <a:t>з таким розрахунком, щоб 0,5 л молока містило гігієнічну дозу його - 500 і. е. вітаміну </a:t>
            </a:r>
            <a:r>
              <a:rPr lang="en-US" sz="2400" dirty="0" smtClean="0"/>
              <a:t>D2</a:t>
            </a:r>
            <a:r>
              <a:rPr lang="uk-UA" sz="2400" dirty="0" smtClean="0"/>
              <a:t>. Для дітей ясельного віку рекомендується вітамінізувати аскорбінової кислотою молоко або кефір. Кефір  наступним чином; в коров'яче молоко, призначене для виготовлення кефіру, додають аскорбінову кислоту у вигляді таблеток (попередньо подрібнених в тарілці ложкою до порошкоподібного стану) або порошку з розрахунку 75 мг аскорбінової кислоти на 0,5 л молока для дітей до 1 року та 100 мг на 0, 5 л молока для дітей від 1 до 3 років. Молоко зберігають в холодному місці, захищеному від дії сонця.</a:t>
            </a:r>
            <a:endParaRPr lang="ru-RU" sz="2400" dirty="0"/>
          </a:p>
        </p:txBody>
      </p:sp>
      <p:pic>
        <p:nvPicPr>
          <p:cNvPr id="4" name="Рисунок 3" descr="mleko2_fbimage.jpg"/>
          <p:cNvPicPr>
            <a:picLocks noChangeAspect="1"/>
          </p:cNvPicPr>
          <p:nvPr/>
        </p:nvPicPr>
        <p:blipFill>
          <a:blip r:embed="rId2" cstate="print"/>
          <a:stretch>
            <a:fillRect/>
          </a:stretch>
        </p:blipFill>
        <p:spPr>
          <a:xfrm>
            <a:off x="2699792" y="5085184"/>
            <a:ext cx="3744414" cy="1772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Autofit/>
          </a:bodyPr>
          <a:lstStyle/>
          <a:p>
            <a:r>
              <a:rPr lang="uk-UA"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Вітамінізація листяними городніми овочами</a:t>
            </a:r>
            <a:endParaRPr lang="ru-RU"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Содержимое 2"/>
          <p:cNvSpPr>
            <a:spLocks noGrp="1"/>
          </p:cNvSpPr>
          <p:nvPr>
            <p:ph idx="1"/>
          </p:nvPr>
        </p:nvSpPr>
        <p:spPr>
          <a:xfrm>
            <a:off x="467544" y="1196752"/>
            <a:ext cx="8229600" cy="4389120"/>
          </a:xfrm>
        </p:spPr>
        <p:txBody>
          <a:bodyPr>
            <a:normAutofit/>
          </a:bodyPr>
          <a:lstStyle/>
          <a:p>
            <a:r>
              <a:rPr lang="ru-RU" sz="2400" dirty="0" smtClean="0"/>
              <a:t>З городніх листяних овочів джерелом вітаміну С можуть служити листя щавлю городнього (32 мг% вітаміну С), листя і дрібні стебла петрушки городньої (164 мг%), листя люцерни (102 мг%), перо часнику (113 мг%), листя і дрібні стеблинки кропу (61 мг%), перо і головки цибулі зеленого (в середньому 40 мг%).</a:t>
            </a:r>
          </a:p>
          <a:p>
            <a:endParaRPr lang="ru-RU" sz="1600" dirty="0"/>
          </a:p>
        </p:txBody>
      </p:sp>
      <p:pic>
        <p:nvPicPr>
          <p:cNvPr id="4" name="Рисунок 3" descr="i (1).jpg"/>
          <p:cNvPicPr>
            <a:picLocks noChangeAspect="1"/>
          </p:cNvPicPr>
          <p:nvPr/>
        </p:nvPicPr>
        <p:blipFill>
          <a:blip r:embed="rId2" cstate="print"/>
          <a:stretch>
            <a:fillRect/>
          </a:stretch>
        </p:blipFill>
        <p:spPr>
          <a:xfrm>
            <a:off x="179512" y="3429000"/>
            <a:ext cx="4104456" cy="28995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Рисунок 5" descr="i.jpg"/>
          <p:cNvPicPr>
            <a:picLocks noChangeAspect="1"/>
          </p:cNvPicPr>
          <p:nvPr/>
        </p:nvPicPr>
        <p:blipFill>
          <a:blip r:embed="rId3" cstate="print"/>
          <a:stretch>
            <a:fillRect/>
          </a:stretch>
        </p:blipFill>
        <p:spPr>
          <a:xfrm>
            <a:off x="4644007" y="3573016"/>
            <a:ext cx="4212635" cy="28803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0"/>
            <a:ext cx="8229600" cy="693712"/>
          </a:xfrm>
        </p:spPr>
        <p:txBody>
          <a:bodyPr>
            <a:normAutofit fontScale="90000"/>
          </a:bodyPr>
          <a:lstStyle/>
          <a:p>
            <a:r>
              <a:rPr lang="uk-UA"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Вимоги до вітамінізації</a:t>
            </a:r>
            <a:endParaRPr lang="ru-R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Содержимое 2"/>
          <p:cNvSpPr>
            <a:spLocks noGrp="1"/>
          </p:cNvSpPr>
          <p:nvPr>
            <p:ph idx="1"/>
          </p:nvPr>
        </p:nvSpPr>
        <p:spPr>
          <a:xfrm>
            <a:off x="611560" y="548680"/>
            <a:ext cx="8229600" cy="4752528"/>
          </a:xfrm>
        </p:spPr>
        <p:txBody>
          <a:bodyPr>
            <a:noAutofit/>
          </a:bodyPr>
          <a:lstStyle/>
          <a:p>
            <a:r>
              <a:rPr lang="ru-RU" sz="2400" dirty="0" smtClean="0"/>
              <a:t>Вітамінізація готових страв в профілактичному харчуванні робітників рекомендується проводити водними розчинами вітамінів. Розчин готують щодня так, щоб в 4 мл (1 чайна ложка) містилася добова доза вітамінів. </a:t>
            </a:r>
          </a:p>
          <a:p>
            <a:r>
              <a:rPr lang="ru-RU" sz="2400" dirty="0" smtClean="0"/>
              <a:t>Практично розчин вітамінів готують наступним чином: дієтсестра або інший відповідальний працівник їдальні під наглядом лікаря зважує необхідну кількість вітамінів. Для цих цілей в їдальнях, де проводиться вітамінізація, повинні бути технохімічні ваги. Зважена кількість вітамінів розчиняють в гарячій воді і вводять по 1 чайній ложці на порцію в перші або треті страви при роздачі. Вітамінізація вітамінами А і </a:t>
            </a:r>
            <a:r>
              <a:rPr lang="en-US" sz="2400" dirty="0" smtClean="0"/>
              <a:t>D</a:t>
            </a:r>
            <a:r>
              <a:rPr lang="uk-UA" sz="2400" dirty="0" smtClean="0"/>
              <a:t> проводиться</a:t>
            </a:r>
            <a:r>
              <a:rPr lang="ru-RU" sz="2400" dirty="0" smtClean="0"/>
              <a:t> шляхом введення їх в маргарин і борошно. </a:t>
            </a:r>
            <a:r>
              <a:rPr lang="ru-RU" sz="2400" dirty="0" err="1" smtClean="0"/>
              <a:t>Організація</a:t>
            </a:r>
            <a:r>
              <a:rPr lang="ru-RU" sz="2400" dirty="0" smtClean="0"/>
              <a:t> і проведення вітамінізації покладені на керівників і персонал закладу.</a:t>
            </a:r>
            <a:endParaRPr lang="ru-RU"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14290"/>
            <a:ext cx="6500858" cy="1143000"/>
          </a:xfrm>
        </p:spPr>
        <p:txBody>
          <a:bodyPr>
            <a:noAutofit/>
          </a:bodyPr>
          <a:lstStyle/>
          <a:p>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Що буває від штучної «вітамінізації» </a:t>
            </a:r>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500034" y="1000108"/>
            <a:ext cx="8229600" cy="4389120"/>
          </a:xfrm>
        </p:spPr>
        <p:txBody>
          <a:bodyPr>
            <a:noAutofit/>
          </a:bodyPr>
          <a:lstStyle/>
          <a:p>
            <a:r>
              <a:rPr lang="ru-RU" sz="2000" dirty="0" smtClean="0"/>
              <a:t>• «Надмірне використання одного або декількох вітамінів може викликати відносну нестачу інших важливих поживних речовин, а великі дози всіх мінеральних речовин, жиророзчинних вітамінів і деяких водорозчинних вітамінів є токсичними», - зробила висновок Американська медична асоціація. </a:t>
            </a:r>
          </a:p>
          <a:p>
            <a:r>
              <a:rPr lang="ru-RU" sz="2000" dirty="0" smtClean="0"/>
              <a:t>• Наприклад, великі дози жиророзчинних вітамінів А можуть викликати втрату апетиту, свербіж, ураження шкіри, втрату ваги, збільшення печінки і селезінки, слабкість і хворобливу припухлість в кістках і суглобах. Дія цього вітаміну перевіряли на вагітних тварин. Він викликав аномалії розвитку. На людях такий експеримент не ставили.</a:t>
            </a:r>
          </a:p>
        </p:txBody>
      </p:sp>
      <p:pic>
        <p:nvPicPr>
          <p:cNvPr id="6" name="Рисунок 5" descr="i7J8U485O.jpg"/>
          <p:cNvPicPr>
            <a:picLocks noChangeAspect="1"/>
          </p:cNvPicPr>
          <p:nvPr/>
        </p:nvPicPr>
        <p:blipFill>
          <a:blip r:embed="rId3" cstate="print"/>
          <a:stretch>
            <a:fillRect/>
          </a:stretch>
        </p:blipFill>
        <p:spPr>
          <a:xfrm>
            <a:off x="539552" y="4653136"/>
            <a:ext cx="4032448" cy="2016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f_7471412661376391701.jpg"/>
          <p:cNvPicPr>
            <a:picLocks noChangeAspect="1"/>
          </p:cNvPicPr>
          <p:nvPr/>
        </p:nvPicPr>
        <p:blipFill>
          <a:blip r:embed="rId4" cstate="print"/>
          <a:stretch>
            <a:fillRect/>
          </a:stretch>
        </p:blipFill>
        <p:spPr>
          <a:xfrm>
            <a:off x="4788025" y="4581128"/>
            <a:ext cx="3888432" cy="20882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2996952"/>
            <a:ext cx="7729534" cy="2928958"/>
          </a:xfrm>
        </p:spPr>
        <p:txBody>
          <a:bodyPr>
            <a:noAutofit/>
          </a:bodyPr>
          <a:lstStyle/>
          <a:p>
            <a:r>
              <a:rPr lang="ru-RU" sz="2000" dirty="0" smtClean="0"/>
              <a:t>• Більше одного грама вітаміну С в день може викликати пронос, так як дратує кишечник. А ще - вести до незапланованої вагітності через здатність підвищувати вміст етинілестрадіолу .</a:t>
            </a:r>
          </a:p>
          <a:p>
            <a:r>
              <a:rPr lang="ru-RU" sz="2000" dirty="0" smtClean="0"/>
              <a:t>• Надмірні дози вітаміну </a:t>
            </a:r>
            <a:r>
              <a:rPr lang="en-US" sz="2000" dirty="0" smtClean="0"/>
              <a:t>D </a:t>
            </a:r>
            <a:r>
              <a:rPr lang="ru-RU" sz="2000" dirty="0" smtClean="0"/>
              <a:t>підвищують рівень кальцію в крові, що викликає слабкість, сонливість, нудоту, болі в животі, спрагу, запор, втрату апетиту, відкладення кальцію в різних тканинах і органах, ураження нирок і камені в нирках. Про вітаміні Е Американська медична асоціація говорить, що у деяких пацієнтів він викликає нудоту, м'язову слабкість, стомлюваність, головний біль і нечіткість зору.</a:t>
            </a:r>
          </a:p>
          <a:p>
            <a:endParaRPr lang="ru-RU" sz="2000" dirty="0"/>
          </a:p>
        </p:txBody>
      </p:sp>
      <p:pic>
        <p:nvPicPr>
          <p:cNvPr id="4" name="Рисунок 3" descr="iWRRKNYZ8.jpg"/>
          <p:cNvPicPr>
            <a:picLocks noChangeAspect="1"/>
          </p:cNvPicPr>
          <p:nvPr/>
        </p:nvPicPr>
        <p:blipFill>
          <a:blip r:embed="rId3" cstate="print"/>
          <a:stretch>
            <a:fillRect/>
          </a:stretch>
        </p:blipFill>
        <p:spPr>
          <a:xfrm>
            <a:off x="214282" y="476672"/>
            <a:ext cx="4071934" cy="2376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vitamini_s_gradki.jpg"/>
          <p:cNvPicPr>
            <a:picLocks noChangeAspect="1"/>
          </p:cNvPicPr>
          <p:nvPr/>
        </p:nvPicPr>
        <p:blipFill>
          <a:blip r:embed="rId4" cstate="print"/>
          <a:stretch>
            <a:fillRect/>
          </a:stretch>
        </p:blipFill>
        <p:spPr>
          <a:xfrm>
            <a:off x="4860032" y="476672"/>
            <a:ext cx="4001267" cy="2376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341"/>
            <a:ext cx="8229600" cy="810344"/>
          </a:xfrm>
        </p:spPr>
        <p:txBody>
          <a:bodyPr/>
          <a:lstStyle/>
          <a:p>
            <a:r>
              <a:rPr lang="uk-UA" dirty="0" smtClean="0"/>
              <a:t>Використана література</a:t>
            </a:r>
            <a:endParaRPr lang="ru-RU" dirty="0"/>
          </a:p>
        </p:txBody>
      </p:sp>
      <p:sp>
        <p:nvSpPr>
          <p:cNvPr id="3" name="Объект 2"/>
          <p:cNvSpPr>
            <a:spLocks noGrp="1"/>
          </p:cNvSpPr>
          <p:nvPr>
            <p:ph idx="1"/>
          </p:nvPr>
        </p:nvSpPr>
        <p:spPr>
          <a:xfrm>
            <a:off x="539552" y="980728"/>
            <a:ext cx="8229600" cy="4389120"/>
          </a:xfrm>
        </p:spPr>
        <p:txBody>
          <a:bodyPr/>
          <a:lstStyle/>
          <a:p>
            <a:pPr>
              <a:buNone/>
            </a:pPr>
            <a:r>
              <a:rPr lang="ru-RU" sz="2800" dirty="0"/>
              <a:t>- Кучеренко М.Є. </a:t>
            </a:r>
            <a:r>
              <a:rPr lang="ru-RU" sz="2800" dirty="0" err="1"/>
              <a:t>Біохімічний</a:t>
            </a:r>
            <a:r>
              <a:rPr lang="ru-RU" sz="2800" dirty="0"/>
              <a:t> </a:t>
            </a:r>
            <a:r>
              <a:rPr lang="ru-RU" sz="2800" dirty="0" err="1"/>
              <a:t>довідник</a:t>
            </a:r>
            <a:r>
              <a:rPr lang="ru-RU" sz="2800" dirty="0"/>
              <a:t> / Н.Є. Кучеренко, Р.П. Виноградова, А.Р. Литвиненко и др. - К.: </a:t>
            </a:r>
            <a:r>
              <a:rPr lang="ru-RU" sz="2800" dirty="0" err="1"/>
              <a:t>Вища</a:t>
            </a:r>
            <a:r>
              <a:rPr lang="ru-RU" sz="2800" dirty="0"/>
              <a:t> </a:t>
            </a:r>
            <a:r>
              <a:rPr lang="ru-RU" sz="2800" dirty="0" err="1"/>
              <a:t>шк</a:t>
            </a:r>
            <a:r>
              <a:rPr lang="ru-RU" sz="2800" dirty="0"/>
              <a:t>., 1978.</a:t>
            </a:r>
          </a:p>
          <a:p>
            <a:pPr>
              <a:buNone/>
            </a:pPr>
            <a:r>
              <a:rPr lang="ru-RU" sz="2800" dirty="0"/>
              <a:t>    - </a:t>
            </a:r>
            <a:r>
              <a:rPr lang="ru-RU" sz="2800" dirty="0" err="1"/>
              <a:t>Сорвачев</a:t>
            </a:r>
            <a:r>
              <a:rPr lang="ru-RU" sz="2800" dirty="0"/>
              <a:t> К.Ф. </a:t>
            </a:r>
            <a:r>
              <a:rPr lang="ru-RU" sz="2800" dirty="0" err="1"/>
              <a:t>Біологічна</a:t>
            </a:r>
            <a:r>
              <a:rPr lang="ru-RU" sz="2800" dirty="0"/>
              <a:t> </a:t>
            </a:r>
            <a:r>
              <a:rPr lang="ru-RU" sz="2800" dirty="0" err="1"/>
              <a:t>хімія</a:t>
            </a:r>
            <a:r>
              <a:rPr lang="ru-RU" sz="2800" dirty="0"/>
              <a:t> / К.Ф. </a:t>
            </a:r>
            <a:r>
              <a:rPr lang="ru-RU" sz="2800" dirty="0" err="1"/>
              <a:t>Сорвачев</a:t>
            </a:r>
            <a:r>
              <a:rPr lang="ru-RU" sz="2800" dirty="0"/>
              <a:t>. - М.: Просвещение, 1971.</a:t>
            </a:r>
          </a:p>
          <a:p>
            <a:pPr>
              <a:buNone/>
            </a:pPr>
            <a:r>
              <a:rPr lang="ru-RU" sz="2800" dirty="0"/>
              <a:t>    - </a:t>
            </a:r>
            <a:r>
              <a:rPr lang="ru-RU" sz="2800" dirty="0" err="1"/>
              <a:t>Кольман</a:t>
            </a:r>
            <a:r>
              <a:rPr lang="ru-RU" sz="2800" dirty="0"/>
              <a:t> Я. </a:t>
            </a:r>
            <a:r>
              <a:rPr lang="ru-RU" sz="2800" dirty="0" err="1"/>
              <a:t>Наочна</a:t>
            </a:r>
            <a:r>
              <a:rPr lang="ru-RU" sz="2800" dirty="0"/>
              <a:t> </a:t>
            </a:r>
            <a:r>
              <a:rPr lang="ru-RU" sz="2800" dirty="0" err="1"/>
              <a:t>біохімія</a:t>
            </a:r>
            <a:r>
              <a:rPr lang="ru-RU" sz="2800" dirty="0"/>
              <a:t>: Пер. з </a:t>
            </a:r>
            <a:r>
              <a:rPr lang="ru-RU" sz="2800" dirty="0" err="1"/>
              <a:t>йому</a:t>
            </a:r>
            <a:r>
              <a:rPr lang="ru-RU" sz="2800" dirty="0"/>
              <a:t>. / Я. </a:t>
            </a:r>
            <a:r>
              <a:rPr lang="ru-RU" sz="2800" dirty="0" err="1"/>
              <a:t>Кольман</a:t>
            </a:r>
            <a:r>
              <a:rPr lang="ru-RU" sz="2800" dirty="0"/>
              <a:t>, К.-Г. Рем. - М.: Мир, 2000.</a:t>
            </a:r>
          </a:p>
          <a:p>
            <a:pPr>
              <a:buNone/>
            </a:pPr>
            <a:r>
              <a:rPr lang="ru-RU" sz="2800" dirty="0"/>
              <a:t>    - </a:t>
            </a:r>
            <a:r>
              <a:rPr lang="ru-RU" sz="2800" dirty="0" err="1"/>
              <a:t>Українська</a:t>
            </a:r>
            <a:r>
              <a:rPr lang="ru-RU" sz="2800" dirty="0"/>
              <a:t> </a:t>
            </a:r>
            <a:r>
              <a:rPr lang="ru-RU" sz="2800" dirty="0" err="1"/>
              <a:t>кухня:Технології</a:t>
            </a:r>
            <a:r>
              <a:rPr lang="ru-RU" sz="2800" dirty="0"/>
              <a:t> </a:t>
            </a:r>
            <a:r>
              <a:rPr lang="ru-RU" sz="2800" dirty="0" err="1"/>
              <a:t>приготування</a:t>
            </a:r>
            <a:r>
              <a:rPr lang="ru-RU" sz="2800" dirty="0"/>
              <a:t> </a:t>
            </a:r>
            <a:r>
              <a:rPr lang="ru-RU" sz="2800" dirty="0" err="1"/>
              <a:t>страв</a:t>
            </a:r>
            <a:r>
              <a:rPr lang="ru-RU" sz="2800" dirty="0"/>
              <a:t>. </a:t>
            </a:r>
            <a:r>
              <a:rPr lang="ru-RU" sz="2800" dirty="0" err="1"/>
              <a:t>Підручник</a:t>
            </a:r>
            <a:r>
              <a:rPr lang="ru-RU" sz="2800" dirty="0"/>
              <a:t>.-К.:</a:t>
            </a:r>
            <a:r>
              <a:rPr lang="ru-RU" sz="2800" dirty="0" err="1"/>
              <a:t>Вища</a:t>
            </a:r>
            <a:r>
              <a:rPr lang="ru-RU" sz="2800" dirty="0"/>
              <a:t> шк.,1995-550 с.</a:t>
            </a:r>
          </a:p>
          <a:p>
            <a:endParaRPr lang="ru-RU" dirty="0"/>
          </a:p>
        </p:txBody>
      </p:sp>
    </p:spTree>
    <p:extLst>
      <p:ext uri="{BB962C8B-B14F-4D97-AF65-F5344CB8AC3E}">
        <p14:creationId xmlns:p14="http://schemas.microsoft.com/office/powerpoint/2010/main" val="2695226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22344"/>
          </a:xfrm>
        </p:spPr>
        <p:txBody>
          <a:bodyPr>
            <a:noAutofit/>
          </a:bodyPr>
          <a:lstStyle/>
          <a:p>
            <a:r>
              <a:rPr lang="uk-UA" sz="4400" dirty="0" smtClean="0">
                <a:solidFill>
                  <a:srgbClr val="002060"/>
                </a:solidFill>
              </a:rPr>
              <a:t>10 способів збереження вітамінів</a:t>
            </a:r>
            <a:endParaRPr lang="ru-RU" sz="4400" dirty="0">
              <a:solidFill>
                <a:srgbClr val="002060"/>
              </a:solidFill>
            </a:endParaRPr>
          </a:p>
        </p:txBody>
      </p:sp>
      <p:sp>
        <p:nvSpPr>
          <p:cNvPr id="3" name="Содержимое 2"/>
          <p:cNvSpPr>
            <a:spLocks noGrp="1"/>
          </p:cNvSpPr>
          <p:nvPr>
            <p:ph idx="1"/>
          </p:nvPr>
        </p:nvSpPr>
        <p:spPr>
          <a:xfrm>
            <a:off x="611560" y="620688"/>
            <a:ext cx="8229600" cy="4392488"/>
          </a:xfrm>
        </p:spPr>
        <p:txBody>
          <a:bodyPr>
            <a:noAutofit/>
          </a:bodyPr>
          <a:lstStyle/>
          <a:p>
            <a:pPr>
              <a:buNone/>
            </a:pPr>
            <a:r>
              <a:rPr lang="ru-RU" sz="1800" dirty="0" smtClean="0"/>
              <a:t>      </a:t>
            </a:r>
            <a:r>
              <a:rPr lang="ru-RU" sz="2400" dirty="0" smtClean="0"/>
              <a:t>1. Нарізку і очищення свіжих овочів і фруктів проводять  ножами з нержавіючої сталі.                     2.Чистити і різати овочі безпосередньо перед вживанням.                                                                                    3. Картоплю потрібно чистити тонко, щоб зберігся вітамін С , який міститься у верхньому шарі.                                                                                    4.Картоплю і овочі після очищення не тримайте в воді , щоб вітаміни не переходили в воду.                                                                                                       5. Варити фрукти і овочі бажано в посуді, захищеному від міді або заліза.</a:t>
            </a:r>
          </a:p>
        </p:txBody>
      </p:sp>
      <p:pic>
        <p:nvPicPr>
          <p:cNvPr id="5" name="Рисунок 4" descr="misc_222.jpg"/>
          <p:cNvPicPr>
            <a:picLocks noChangeAspect="1"/>
          </p:cNvPicPr>
          <p:nvPr/>
        </p:nvPicPr>
        <p:blipFill>
          <a:blip r:embed="rId2" cstate="print"/>
          <a:stretch>
            <a:fillRect/>
          </a:stretch>
        </p:blipFill>
        <p:spPr>
          <a:xfrm>
            <a:off x="1691680" y="4293096"/>
            <a:ext cx="5400600" cy="24982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548680"/>
            <a:ext cx="8229600" cy="4389120"/>
          </a:xfrm>
        </p:spPr>
        <p:txBody>
          <a:bodyPr>
            <a:noAutofit/>
          </a:bodyPr>
          <a:lstStyle/>
          <a:p>
            <a:r>
              <a:rPr lang="uk-UA" sz="2400" dirty="0" smtClean="0"/>
              <a:t>6. Варіння виробляти на пару. Як варіант можна в каструлю покласти підставку з отворами, на неї - овочі, залити окропом, і варити до потрібної кондиції.</a:t>
            </a:r>
            <a:br>
              <a:rPr lang="uk-UA" sz="2400" dirty="0" smtClean="0"/>
            </a:br>
            <a:r>
              <a:rPr lang="uk-UA" sz="2400" dirty="0" smtClean="0"/>
              <a:t>7. Розміщувати овочі в посуд тільки в окріп, дотримуючись наступну черговість: буряк, капуста, картопля, тому що тривалість варіння для них різна.</a:t>
            </a:r>
            <a:br>
              <a:rPr lang="uk-UA" sz="2400" dirty="0" smtClean="0"/>
            </a:br>
            <a:r>
              <a:rPr lang="uk-UA" sz="2400" dirty="0" smtClean="0"/>
              <a:t>8. Готові овочі відразу ж прибрати з вогню.</a:t>
            </a:r>
            <a:br>
              <a:rPr lang="uk-UA" sz="2400" dirty="0" smtClean="0"/>
            </a:br>
            <a:r>
              <a:rPr lang="uk-UA" sz="2400" dirty="0" smtClean="0"/>
              <a:t>9. Зерна бобових (горох, квасоля) варити не застосовуючи соду для швидкості варіння, уникаючи тим самим втрати вітамінів.</a:t>
            </a:r>
            <a:br>
              <a:rPr lang="uk-UA" sz="2400" dirty="0" smtClean="0"/>
            </a:br>
            <a:r>
              <a:rPr lang="uk-UA" sz="2400" dirty="0" smtClean="0"/>
              <a:t>10. При розігріві варених овочів відбувається повна втрата всіх вітамінів.</a:t>
            </a:r>
            <a:br>
              <a:rPr lang="uk-UA" sz="2400" dirty="0" smtClean="0"/>
            </a:br>
            <a:endParaRPr lang="ru-RU" sz="2400" dirty="0"/>
          </a:p>
        </p:txBody>
      </p:sp>
      <p:pic>
        <p:nvPicPr>
          <p:cNvPr id="4" name="Рисунок 3" descr="dieta1317.jpg"/>
          <p:cNvPicPr>
            <a:picLocks noChangeAspect="1"/>
          </p:cNvPicPr>
          <p:nvPr/>
        </p:nvPicPr>
        <p:blipFill>
          <a:blip r:embed="rId2" cstate="print"/>
          <a:stretch>
            <a:fillRect/>
          </a:stretch>
        </p:blipFill>
        <p:spPr>
          <a:xfrm>
            <a:off x="1259632" y="4941168"/>
            <a:ext cx="2952328" cy="19168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Рисунок 4" descr="25441.png"/>
          <p:cNvPicPr>
            <a:picLocks noChangeAspect="1"/>
          </p:cNvPicPr>
          <p:nvPr/>
        </p:nvPicPr>
        <p:blipFill>
          <a:blip r:embed="rId3" cstate="print"/>
          <a:stretch>
            <a:fillRect/>
          </a:stretch>
        </p:blipFill>
        <p:spPr>
          <a:xfrm>
            <a:off x="4860032" y="4881233"/>
            <a:ext cx="3024336" cy="19767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0"/>
            <a:ext cx="4643470" cy="694073"/>
          </a:xfrm>
        </p:spPr>
        <p:txBody>
          <a:bodyPr>
            <a:noAutofit/>
          </a:bodyPr>
          <a:lstStyle/>
          <a:p>
            <a:r>
              <a:rPr lang="uk-UA"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Втрата вітамінів</a:t>
            </a:r>
            <a:endParaRPr lang="ru-RU"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Содержимое 2"/>
          <p:cNvSpPr>
            <a:spLocks noGrp="1"/>
          </p:cNvSpPr>
          <p:nvPr>
            <p:ph idx="1"/>
          </p:nvPr>
        </p:nvSpPr>
        <p:spPr>
          <a:xfrm>
            <a:off x="467544" y="620688"/>
            <a:ext cx="8229600" cy="4245104"/>
          </a:xfrm>
        </p:spPr>
        <p:txBody>
          <a:bodyPr>
            <a:noAutofit/>
          </a:bodyPr>
          <a:lstStyle/>
          <a:p>
            <a:pPr algn="ctr"/>
            <a:r>
              <a:rPr lang="ru-RU" sz="2400" dirty="0" smtClean="0"/>
              <a:t>При варінні на пару і в автоклаві завдяки невеликий кількості води вилужування аскорбінової кислоти невелике, але руйнування її значне. При заморожуванні продуктів втрачається дуже мало аскорбінової кислоти, але подальше зберігання повинно проходити при низькій температурі, для того щоб максимально зберегти вітамін. Вітаміни А, Є, К і каротиноїди достатньо стійкі до високої температури при приготуванні їжі. Вітамін РР – один з найбільш стійких при зберіганні, кулінарній обробці, консервуванні. </a:t>
            </a:r>
            <a:endParaRPr lang="ru-RU" sz="2400" dirty="0"/>
          </a:p>
        </p:txBody>
      </p:sp>
      <p:pic>
        <p:nvPicPr>
          <p:cNvPr id="4" name="Рисунок 3" descr="Ernaehrung.jpg"/>
          <p:cNvPicPr>
            <a:picLocks noChangeAspect="1"/>
          </p:cNvPicPr>
          <p:nvPr/>
        </p:nvPicPr>
        <p:blipFill>
          <a:blip r:embed="rId2" cstate="print"/>
          <a:stretch>
            <a:fillRect/>
          </a:stretch>
        </p:blipFill>
        <p:spPr>
          <a:xfrm>
            <a:off x="1979712" y="4005064"/>
            <a:ext cx="4608512" cy="27664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48680"/>
            <a:ext cx="8229600" cy="4389120"/>
          </a:xfrm>
        </p:spPr>
        <p:txBody>
          <a:bodyPr>
            <a:normAutofit fontScale="85000" lnSpcReduction="10000"/>
          </a:bodyPr>
          <a:lstStyle/>
          <a:p>
            <a:pPr algn="ctr"/>
            <a:r>
              <a:rPr lang="ru-RU" sz="2800" dirty="0" smtClean="0"/>
              <a:t>Втрати вітаміну В</a:t>
            </a:r>
            <a:r>
              <a:rPr lang="ru-RU" sz="2800" baseline="-25000" dirty="0" smtClean="0"/>
              <a:t>6</a:t>
            </a:r>
            <a:r>
              <a:rPr lang="ru-RU" sz="2800" dirty="0" smtClean="0"/>
              <a:t> при тепловій обробці (наприклад при приготуванні м’ясних блюд) складають 20-30%, а при коптінні і консервуванні – до 50%. Звичайна теплова обробка мало впливає на вміст тіаміну (В</a:t>
            </a:r>
            <a:r>
              <a:rPr lang="ru-RU" sz="2800" baseline="-25000" dirty="0" smtClean="0"/>
              <a:t>1</a:t>
            </a:r>
            <a:r>
              <a:rPr lang="ru-RU" sz="2800" dirty="0" smtClean="0"/>
              <a:t>) у продуктах харчування, але нагрівання у лужному середовищі веде до значних втрат. Велика кількість тіаміну втрачається з висівками при одержанні борошна вищих сортів. Для відновлення цих втрат за кордоном проводять вітамінізацію борошна шляхом додавання тіаміну з рибофлавіном, нікотиновою кислотою і ряду мінеральних речовин. Запобігають втратам аскорбінової кислоти – швидка дегідратація – швидке висушування бланшованого продукту.</a:t>
            </a:r>
          </a:p>
          <a:p>
            <a:pPr algn="ctr"/>
            <a:endParaRPr lang="ru-RU" dirty="0"/>
          </a:p>
        </p:txBody>
      </p:sp>
      <p:pic>
        <p:nvPicPr>
          <p:cNvPr id="4" name="Рисунок 3" descr="kancer3.jpg"/>
          <p:cNvPicPr>
            <a:picLocks noChangeAspect="1"/>
          </p:cNvPicPr>
          <p:nvPr/>
        </p:nvPicPr>
        <p:blipFill>
          <a:blip r:embed="rId2" cstate="print"/>
          <a:stretch>
            <a:fillRect/>
          </a:stretch>
        </p:blipFill>
        <p:spPr>
          <a:xfrm>
            <a:off x="1835696" y="4941168"/>
            <a:ext cx="5544616" cy="17008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8640"/>
            <a:ext cx="8229600" cy="592586"/>
          </a:xfrm>
        </p:spPr>
        <p:txBody>
          <a:bodyPr>
            <a:normAutofit fontScale="90000"/>
          </a:bodyPr>
          <a:lstStyle/>
          <a:p>
            <a:r>
              <a:rPr lang="uk-U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Умови зберігання продуктів</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Содержимое 2"/>
          <p:cNvSpPr>
            <a:spLocks noGrp="1"/>
          </p:cNvSpPr>
          <p:nvPr>
            <p:ph idx="1"/>
          </p:nvPr>
        </p:nvSpPr>
        <p:spPr>
          <a:xfrm>
            <a:off x="0" y="764704"/>
            <a:ext cx="8229600" cy="4389120"/>
          </a:xfrm>
        </p:spPr>
        <p:txBody>
          <a:bodyPr>
            <a:noAutofit/>
          </a:bodyPr>
          <a:lstStyle/>
          <a:p>
            <a:pPr algn="ctr"/>
            <a:r>
              <a:rPr lang="uk-UA" sz="2000" dirty="0" smtClean="0"/>
              <a:t>Свіжі овочі слід зберігати в добре провітрюваних складських приміщеннях без джерел природнього освітлення , при відносній вологості повітря 85-90% і температурі від +1  +3С. Миття овочів машинним способом не повинне перевищувати 2 хв , а при ручному митті до 15 хв. Квашену капусту взагалі промивати не рекомендується. Багаторазове підігрівання або кипятіння при температурі понад 100 С здатне руйнувати вітаміни. Під час варіння овочі слід закидати в підсолену кипячену воду.Моркву , цибулю , пастернак , селеру , які призначені для приготування перших страв пасерувати в жирі 15-20 хв.  При цьому поліпшується смак овочів , зберігається вітамін С та каротин.</a:t>
            </a:r>
            <a:endParaRPr lang="ru-RU" sz="2000" dirty="0"/>
          </a:p>
        </p:txBody>
      </p:sp>
      <p:pic>
        <p:nvPicPr>
          <p:cNvPr id="4" name="Рисунок 3" descr="i (6).jpg"/>
          <p:cNvPicPr>
            <a:picLocks noChangeAspect="1"/>
          </p:cNvPicPr>
          <p:nvPr/>
        </p:nvPicPr>
        <p:blipFill>
          <a:blip r:embed="rId2" cstate="print"/>
          <a:stretch>
            <a:fillRect/>
          </a:stretch>
        </p:blipFill>
        <p:spPr>
          <a:xfrm>
            <a:off x="539551" y="4653136"/>
            <a:ext cx="3786215" cy="17796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Рисунок 5" descr="i (5).jpg"/>
          <p:cNvPicPr>
            <a:picLocks noChangeAspect="1"/>
          </p:cNvPicPr>
          <p:nvPr/>
        </p:nvPicPr>
        <p:blipFill>
          <a:blip r:embed="rId3" cstate="print"/>
          <a:stretch>
            <a:fillRect/>
          </a:stretch>
        </p:blipFill>
        <p:spPr>
          <a:xfrm>
            <a:off x="4860034" y="4581128"/>
            <a:ext cx="3719502" cy="18516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0"/>
            <a:ext cx="8258204" cy="654032"/>
          </a:xfrm>
        </p:spPr>
        <p:txBody>
          <a:bodyPr>
            <a:noAutofit/>
          </a:bodyPr>
          <a:lstStyle/>
          <a:p>
            <a:r>
              <a:rPr lang="ru-RU"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Вітамінізація</a:t>
            </a:r>
            <a:endParaRPr lang="ru-RU"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Содержимое 2"/>
          <p:cNvSpPr>
            <a:spLocks noGrp="1"/>
          </p:cNvSpPr>
          <p:nvPr>
            <p:ph idx="1"/>
          </p:nvPr>
        </p:nvSpPr>
        <p:spPr>
          <a:xfrm>
            <a:off x="500034" y="857232"/>
            <a:ext cx="8258204" cy="5357850"/>
          </a:xfrm>
        </p:spPr>
        <p:txBody>
          <a:bodyPr>
            <a:normAutofit/>
          </a:bodyPr>
          <a:lstStyle/>
          <a:p>
            <a:r>
              <a:rPr lang="ru-RU" sz="1800" dirty="0" smtClean="0">
                <a:solidFill>
                  <a:srgbClr val="7030A0"/>
                </a:solidFill>
              </a:rPr>
              <a:t> </a:t>
            </a:r>
            <a:r>
              <a:rPr lang="ru-RU" sz="2400" dirty="0" smtClean="0">
                <a:cs typeface="Angsana New" pitchFamily="18" charset="-34"/>
              </a:rPr>
              <a:t>Деякі продукти , які вікористовуються для приготування їжі , містять зменшену кількість вітамінів(хліб із вищих сортів борошна , цукор та ін.). Тому постала необхідність штучного введення вітамінів у </a:t>
            </a:r>
            <a:r>
              <a:rPr lang="ru-RU" sz="2400" dirty="0" err="1" smtClean="0">
                <a:cs typeface="Angsana New" pitchFamily="18" charset="-34"/>
              </a:rPr>
              <a:t>деякі</a:t>
            </a:r>
            <a:r>
              <a:rPr lang="ru-RU" sz="2400" dirty="0" smtClean="0">
                <a:cs typeface="Angsana New" pitchFamily="18" charset="-34"/>
              </a:rPr>
              <a:t> </a:t>
            </a:r>
            <a:r>
              <a:rPr lang="ru-RU" sz="2400" dirty="0" err="1" smtClean="0">
                <a:cs typeface="Angsana New" pitchFamily="18" charset="-34"/>
              </a:rPr>
              <a:t>продукти</a:t>
            </a:r>
            <a:r>
              <a:rPr lang="ru-RU" sz="2400" dirty="0" smtClean="0">
                <a:cs typeface="Angsana New" pitchFamily="18" charset="-34"/>
              </a:rPr>
              <a:t>. </a:t>
            </a:r>
            <a:r>
              <a:rPr lang="ru-RU" sz="2400" dirty="0" err="1" smtClean="0">
                <a:cs typeface="Angsana New" pitchFamily="18" charset="-34"/>
              </a:rPr>
              <a:t>Це</a:t>
            </a:r>
            <a:r>
              <a:rPr lang="ru-RU" sz="2400" dirty="0" smtClean="0">
                <a:cs typeface="Angsana New" pitchFamily="18" charset="-34"/>
              </a:rPr>
              <a:t> особливо стосується вітаміну С , оскільки він найбільш нестійкий , а в раціоні людини має велике значення , тому що підвищує протидію організму захворюванням.</a:t>
            </a:r>
            <a:endParaRPr lang="ru-RU" sz="2000" dirty="0" smtClean="0">
              <a:cs typeface="Angsana New" pitchFamily="18" charset="-34"/>
            </a:endParaRPr>
          </a:p>
          <a:p>
            <a:endParaRPr lang="ru-RU" sz="2000" dirty="0" smtClean="0"/>
          </a:p>
          <a:p>
            <a:pPr>
              <a:buNone/>
            </a:pPr>
            <a:endParaRPr lang="ru-RU" dirty="0"/>
          </a:p>
        </p:txBody>
      </p:sp>
      <p:pic>
        <p:nvPicPr>
          <p:cNvPr id="4" name="Рисунок 3" descr="Health-Food-Supplements-3-1140x410.jpg"/>
          <p:cNvPicPr>
            <a:picLocks noChangeAspect="1"/>
          </p:cNvPicPr>
          <p:nvPr/>
        </p:nvPicPr>
        <p:blipFill>
          <a:blip r:embed="rId2" cstate="print"/>
          <a:stretch>
            <a:fillRect/>
          </a:stretch>
        </p:blipFill>
        <p:spPr>
          <a:xfrm>
            <a:off x="714348" y="3714752"/>
            <a:ext cx="7858180" cy="28261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251520" y="908720"/>
            <a:ext cx="8229600" cy="4709160"/>
          </a:xfrm>
        </p:spPr>
        <p:txBody>
          <a:bodyPr>
            <a:noAutofit/>
          </a:bodyPr>
          <a:lstStyle/>
          <a:p>
            <a:r>
              <a:rPr lang="ru-RU" sz="2400" dirty="0" smtClean="0">
                <a:latin typeface="Constantia" pitchFamily="18" charset="0"/>
              </a:rPr>
              <a:t>Найбільш доцільним є збагачення вітамінами  харчових продуктів масового споживання. Однак питання це не таке просте, як може здатися на перший погляд. Визначення переліку товарів, які підлягають вітамінізації, з огляду на масовість їх споживання, фізико-хімічних властивостей, можливості технічно здійснити вітамінізацію, а також питання про те, які вітаміни вводити в ті чи інші продукти, служили предметом численних досліджень.</a:t>
            </a:r>
            <a:endParaRPr lang="ru-RU" sz="2000" dirty="0">
              <a:latin typeface="Constantia" pitchFamily="18" charset="0"/>
            </a:endParaRPr>
          </a:p>
        </p:txBody>
      </p:sp>
      <p:sp>
        <p:nvSpPr>
          <p:cNvPr id="6" name="Прямоугольник 5"/>
          <p:cNvSpPr/>
          <p:nvPr/>
        </p:nvSpPr>
        <p:spPr>
          <a:xfrm>
            <a:off x="1835696" y="-171400"/>
            <a:ext cx="5286412" cy="1323439"/>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cs typeface="Aharoni" pitchFamily="2" charset="-79"/>
              </a:rPr>
              <a:t>Збагачення вітамінами</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cs typeface="Aharoni" pitchFamily="2" charset="-79"/>
            </a:endParaRPr>
          </a:p>
        </p:txBody>
      </p:sp>
      <p:pic>
        <p:nvPicPr>
          <p:cNvPr id="5" name="Рисунок 4" descr="Ernaehrung.jpg"/>
          <p:cNvPicPr>
            <a:picLocks noChangeAspect="1"/>
          </p:cNvPicPr>
          <p:nvPr/>
        </p:nvPicPr>
        <p:blipFill>
          <a:blip r:embed="rId2" cstate="print"/>
          <a:stretch>
            <a:fillRect/>
          </a:stretch>
        </p:blipFill>
        <p:spPr>
          <a:xfrm>
            <a:off x="467544" y="4221088"/>
            <a:ext cx="3960440" cy="2373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25441.png"/>
          <p:cNvPicPr>
            <a:picLocks noChangeAspect="1"/>
          </p:cNvPicPr>
          <p:nvPr/>
        </p:nvPicPr>
        <p:blipFill>
          <a:blip r:embed="rId3" cstate="print"/>
          <a:stretch>
            <a:fillRect/>
          </a:stretch>
        </p:blipFill>
        <p:spPr>
          <a:xfrm>
            <a:off x="4788024" y="4221088"/>
            <a:ext cx="3888432" cy="2448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1345</TotalTime>
  <Words>1785</Words>
  <Application>Microsoft Office PowerPoint</Application>
  <PresentationFormat>Экран (4:3)</PresentationFormat>
  <Paragraphs>91</Paragraphs>
  <Slides>25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2_Поток</vt:lpstr>
      <vt:lpstr>Вітамінізація їжі </vt:lpstr>
      <vt:lpstr>Методи збереження вітамінів під час обробки продуктів</vt:lpstr>
      <vt:lpstr>10 способів збереження вітамінів</vt:lpstr>
      <vt:lpstr>Презентация PowerPoint</vt:lpstr>
      <vt:lpstr>Втрата вітамінів</vt:lpstr>
      <vt:lpstr>Презентация PowerPoint</vt:lpstr>
      <vt:lpstr>Умови зберігання продуктів</vt:lpstr>
      <vt:lpstr>Вітамінізація</vt:lpstr>
      <vt:lpstr>Презентация PowerPoint</vt:lpstr>
      <vt:lpstr>Презентация PowerPoint</vt:lpstr>
      <vt:lpstr>Норми закладання вітамінів у харчові продукти</vt:lpstr>
      <vt:lpstr>Презентация PowerPoint</vt:lpstr>
      <vt:lpstr>Презентация PowerPoint</vt:lpstr>
      <vt:lpstr>Презентация PowerPoint</vt:lpstr>
      <vt:lpstr>Презентация PowerPoint</vt:lpstr>
      <vt:lpstr>Вітамінізіція аскорбіновою кислотою</vt:lpstr>
      <vt:lpstr>Аскорбінова кислота</vt:lpstr>
      <vt:lpstr>Вітамінізація жирів</vt:lpstr>
      <vt:lpstr>Вітамінізація  бадиллям овочів і дикорослими травами</vt:lpstr>
      <vt:lpstr>Вітамінізація молочних продуктів</vt:lpstr>
      <vt:lpstr>Вітамінізація листяними городніми овочами</vt:lpstr>
      <vt:lpstr>Вимоги до вітамінізації</vt:lpstr>
      <vt:lpstr>Що буває від штучної «вітамінізації»  </vt:lpstr>
      <vt:lpstr>Презентация PowerPoint</vt:lpstr>
      <vt:lpstr>Використана література</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по химии тема: Витамин В</dc:title>
  <dc:creator>Екатерина</dc:creator>
  <cp:lastModifiedBy>Admin</cp:lastModifiedBy>
  <cp:revision>124</cp:revision>
  <dcterms:created xsi:type="dcterms:W3CDTF">2012-04-15T10:32:48Z</dcterms:created>
  <dcterms:modified xsi:type="dcterms:W3CDTF">2016-04-18T19:20:23Z</dcterms:modified>
</cp:coreProperties>
</file>