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lear Sans Regular" panose="020B0604020202020204" charset="0"/>
      <p:regular r:id="rId23"/>
    </p:embeddedFont>
    <p:embeddedFont>
      <p:font typeface="Clear Sans Regular Bold" panose="020B0604020202020204" charset="0"/>
      <p:regular r:id="rId24"/>
    </p:embeddedFont>
    <p:embeddedFont>
      <p:font typeface="Tenor Sans" panose="020B0604020202020204" charset="-5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5D4B"/>
    <a:srgbClr val="994C38"/>
    <a:srgbClr val="A15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8.svg"/><Relationship Id="rId7" Type="http://schemas.openxmlformats.org/officeDocument/2006/relationships/image" Target="../media/image1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133204">
            <a:off x="-1054803" y="-6487375"/>
            <a:ext cx="16707742" cy="211247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11384">
            <a:off x="16619122" y="-797451"/>
            <a:ext cx="10290967" cy="99084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91620">
            <a:off x="-279868" y="1999048"/>
            <a:ext cx="2635865" cy="6565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19339" y="-705410"/>
            <a:ext cx="6337322" cy="41365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92806">
            <a:off x="8891850" y="8378163"/>
            <a:ext cx="4308252" cy="35249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71176" y="6346246"/>
            <a:ext cx="2912053" cy="29120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2819700" y="6310184"/>
            <a:ext cx="2782882" cy="294811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1176" y="888587"/>
            <a:ext cx="15625163" cy="463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8"/>
              </a:lnSpc>
            </a:pPr>
            <a:r>
              <a:rPr lang="en-US" sz="3368" spc="-67">
                <a:solidFill>
                  <a:srgbClr val="F4F4F4"/>
                </a:solidFill>
                <a:latin typeface="Tenor Sans"/>
              </a:rPr>
              <a:t>Державний навчальний заклад</a:t>
            </a:r>
          </a:p>
          <a:p>
            <a:pPr algn="ctr">
              <a:lnSpc>
                <a:spcPts val="3368"/>
              </a:lnSpc>
            </a:pPr>
            <a:r>
              <a:rPr lang="en-US" sz="3368" spc="-67">
                <a:solidFill>
                  <a:srgbClr val="F4F4F4"/>
                </a:solidFill>
                <a:latin typeface="Tenor Sans"/>
              </a:rPr>
              <a:t>«ОДЕСЬКЕ ВИЩЕ ПРОФЕСІЙНЕ УЧИЛИЩЕ МОРСЬКОГО ТУРИСТИЧНОГО СЕРВІСУ»</a:t>
            </a:r>
          </a:p>
          <a:p>
            <a:pPr algn="ctr">
              <a:lnSpc>
                <a:spcPts val="3368"/>
              </a:lnSpc>
            </a:pPr>
            <a:r>
              <a:rPr lang="en-US" sz="3368" spc="-67">
                <a:solidFill>
                  <a:srgbClr val="F4F4F4"/>
                </a:solidFill>
                <a:latin typeface="Tenor Sans"/>
              </a:rPr>
              <a:t>VI МІЖРЕГІОНАЛЬНА СТУДЕНТСЬКА НАУКОВО-ПРАКТИЧНА КОНФЕРЕНЦІЯ</a:t>
            </a:r>
          </a:p>
          <a:p>
            <a:pPr algn="ctr">
              <a:lnSpc>
                <a:spcPts val="3368"/>
              </a:lnSpc>
            </a:pPr>
            <a:r>
              <a:rPr lang="en-US" sz="3368" spc="-67">
                <a:solidFill>
                  <a:srgbClr val="F4F4F4"/>
                </a:solidFill>
                <a:latin typeface="Tenor Sans"/>
              </a:rPr>
              <a:t>«Сучасні проблемі готельного бізнесу та ресторанної справи - 2022»</a:t>
            </a:r>
          </a:p>
          <a:p>
            <a:pPr algn="ctr">
              <a:lnSpc>
                <a:spcPts val="3368"/>
              </a:lnSpc>
            </a:pPr>
            <a:r>
              <a:rPr lang="en-US" sz="3368" spc="-67">
                <a:solidFill>
                  <a:srgbClr val="F4F4F4"/>
                </a:solidFill>
                <a:latin typeface="Tenor Sans"/>
              </a:rPr>
              <a:t>тема доповіді:</a:t>
            </a:r>
          </a:p>
          <a:p>
            <a:pPr algn="ctr">
              <a:lnSpc>
                <a:spcPts val="3368"/>
              </a:lnSpc>
            </a:pPr>
            <a:r>
              <a:rPr lang="en-US" sz="3368" spc="-67">
                <a:solidFill>
                  <a:srgbClr val="F4F4F4"/>
                </a:solidFill>
                <a:latin typeface="Tenor Sans"/>
              </a:rPr>
              <a:t>КРИЗОВА ПСИХОЛОГІЧНА ПІДТРИМКА УЧНІВ (СТУДЕНТІВ) В ПЕРІОД ВОЄННОГО СТАНУ</a:t>
            </a:r>
          </a:p>
          <a:p>
            <a:pPr algn="ctr">
              <a:lnSpc>
                <a:spcPts val="3368"/>
              </a:lnSpc>
            </a:pPr>
            <a:endParaRPr lang="en-US" sz="3368" spc="-67">
              <a:solidFill>
                <a:srgbClr val="F4F4F4"/>
              </a:solidFill>
              <a:latin typeface="Tenor Sans"/>
            </a:endParaRPr>
          </a:p>
          <a:p>
            <a:pPr algn="ctr">
              <a:lnSpc>
                <a:spcPts val="3368"/>
              </a:lnSpc>
            </a:pPr>
            <a:endParaRPr lang="en-US" sz="3368" spc="-67">
              <a:solidFill>
                <a:srgbClr val="F4F4F4"/>
              </a:solidFill>
              <a:latin typeface="Tenor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6786" y="4688897"/>
            <a:ext cx="4210199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-54">
                <a:solidFill>
                  <a:srgbClr val="F4F4F4"/>
                </a:solidFill>
                <a:latin typeface="Tenor Sans"/>
              </a:rPr>
              <a:t>Доповідач:</a:t>
            </a:r>
          </a:p>
          <a:p>
            <a:pPr algn="ctr">
              <a:lnSpc>
                <a:spcPts val="3240"/>
              </a:lnSpc>
            </a:pPr>
            <a:r>
              <a:rPr lang="en-US" sz="2700" spc="-54">
                <a:solidFill>
                  <a:srgbClr val="F4F4F4"/>
                </a:solidFill>
                <a:latin typeface="Tenor Sans"/>
              </a:rPr>
              <a:t>Студентка ОВПУ МТС</a:t>
            </a:r>
          </a:p>
          <a:p>
            <a:pPr algn="ctr">
              <a:lnSpc>
                <a:spcPts val="3240"/>
              </a:lnSpc>
            </a:pPr>
            <a:r>
              <a:rPr lang="en-US" sz="2700" spc="-54">
                <a:solidFill>
                  <a:srgbClr val="F4F4F4"/>
                </a:solidFill>
                <a:latin typeface="Tenor Sans"/>
              </a:rPr>
              <a:t>Пігарьова Ася Саркісівна</a:t>
            </a:r>
          </a:p>
          <a:p>
            <a:pPr algn="ctr">
              <a:lnSpc>
                <a:spcPts val="3240"/>
              </a:lnSpc>
              <a:spcBef>
                <a:spcPct val="0"/>
              </a:spcBef>
            </a:pPr>
            <a:endParaRPr lang="en-US" sz="2700" spc="-54">
              <a:solidFill>
                <a:srgbClr val="F4F4F4"/>
              </a:solidFill>
              <a:latin typeface="Tenor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632499" y="4688897"/>
            <a:ext cx="5317480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-54">
                <a:solidFill>
                  <a:srgbClr val="F4F4F4"/>
                </a:solidFill>
                <a:latin typeface="Tenor Sans"/>
              </a:rPr>
              <a:t>Науковий керівник:</a:t>
            </a:r>
          </a:p>
          <a:p>
            <a:pPr algn="ctr">
              <a:lnSpc>
                <a:spcPts val="3240"/>
              </a:lnSpc>
            </a:pPr>
            <a:r>
              <a:rPr lang="en-US" sz="2700" spc="-54">
                <a:solidFill>
                  <a:srgbClr val="F4F4F4"/>
                </a:solidFill>
                <a:latin typeface="Tenor Sans"/>
              </a:rPr>
              <a:t>Викладач</a:t>
            </a:r>
          </a:p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 spc="-54">
                <a:solidFill>
                  <a:srgbClr val="F4F4F4"/>
                </a:solidFill>
                <a:latin typeface="Tenor Sans"/>
              </a:rPr>
              <a:t>Ващенко Тамара Олександрівна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6234">
            <a:off x="7026328" y="-2033735"/>
            <a:ext cx="3567765" cy="5057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86962" y="8639209"/>
            <a:ext cx="5452752" cy="135823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847830"/>
            <a:ext cx="13916525" cy="1065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140">
                <a:solidFill>
                  <a:srgbClr val="994C38"/>
                </a:solidFill>
                <a:latin typeface="Tenor Sans"/>
              </a:rPr>
              <a:t>Поради,що робити з тривогою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6717" y="3044240"/>
            <a:ext cx="5984116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772" lvl="1" indent="-514350">
              <a:lnSpc>
                <a:spcPts val="4195"/>
              </a:lnSpc>
              <a:buFont typeface="+mj-lt"/>
              <a:buAutoNum type="arabicPeriod"/>
            </a:pP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Освідомити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та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прийняти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свою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тривогу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endParaRPr lang="en-US" sz="4000" dirty="0">
              <a:solidFill>
                <a:srgbClr val="A25D4B"/>
              </a:solidFill>
              <a:latin typeface="Clear Sans Regular" panose="020B0604020202020204" charset="0"/>
              <a:cs typeface="Clear Sans Regular" panose="020B0604020202020204" charset="0"/>
            </a:endParaRPr>
          </a:p>
          <a:p>
            <a:pPr marL="862772" lvl="1" indent="-514350">
              <a:lnSpc>
                <a:spcPts val="4195"/>
              </a:lnSpc>
              <a:buFont typeface="+mj-lt"/>
              <a:buAutoNum type="arabicPeriod"/>
            </a:pP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Знайдіть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джерело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тривожності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та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відділіться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від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його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як на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найдовше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endParaRPr lang="en-US" sz="4000" dirty="0">
              <a:solidFill>
                <a:srgbClr val="A25D4B"/>
              </a:solidFill>
              <a:latin typeface="Clear Sans Regular" panose="020B0604020202020204" charset="0"/>
              <a:cs typeface="Clear Sans Regular" panose="020B0604020202020204" charset="0"/>
            </a:endParaRPr>
          </a:p>
          <a:p>
            <a:pPr marL="862772" lvl="1" indent="-514350">
              <a:lnSpc>
                <a:spcPts val="4195"/>
              </a:lnSpc>
              <a:buFont typeface="+mj-lt"/>
              <a:buAutoNum type="arabicPeriod"/>
            </a:pP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Визначте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як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ви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реагуєте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на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стресову</a:t>
            </a:r>
            <a:r>
              <a:rPr lang="ru-RU" sz="4000" dirty="0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000" dirty="0" err="1">
                <a:solidFill>
                  <a:srgbClr val="A25D4B"/>
                </a:solidFill>
                <a:latin typeface="Clear Sans Regular" panose="020B0604020202020204" charset="0"/>
                <a:cs typeface="Clear Sans Regular" panose="020B0604020202020204" charset="0"/>
              </a:rPr>
              <a:t>ситуацію</a:t>
            </a:r>
            <a:endParaRPr lang="en-US" sz="6000" dirty="0">
              <a:solidFill>
                <a:srgbClr val="A25D4B"/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275184" y="2520365"/>
            <a:ext cx="5984116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5"/>
              </a:lnSpc>
            </a:pPr>
            <a:r>
              <a:rPr lang="ru-RU" sz="4000" dirty="0">
                <a:solidFill>
                  <a:srgbClr val="A25D4B"/>
                </a:solidFill>
              </a:rPr>
              <a:t>4</a:t>
            </a:r>
            <a:r>
              <a:rPr lang="en-US" sz="4000" dirty="0">
                <a:solidFill>
                  <a:srgbClr val="A25D4B"/>
                </a:solidFill>
              </a:rPr>
              <a:t>.</a:t>
            </a:r>
            <a:r>
              <a:rPr lang="ru-RU" sz="4000" dirty="0">
                <a:solidFill>
                  <a:srgbClr val="A25D4B"/>
                </a:solidFill>
              </a:rPr>
              <a:t> </a:t>
            </a:r>
            <a:r>
              <a:rPr lang="ru-RU" sz="4000" dirty="0" err="1">
                <a:solidFill>
                  <a:srgbClr val="A25D4B"/>
                </a:solidFill>
              </a:rPr>
              <a:t>Уберегти</a:t>
            </a:r>
            <a:r>
              <a:rPr lang="ru-RU" sz="4000" dirty="0">
                <a:solidFill>
                  <a:srgbClr val="A25D4B"/>
                </a:solidFill>
              </a:rPr>
              <a:t> себе і </a:t>
            </a:r>
            <a:r>
              <a:rPr lang="ru-RU" sz="4000" dirty="0" err="1">
                <a:solidFill>
                  <a:srgbClr val="A25D4B"/>
                </a:solidFill>
              </a:rPr>
              <a:t>мінімізувати</a:t>
            </a:r>
            <a:r>
              <a:rPr lang="ru-RU" sz="4000" dirty="0">
                <a:solidFill>
                  <a:srgbClr val="A25D4B"/>
                </a:solidFill>
              </a:rPr>
              <a:t> </a:t>
            </a:r>
            <a:r>
              <a:rPr lang="ru-RU" sz="4000" dirty="0" err="1">
                <a:solidFill>
                  <a:srgbClr val="A25D4B"/>
                </a:solidFill>
              </a:rPr>
              <a:t>негативний</a:t>
            </a:r>
            <a:r>
              <a:rPr lang="ru-RU" sz="4000" dirty="0">
                <a:solidFill>
                  <a:srgbClr val="A25D4B"/>
                </a:solidFill>
              </a:rPr>
              <a:t> </a:t>
            </a:r>
            <a:r>
              <a:rPr lang="ru-RU" sz="4000" dirty="0" err="1">
                <a:solidFill>
                  <a:srgbClr val="A25D4B"/>
                </a:solidFill>
              </a:rPr>
              <a:t>вплив</a:t>
            </a:r>
            <a:r>
              <a:rPr lang="ru-RU" sz="4000" dirty="0">
                <a:solidFill>
                  <a:srgbClr val="A25D4B"/>
                </a:solidFill>
              </a:rPr>
              <a:t> на </a:t>
            </a:r>
            <a:r>
              <a:rPr lang="ru-RU" sz="4000" dirty="0" err="1">
                <a:solidFill>
                  <a:srgbClr val="A25D4B"/>
                </a:solidFill>
              </a:rPr>
              <a:t>дії</a:t>
            </a:r>
            <a:r>
              <a:rPr lang="ru-RU" sz="4000" dirty="0">
                <a:solidFill>
                  <a:srgbClr val="A25D4B"/>
                </a:solidFill>
              </a:rPr>
              <a:t> </a:t>
            </a:r>
            <a:endParaRPr lang="en-US" sz="4000" dirty="0">
              <a:solidFill>
                <a:srgbClr val="A25D4B"/>
              </a:solidFill>
            </a:endParaRPr>
          </a:p>
          <a:p>
            <a:pPr>
              <a:lnSpc>
                <a:spcPts val="4195"/>
              </a:lnSpc>
            </a:pPr>
            <a:r>
              <a:rPr lang="ru-RU" sz="4000" dirty="0">
                <a:solidFill>
                  <a:srgbClr val="A25D4B"/>
                </a:solidFill>
              </a:rPr>
              <a:t>5</a:t>
            </a:r>
            <a:r>
              <a:rPr lang="en-US" sz="4000" dirty="0">
                <a:solidFill>
                  <a:srgbClr val="A25D4B"/>
                </a:solidFill>
              </a:rPr>
              <a:t>.</a:t>
            </a:r>
            <a:r>
              <a:rPr lang="ru-RU" sz="4000" dirty="0">
                <a:solidFill>
                  <a:srgbClr val="A25D4B"/>
                </a:solidFill>
              </a:rPr>
              <a:t> Оточи себе зоною комфорту та </a:t>
            </a:r>
            <a:r>
              <a:rPr lang="ru-RU" sz="4000" dirty="0" err="1">
                <a:solidFill>
                  <a:srgbClr val="A25D4B"/>
                </a:solidFill>
              </a:rPr>
              <a:t>відпочинку</a:t>
            </a:r>
            <a:r>
              <a:rPr lang="ru-RU" sz="4000" dirty="0">
                <a:solidFill>
                  <a:srgbClr val="A25D4B"/>
                </a:solidFill>
              </a:rPr>
              <a:t> </a:t>
            </a:r>
            <a:endParaRPr lang="en-US" sz="4000" dirty="0">
              <a:solidFill>
                <a:srgbClr val="A25D4B"/>
              </a:solidFill>
            </a:endParaRPr>
          </a:p>
          <a:p>
            <a:pPr>
              <a:lnSpc>
                <a:spcPts val="4195"/>
              </a:lnSpc>
            </a:pPr>
            <a:r>
              <a:rPr lang="ru-RU" sz="4000" dirty="0">
                <a:solidFill>
                  <a:srgbClr val="A25D4B"/>
                </a:solidFill>
              </a:rPr>
              <a:t>6</a:t>
            </a:r>
            <a:r>
              <a:rPr lang="en-US" sz="4000" dirty="0">
                <a:solidFill>
                  <a:srgbClr val="A25D4B"/>
                </a:solidFill>
              </a:rPr>
              <a:t>.</a:t>
            </a:r>
            <a:r>
              <a:rPr lang="ru-RU" sz="4000" dirty="0">
                <a:solidFill>
                  <a:srgbClr val="A25D4B"/>
                </a:solidFill>
              </a:rPr>
              <a:t> </a:t>
            </a:r>
            <a:r>
              <a:rPr lang="ru-RU" sz="4000" dirty="0" err="1">
                <a:solidFill>
                  <a:srgbClr val="A25D4B"/>
                </a:solidFill>
              </a:rPr>
              <a:t>Відволікайся</a:t>
            </a:r>
            <a:r>
              <a:rPr lang="ru-RU" sz="4000" dirty="0">
                <a:solidFill>
                  <a:srgbClr val="A25D4B"/>
                </a:solidFill>
              </a:rPr>
              <a:t> на </a:t>
            </a:r>
            <a:r>
              <a:rPr lang="ru-RU" sz="4000" dirty="0" err="1">
                <a:solidFill>
                  <a:srgbClr val="A25D4B"/>
                </a:solidFill>
              </a:rPr>
              <a:t>щось</a:t>
            </a:r>
            <a:r>
              <a:rPr lang="ru-RU" sz="4000" dirty="0">
                <a:solidFill>
                  <a:srgbClr val="A25D4B"/>
                </a:solidFill>
              </a:rPr>
              <a:t> </a:t>
            </a:r>
            <a:r>
              <a:rPr lang="ru-RU" sz="4000" dirty="0" err="1">
                <a:solidFill>
                  <a:srgbClr val="A25D4B"/>
                </a:solidFill>
              </a:rPr>
              <a:t>приємне</a:t>
            </a:r>
            <a:r>
              <a:rPr lang="ru-RU" sz="4000" dirty="0">
                <a:solidFill>
                  <a:srgbClr val="A25D4B"/>
                </a:solidFill>
              </a:rPr>
              <a:t> по </a:t>
            </a:r>
            <a:r>
              <a:rPr lang="ru-RU" sz="4000" dirty="0" err="1">
                <a:solidFill>
                  <a:srgbClr val="A25D4B"/>
                </a:solidFill>
              </a:rPr>
              <a:t>спілкуйся</a:t>
            </a:r>
            <a:r>
              <a:rPr lang="ru-RU" sz="4000" dirty="0">
                <a:solidFill>
                  <a:srgbClr val="A25D4B"/>
                </a:solidFill>
              </a:rPr>
              <a:t> з </a:t>
            </a:r>
            <a:r>
              <a:rPr lang="ru-RU" sz="4000" dirty="0" err="1">
                <a:solidFill>
                  <a:srgbClr val="A25D4B"/>
                </a:solidFill>
              </a:rPr>
              <a:t>друзями</a:t>
            </a:r>
            <a:r>
              <a:rPr lang="ru-RU" sz="4000" dirty="0">
                <a:solidFill>
                  <a:srgbClr val="A25D4B"/>
                </a:solidFill>
              </a:rPr>
              <a:t>, </a:t>
            </a:r>
            <a:r>
              <a:rPr lang="ru-RU" sz="4000" dirty="0" err="1">
                <a:solidFill>
                  <a:srgbClr val="A25D4B"/>
                </a:solidFill>
              </a:rPr>
              <a:t>приготуй</a:t>
            </a:r>
            <a:r>
              <a:rPr lang="ru-RU" sz="4000" dirty="0">
                <a:solidFill>
                  <a:srgbClr val="A25D4B"/>
                </a:solidFill>
              </a:rPr>
              <a:t> </a:t>
            </a:r>
            <a:r>
              <a:rPr lang="ru-RU" sz="4000" dirty="0" err="1">
                <a:solidFill>
                  <a:srgbClr val="A25D4B"/>
                </a:solidFill>
              </a:rPr>
              <a:t>пиріг</a:t>
            </a:r>
            <a:r>
              <a:rPr lang="ru-RU" sz="4000" dirty="0">
                <a:solidFill>
                  <a:srgbClr val="A25D4B"/>
                </a:solidFill>
              </a:rPr>
              <a:t> </a:t>
            </a:r>
            <a:endParaRPr lang="en-US" sz="4000" dirty="0">
              <a:solidFill>
                <a:srgbClr val="A25D4B"/>
              </a:solidFill>
            </a:endParaRPr>
          </a:p>
          <a:p>
            <a:pPr>
              <a:lnSpc>
                <a:spcPts val="4195"/>
              </a:lnSpc>
            </a:pPr>
            <a:r>
              <a:rPr lang="ru-RU" sz="4000" dirty="0">
                <a:solidFill>
                  <a:srgbClr val="A25D4B"/>
                </a:solidFill>
              </a:rPr>
              <a:t>7</a:t>
            </a:r>
            <a:r>
              <a:rPr lang="en-US" sz="4000" dirty="0">
                <a:solidFill>
                  <a:srgbClr val="A25D4B"/>
                </a:solidFill>
              </a:rPr>
              <a:t>.</a:t>
            </a:r>
            <a:r>
              <a:rPr lang="ru-RU" sz="4000" dirty="0">
                <a:solidFill>
                  <a:srgbClr val="A25D4B"/>
                </a:solidFill>
              </a:rPr>
              <a:t> Не </a:t>
            </a:r>
            <a:r>
              <a:rPr lang="ru-RU" sz="4000" dirty="0" err="1">
                <a:solidFill>
                  <a:srgbClr val="A25D4B"/>
                </a:solidFill>
              </a:rPr>
              <a:t>забувайте</a:t>
            </a:r>
            <a:r>
              <a:rPr lang="ru-RU" sz="4000" dirty="0">
                <a:solidFill>
                  <a:srgbClr val="A25D4B"/>
                </a:solidFill>
              </a:rPr>
              <a:t> за </a:t>
            </a:r>
            <a:r>
              <a:rPr lang="ru-RU" sz="4000" dirty="0" err="1">
                <a:solidFill>
                  <a:srgbClr val="A25D4B"/>
                </a:solidFill>
              </a:rPr>
              <a:t>фізичне</a:t>
            </a:r>
            <a:r>
              <a:rPr lang="ru-RU" sz="4000" dirty="0">
                <a:solidFill>
                  <a:srgbClr val="A25D4B"/>
                </a:solidFill>
              </a:rPr>
              <a:t> та </a:t>
            </a:r>
            <a:r>
              <a:rPr lang="ru-RU" sz="4000" dirty="0" err="1">
                <a:solidFill>
                  <a:srgbClr val="A25D4B"/>
                </a:solidFill>
              </a:rPr>
              <a:t>ментальне</a:t>
            </a:r>
            <a:r>
              <a:rPr lang="ru-RU" sz="4000" dirty="0">
                <a:solidFill>
                  <a:srgbClr val="A25D4B"/>
                </a:solidFill>
              </a:rPr>
              <a:t> </a:t>
            </a:r>
            <a:r>
              <a:rPr lang="ru-RU" sz="4000" dirty="0" err="1">
                <a:solidFill>
                  <a:srgbClr val="A25D4B"/>
                </a:solidFill>
              </a:rPr>
              <a:t>здоров'я</a:t>
            </a:r>
            <a:endParaRPr lang="en-US" sz="6000" dirty="0">
              <a:solidFill>
                <a:srgbClr val="A25D4B"/>
              </a:solidFill>
              <a:latin typeface="Clear Sans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48062" y="-1515515"/>
            <a:ext cx="8078447" cy="63893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82508">
            <a:off x="5213971" y="7409847"/>
            <a:ext cx="3710600" cy="40332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230160" y="3093096"/>
            <a:ext cx="6503655" cy="407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16"/>
              </a:lnSpc>
            </a:pPr>
            <a:r>
              <a:rPr lang="en-US" sz="6680" spc="-133">
                <a:solidFill>
                  <a:srgbClr val="994C38"/>
                </a:solidFill>
                <a:latin typeface="Tenor Sans"/>
              </a:rPr>
              <a:t>крогків допомоги постраждалим в умовах війни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60855" y="1641043"/>
            <a:ext cx="6621781" cy="7031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3" lvl="1" indent="-464181">
              <a:lnSpc>
                <a:spcPts val="5589"/>
              </a:lnSpc>
              <a:buFont typeface="Arial"/>
              <a:buChar char="•"/>
            </a:pPr>
            <a:r>
              <a:rPr lang="en-US" sz="4299">
                <a:solidFill>
                  <a:srgbClr val="994C38"/>
                </a:solidFill>
                <a:latin typeface="Clear Sans Regular"/>
              </a:rPr>
              <a:t>Фокус уваги на собі</a:t>
            </a:r>
          </a:p>
          <a:p>
            <a:pPr marL="928363" lvl="1" indent="-464181">
              <a:lnSpc>
                <a:spcPts val="5589"/>
              </a:lnSpc>
              <a:buFont typeface="Arial"/>
              <a:buChar char="•"/>
            </a:pPr>
            <a:r>
              <a:rPr lang="en-US" sz="4299">
                <a:solidFill>
                  <a:srgbClr val="994C38"/>
                </a:solidFill>
                <a:latin typeface="Clear Sans Regular"/>
              </a:rPr>
              <a:t>Прості запитання</a:t>
            </a:r>
          </a:p>
          <a:p>
            <a:pPr marL="928363" lvl="1" indent="-464181">
              <a:lnSpc>
                <a:spcPts val="5589"/>
              </a:lnSpc>
              <a:buFont typeface="Arial"/>
              <a:buChar char="•"/>
            </a:pPr>
            <a:r>
              <a:rPr lang="en-US" sz="4299">
                <a:solidFill>
                  <a:srgbClr val="994C38"/>
                </a:solidFill>
                <a:latin typeface="Clear Sans Regular"/>
              </a:rPr>
              <a:t>Необхідне чи бажане</a:t>
            </a:r>
          </a:p>
          <a:p>
            <a:pPr marL="928363" lvl="1" indent="-464181">
              <a:lnSpc>
                <a:spcPts val="5589"/>
              </a:lnSpc>
              <a:buFont typeface="Arial"/>
              <a:buChar char="•"/>
            </a:pPr>
            <a:r>
              <a:rPr lang="en-US" sz="4299">
                <a:solidFill>
                  <a:srgbClr val="994C38"/>
                </a:solidFill>
                <a:latin typeface="Clear Sans Regular"/>
              </a:rPr>
              <a:t>Можливість зробити корисне</a:t>
            </a:r>
          </a:p>
          <a:p>
            <a:pPr marL="928363" lvl="1" indent="-464181">
              <a:lnSpc>
                <a:spcPts val="5589"/>
              </a:lnSpc>
              <a:buFont typeface="Arial"/>
              <a:buChar char="•"/>
            </a:pPr>
            <a:r>
              <a:rPr lang="en-US" sz="4299">
                <a:solidFill>
                  <a:srgbClr val="994C38"/>
                </a:solidFill>
                <a:latin typeface="Clear Sans Regular"/>
              </a:rPr>
              <a:t>Відновлення порядку подій</a:t>
            </a:r>
          </a:p>
          <a:p>
            <a:pPr marL="928363" lvl="1" indent="-464181">
              <a:lnSpc>
                <a:spcPts val="5589"/>
              </a:lnSpc>
              <a:buFont typeface="Arial"/>
              <a:buChar char="•"/>
            </a:pPr>
            <a:r>
              <a:rPr lang="en-US" sz="4299">
                <a:solidFill>
                  <a:srgbClr val="994C38"/>
                </a:solidFill>
                <a:latin typeface="Clear Sans Regular"/>
              </a:rPr>
              <a:t>Планування на найближчі години</a:t>
            </a:r>
          </a:p>
          <a:p>
            <a:pPr>
              <a:lnSpc>
                <a:spcPts val="5589"/>
              </a:lnSpc>
            </a:pPr>
            <a:endParaRPr lang="en-US" sz="4299">
              <a:solidFill>
                <a:srgbClr val="994C38"/>
              </a:solidFill>
              <a:latin typeface="Clear Sans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1163370" y="2263952"/>
            <a:ext cx="6621781" cy="260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17"/>
              </a:lnSpc>
              <a:spcBef>
                <a:spcPct val="0"/>
              </a:spcBef>
            </a:pPr>
            <a:r>
              <a:rPr lang="en-US" sz="17097" spc="-341">
                <a:solidFill>
                  <a:srgbClr val="994C38"/>
                </a:solidFill>
                <a:latin typeface="Tenor Sans"/>
              </a:rPr>
              <a:t>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20502"/>
            <a:ext cx="9282523" cy="6237798"/>
            <a:chOff x="0" y="-76200"/>
            <a:chExt cx="12376698" cy="8317064"/>
          </a:xfrm>
        </p:grpSpPr>
        <p:sp>
          <p:nvSpPr>
            <p:cNvPr id="3" name="TextBox 3"/>
            <p:cNvSpPr txBox="1"/>
            <p:nvPr/>
          </p:nvSpPr>
          <p:spPr>
            <a:xfrm>
              <a:off x="0" y="-76200"/>
              <a:ext cx="12376698" cy="5642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59"/>
                </a:lnSpc>
                <a:spcBef>
                  <a:spcPct val="0"/>
                </a:spcBef>
              </a:pPr>
              <a:r>
                <a:rPr lang="ru-RU" sz="4400" dirty="0">
                  <a:solidFill>
                    <a:schemeClr val="bg1"/>
                  </a:solidFill>
                </a:rPr>
                <a:t>Коли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</a:rPr>
                <a:t>йдеться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про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</a:rPr>
                <a:t>загальну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</a:rPr>
                <a:t>підтримку</a:t>
              </a:r>
              <a:r>
                <a:rPr lang="ru-RU" sz="4400" dirty="0">
                  <a:solidFill>
                    <a:schemeClr val="bg1"/>
                  </a:solidFill>
                </a:rPr>
                <a:t>,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то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</a:rPr>
                <a:t>найлегше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</a:rPr>
                <a:t>надати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</a:rPr>
                <a:t>вербальну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</a:rPr>
                <a:t>підтримку</a:t>
              </a:r>
              <a:r>
                <a:rPr lang="ru-RU" sz="4400" dirty="0">
                  <a:solidFill>
                    <a:schemeClr val="bg1"/>
                  </a:solidFill>
                </a:rPr>
                <a:t>.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</a:rPr>
                <a:t>Підійди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і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скажи.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"Я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вас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</a:rPr>
                <a:t>підтримую</a:t>
              </a:r>
              <a:r>
                <a:rPr lang="ru-RU" sz="4400" dirty="0">
                  <a:solidFill>
                    <a:schemeClr val="bg1"/>
                  </a:solidFill>
                </a:rPr>
                <a:t>",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"Я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</a:rPr>
                <a:t>співчуваю</a:t>
              </a:r>
              <a:r>
                <a:rPr lang="ru-RU" sz="4400" dirty="0">
                  <a:solidFill>
                    <a:schemeClr val="bg1"/>
                  </a:solidFill>
                </a:rPr>
                <a:t>",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"</a:t>
              </a:r>
              <a:r>
                <a:rPr lang="ru-RU" sz="4400" dirty="0" err="1">
                  <a:solidFill>
                    <a:schemeClr val="bg1"/>
                  </a:solidFill>
                </a:rPr>
                <a:t>Мені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шкода, </a:t>
              </a:r>
              <a:r>
                <a:rPr lang="ru-RU" sz="4400" dirty="0" err="1">
                  <a:solidFill>
                    <a:schemeClr val="bg1"/>
                  </a:solidFill>
                </a:rPr>
                <a:t>що</a:t>
              </a:r>
              <a:r>
                <a:rPr lang="ru-RU" sz="4400" dirty="0">
                  <a:solidFill>
                    <a:schemeClr val="bg1"/>
                  </a:solidFill>
                </a:rPr>
                <a:t> </a:t>
              </a:r>
              <a:r>
                <a:rPr lang="ru-RU" sz="4400" dirty="0" err="1">
                  <a:solidFill>
                    <a:schemeClr val="bg1"/>
                  </a:solidFill>
                </a:rPr>
                <a:t>таксталося</a:t>
              </a:r>
              <a:r>
                <a:rPr lang="ru-RU" sz="4400" dirty="0">
                  <a:solidFill>
                    <a:schemeClr val="bg1"/>
                  </a:solidFill>
                </a:rPr>
                <a:t>","Я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вас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люблю",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"Я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з</a:t>
              </a:r>
              <a:r>
                <a:rPr lang="en-US" sz="4400" dirty="0">
                  <a:solidFill>
                    <a:schemeClr val="bg1"/>
                  </a:solidFill>
                </a:rPr>
                <a:t> </a:t>
              </a:r>
              <a:r>
                <a:rPr lang="ru-RU" sz="4400" dirty="0">
                  <a:solidFill>
                    <a:schemeClr val="bg1"/>
                  </a:solidFill>
                </a:rPr>
                <a:t>вами".</a:t>
              </a:r>
              <a:endParaRPr lang="en-US" sz="4400" dirty="0">
                <a:solidFill>
                  <a:schemeClr val="bg1"/>
                </a:solidFill>
                <a:latin typeface="Clear Sans Regular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783999"/>
              <a:ext cx="12376698" cy="456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38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6126">
            <a:off x="13650109" y="7308305"/>
            <a:ext cx="6002186" cy="66289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430071">
            <a:off x="-1143891" y="-2000850"/>
            <a:ext cx="6086583" cy="49688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01387" y="-2145868"/>
            <a:ext cx="4788720" cy="39180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93830" y="8662311"/>
            <a:ext cx="4785310" cy="11919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836012" y="2274162"/>
            <a:ext cx="10938361" cy="573867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144000" y="44454"/>
            <a:ext cx="8206953" cy="195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6467" spc="-129">
                <a:solidFill>
                  <a:srgbClr val="F4F4F4"/>
                </a:solidFill>
                <a:latin typeface="Tenor Sans"/>
              </a:rPr>
              <a:t>Як підтримати людину фразою?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664" y="735312"/>
            <a:ext cx="16935636" cy="2524830"/>
            <a:chOff x="0" y="0"/>
            <a:chExt cx="22580848" cy="3366440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22580848" cy="1417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7000" spc="-140">
                  <a:solidFill>
                    <a:srgbClr val="F4F4F4"/>
                  </a:solidFill>
                  <a:latin typeface="Tenor Sans"/>
                </a:rPr>
                <a:t>Що роботи з апатією та депресією 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3635" y="2806596"/>
              <a:ext cx="8161608" cy="559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2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16503" y="7791579"/>
            <a:ext cx="4190630" cy="29334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72163">
            <a:off x="-261866" y="6727718"/>
            <a:ext cx="3797148" cy="52210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74837" y="8915225"/>
            <a:ext cx="5507125" cy="13717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942061" y="-233715"/>
            <a:ext cx="4634479" cy="193805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6182" y="2485896"/>
            <a:ext cx="16935636" cy="408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Зараз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важливо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діяти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навіть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безвихідних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ситуаціях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Займатися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повсякденними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справами, такими як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приготування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їжі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прибирання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підтримка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близьких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Більшість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людей зараз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перебувають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стадії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апатії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, тому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підтримка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комунікація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є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надзвичайно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важливими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Найактуальніші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новини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- за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вікном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Встановити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автоматичне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оповіщення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про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повітряну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тривогу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на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мобільні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телефони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Переглядайте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новини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не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більше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5-10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хвилин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на годину.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Висипайтеся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повноцінний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сон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додасть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вам сил для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боротьби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апатією</a:t>
            </a:r>
            <a:r>
              <a:rPr lang="ru-RU" sz="36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rPr>
              <a:t>.</a:t>
            </a:r>
            <a:endParaRPr lang="en-US" sz="6000" spc="-76" dirty="0">
              <a:solidFill>
                <a:schemeClr val="bg1"/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248164">
            <a:off x="2668972" y="-4868157"/>
            <a:ext cx="10950958" cy="89399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75580" y="1686725"/>
            <a:ext cx="12136840" cy="1065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140">
                <a:solidFill>
                  <a:srgbClr val="994C38"/>
                </a:solidFill>
                <a:latin typeface="Tenor Sans"/>
              </a:rPr>
              <a:t>Хто може вiдчути провину?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80983" y="516969"/>
            <a:ext cx="6091127" cy="12957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67558" y="-1194060"/>
            <a:ext cx="5236924" cy="34182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2635" y="3758941"/>
            <a:ext cx="8389289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sz="3600" dirty="0">
                <a:solidFill>
                  <a:srgbClr val="A25D4B"/>
                </a:solidFill>
              </a:rPr>
              <a:t>-особи, </a:t>
            </a:r>
            <a:r>
              <a:rPr lang="ru-RU" sz="3600" dirty="0" err="1">
                <a:solidFill>
                  <a:srgbClr val="A25D4B"/>
                </a:solidFill>
              </a:rPr>
              <a:t>які</a:t>
            </a:r>
            <a:r>
              <a:rPr lang="ru-RU" sz="3600" dirty="0">
                <a:solidFill>
                  <a:srgbClr val="A25D4B"/>
                </a:solidFill>
              </a:rPr>
              <a:t> пережили </a:t>
            </a:r>
            <a:r>
              <a:rPr lang="ru-RU" sz="3600" dirty="0" err="1">
                <a:solidFill>
                  <a:srgbClr val="A25D4B"/>
                </a:solidFill>
              </a:rPr>
              <a:t>війну</a:t>
            </a:r>
            <a:r>
              <a:rPr lang="ru-RU" sz="3600" dirty="0">
                <a:solidFill>
                  <a:srgbClr val="A25D4B"/>
                </a:solidFill>
              </a:rPr>
              <a:t> </a:t>
            </a:r>
            <a:endParaRPr lang="en-US" sz="3600" dirty="0">
              <a:solidFill>
                <a:srgbClr val="A25D4B"/>
              </a:solidFill>
            </a:endParaRPr>
          </a:p>
          <a:p>
            <a:pPr>
              <a:lnSpc>
                <a:spcPts val="3900"/>
              </a:lnSpc>
            </a:pPr>
            <a:r>
              <a:rPr lang="ru-RU" sz="3600" dirty="0">
                <a:solidFill>
                  <a:srgbClr val="A25D4B"/>
                </a:solidFill>
              </a:rPr>
              <a:t>-</a:t>
            </a:r>
            <a:r>
              <a:rPr lang="ru-RU" sz="3600" dirty="0" err="1">
                <a:solidFill>
                  <a:srgbClr val="A25D4B"/>
                </a:solidFill>
              </a:rPr>
              <a:t>переміщені</a:t>
            </a:r>
            <a:r>
              <a:rPr lang="ru-RU" sz="3600" dirty="0">
                <a:solidFill>
                  <a:srgbClr val="A25D4B"/>
                </a:solidFill>
              </a:rPr>
              <a:t> особи </a:t>
            </a:r>
            <a:endParaRPr lang="en-US" sz="3600" dirty="0">
              <a:solidFill>
                <a:srgbClr val="A25D4B"/>
              </a:solidFill>
            </a:endParaRPr>
          </a:p>
          <a:p>
            <a:pPr>
              <a:lnSpc>
                <a:spcPts val="3900"/>
              </a:lnSpc>
            </a:pPr>
            <a:r>
              <a:rPr lang="ru-RU" sz="3600" dirty="0">
                <a:solidFill>
                  <a:srgbClr val="A25D4B"/>
                </a:solidFill>
              </a:rPr>
              <a:t>-</a:t>
            </a:r>
            <a:r>
              <a:rPr lang="ru-RU" sz="3600" dirty="0" err="1">
                <a:solidFill>
                  <a:srgbClr val="A25D4B"/>
                </a:solidFill>
              </a:rPr>
              <a:t>лікарі</a:t>
            </a:r>
            <a:r>
              <a:rPr lang="ru-RU" sz="3600" dirty="0">
                <a:solidFill>
                  <a:srgbClr val="A25D4B"/>
                </a:solidFill>
              </a:rPr>
              <a:t>, </a:t>
            </a:r>
            <a:r>
              <a:rPr lang="ru-RU" sz="3600" dirty="0" err="1">
                <a:solidFill>
                  <a:srgbClr val="A25D4B"/>
                </a:solidFill>
              </a:rPr>
              <a:t>які</a:t>
            </a:r>
            <a:r>
              <a:rPr lang="ru-RU" sz="3600" dirty="0">
                <a:solidFill>
                  <a:srgbClr val="A25D4B"/>
                </a:solidFill>
              </a:rPr>
              <a:t> надавали </a:t>
            </a:r>
            <a:r>
              <a:rPr lang="ru-RU" sz="3600" dirty="0" err="1">
                <a:solidFill>
                  <a:srgbClr val="A25D4B"/>
                </a:solidFill>
              </a:rPr>
              <a:t>первинну</a:t>
            </a:r>
            <a:r>
              <a:rPr lang="ru-RU" sz="3600" dirty="0">
                <a:solidFill>
                  <a:srgbClr val="A25D4B"/>
                </a:solidFill>
              </a:rPr>
              <a:t> </a:t>
            </a:r>
            <a:r>
              <a:rPr lang="ru-RU" sz="3600" dirty="0" err="1">
                <a:solidFill>
                  <a:srgbClr val="A25D4B"/>
                </a:solidFill>
              </a:rPr>
              <a:t>медичну</a:t>
            </a:r>
            <a:r>
              <a:rPr lang="ru-RU" sz="3600" dirty="0">
                <a:solidFill>
                  <a:srgbClr val="A25D4B"/>
                </a:solidFill>
              </a:rPr>
              <a:t> </a:t>
            </a:r>
            <a:r>
              <a:rPr lang="ru-RU" sz="3600" dirty="0" err="1">
                <a:solidFill>
                  <a:srgbClr val="A25D4B"/>
                </a:solidFill>
              </a:rPr>
              <a:t>допомогу</a:t>
            </a:r>
            <a:r>
              <a:rPr lang="ru-RU" sz="3600" dirty="0">
                <a:solidFill>
                  <a:srgbClr val="A25D4B"/>
                </a:solidFill>
              </a:rPr>
              <a:t>, але </a:t>
            </a:r>
            <a:r>
              <a:rPr lang="ru-RU" sz="3600" dirty="0" err="1">
                <a:solidFill>
                  <a:srgbClr val="A25D4B"/>
                </a:solidFill>
              </a:rPr>
              <a:t>пацієнти</a:t>
            </a:r>
            <a:r>
              <a:rPr lang="ru-RU" sz="3600" dirty="0">
                <a:solidFill>
                  <a:srgbClr val="A25D4B"/>
                </a:solidFill>
              </a:rPr>
              <a:t> </a:t>
            </a:r>
            <a:r>
              <a:rPr lang="ru-RU" sz="3600" dirty="0" err="1">
                <a:solidFill>
                  <a:srgbClr val="A25D4B"/>
                </a:solidFill>
              </a:rPr>
              <a:t>яких</a:t>
            </a:r>
            <a:r>
              <a:rPr lang="ru-RU" sz="3600" dirty="0">
                <a:solidFill>
                  <a:srgbClr val="A25D4B"/>
                </a:solidFill>
              </a:rPr>
              <a:t> померли</a:t>
            </a:r>
            <a:endParaRPr lang="en-US" sz="3600" dirty="0">
              <a:solidFill>
                <a:srgbClr val="A25D4B"/>
              </a:solidFill>
            </a:endParaRPr>
          </a:p>
          <a:p>
            <a:pPr>
              <a:lnSpc>
                <a:spcPts val="3900"/>
              </a:lnSpc>
            </a:pPr>
            <a:r>
              <a:rPr lang="ru-RU" sz="3600" dirty="0">
                <a:solidFill>
                  <a:srgbClr val="A25D4B"/>
                </a:solidFill>
              </a:rPr>
              <a:t>-</a:t>
            </a:r>
            <a:r>
              <a:rPr lang="ru-RU" sz="3600" dirty="0" err="1">
                <a:solidFill>
                  <a:srgbClr val="A25D4B"/>
                </a:solidFill>
              </a:rPr>
              <a:t>діти</a:t>
            </a:r>
            <a:r>
              <a:rPr lang="ru-RU" sz="3600" dirty="0">
                <a:solidFill>
                  <a:srgbClr val="A25D4B"/>
                </a:solidFill>
              </a:rPr>
              <a:t>, </a:t>
            </a:r>
            <a:r>
              <a:rPr lang="ru-RU" sz="3600" dirty="0" err="1">
                <a:solidFill>
                  <a:srgbClr val="A25D4B"/>
                </a:solidFill>
              </a:rPr>
              <a:t>які</a:t>
            </a:r>
            <a:r>
              <a:rPr lang="ru-RU" sz="3600" dirty="0">
                <a:solidFill>
                  <a:srgbClr val="A25D4B"/>
                </a:solidFill>
              </a:rPr>
              <a:t> не </a:t>
            </a:r>
            <a:r>
              <a:rPr lang="ru-RU" sz="3600" dirty="0" err="1">
                <a:solidFill>
                  <a:srgbClr val="A25D4B"/>
                </a:solidFill>
              </a:rPr>
              <a:t>змогли</a:t>
            </a:r>
            <a:r>
              <a:rPr lang="ru-RU" sz="3600" dirty="0">
                <a:solidFill>
                  <a:srgbClr val="A25D4B"/>
                </a:solidFill>
              </a:rPr>
              <a:t> </a:t>
            </a:r>
            <a:r>
              <a:rPr lang="ru-RU" sz="3600" dirty="0" err="1">
                <a:solidFill>
                  <a:srgbClr val="A25D4B"/>
                </a:solidFill>
              </a:rPr>
              <a:t>евакуюватися</a:t>
            </a:r>
            <a:r>
              <a:rPr lang="ru-RU" sz="3600" dirty="0">
                <a:solidFill>
                  <a:srgbClr val="A25D4B"/>
                </a:solidFill>
              </a:rPr>
              <a:t> разом з батьками </a:t>
            </a:r>
            <a:endParaRPr lang="en-US" sz="3600" dirty="0">
              <a:solidFill>
                <a:srgbClr val="A25D4B"/>
              </a:solidFill>
            </a:endParaRPr>
          </a:p>
          <a:p>
            <a:pPr>
              <a:lnSpc>
                <a:spcPts val="3900"/>
              </a:lnSpc>
            </a:pPr>
            <a:r>
              <a:rPr lang="ru-RU" sz="3600" dirty="0">
                <a:solidFill>
                  <a:srgbClr val="A25D4B"/>
                </a:solidFill>
              </a:rPr>
              <a:t>-Люди, </a:t>
            </a:r>
            <a:r>
              <a:rPr lang="ru-RU" sz="3600" dirty="0" err="1">
                <a:solidFill>
                  <a:srgbClr val="A25D4B"/>
                </a:solidFill>
              </a:rPr>
              <a:t>які</a:t>
            </a:r>
            <a:r>
              <a:rPr lang="ru-RU" sz="3600" dirty="0">
                <a:solidFill>
                  <a:srgbClr val="A25D4B"/>
                </a:solidFill>
              </a:rPr>
              <a:t> </a:t>
            </a:r>
            <a:r>
              <a:rPr lang="ru-RU" sz="3600" dirty="0" err="1">
                <a:solidFill>
                  <a:srgbClr val="A25D4B"/>
                </a:solidFill>
              </a:rPr>
              <a:t>отримали</a:t>
            </a:r>
            <a:r>
              <a:rPr lang="ru-RU" sz="3600" dirty="0">
                <a:solidFill>
                  <a:srgbClr val="A25D4B"/>
                </a:solidFill>
              </a:rPr>
              <a:t> </a:t>
            </a:r>
            <a:r>
              <a:rPr lang="ru-RU" sz="3600" dirty="0" err="1">
                <a:solidFill>
                  <a:srgbClr val="A25D4B"/>
                </a:solidFill>
              </a:rPr>
              <a:t>важкі</a:t>
            </a:r>
            <a:r>
              <a:rPr lang="ru-RU" sz="3600" dirty="0">
                <a:solidFill>
                  <a:srgbClr val="A25D4B"/>
                </a:solidFill>
              </a:rPr>
              <a:t> </a:t>
            </a:r>
            <a:r>
              <a:rPr lang="ru-RU" sz="3600" dirty="0" err="1">
                <a:solidFill>
                  <a:srgbClr val="A25D4B"/>
                </a:solidFill>
              </a:rPr>
              <a:t>поранення</a:t>
            </a:r>
            <a:r>
              <a:rPr lang="ru-RU" sz="3600" dirty="0">
                <a:solidFill>
                  <a:srgbClr val="A25D4B"/>
                </a:solidFill>
              </a:rPr>
              <a:t>, але </a:t>
            </a:r>
            <a:r>
              <a:rPr lang="ru-RU" sz="3600" dirty="0" err="1">
                <a:solidFill>
                  <a:srgbClr val="A25D4B"/>
                </a:solidFill>
              </a:rPr>
              <a:t>одужують</a:t>
            </a:r>
            <a:r>
              <a:rPr lang="ru-RU" sz="3600" dirty="0">
                <a:solidFill>
                  <a:srgbClr val="A25D4B"/>
                </a:solidFill>
              </a:rPr>
              <a:t> </a:t>
            </a:r>
            <a:endParaRPr lang="en-US" sz="3600" dirty="0">
              <a:solidFill>
                <a:srgbClr val="A25D4B"/>
              </a:solidFill>
            </a:endParaRPr>
          </a:p>
          <a:p>
            <a:pPr>
              <a:lnSpc>
                <a:spcPts val="3900"/>
              </a:lnSpc>
            </a:pPr>
            <a:r>
              <a:rPr lang="ru-RU" sz="3600" dirty="0">
                <a:solidFill>
                  <a:srgbClr val="A25D4B"/>
                </a:solidFill>
              </a:rPr>
              <a:t>- Люди, </a:t>
            </a:r>
            <a:r>
              <a:rPr lang="ru-RU" sz="3600" dirty="0" err="1">
                <a:solidFill>
                  <a:srgbClr val="A25D4B"/>
                </a:solidFill>
              </a:rPr>
              <a:t>які</a:t>
            </a:r>
            <a:r>
              <a:rPr lang="ru-RU" sz="3600" dirty="0">
                <a:solidFill>
                  <a:srgbClr val="A25D4B"/>
                </a:solidFill>
              </a:rPr>
              <a:t> </a:t>
            </a:r>
            <a:r>
              <a:rPr lang="ru-RU" sz="3600" dirty="0" err="1">
                <a:solidFill>
                  <a:srgbClr val="A25D4B"/>
                </a:solidFill>
              </a:rPr>
              <a:t>беруть</a:t>
            </a:r>
            <a:r>
              <a:rPr lang="ru-RU" sz="3600" dirty="0">
                <a:solidFill>
                  <a:srgbClr val="A25D4B"/>
                </a:solidFill>
              </a:rPr>
              <a:t> участь у </a:t>
            </a:r>
            <a:r>
              <a:rPr lang="ru-RU" sz="3600" dirty="0" err="1">
                <a:solidFill>
                  <a:srgbClr val="A25D4B"/>
                </a:solidFill>
              </a:rPr>
              <a:t>військових</a:t>
            </a:r>
            <a:r>
              <a:rPr lang="ru-RU" sz="3600" dirty="0">
                <a:solidFill>
                  <a:srgbClr val="A25D4B"/>
                </a:solidFill>
              </a:rPr>
              <a:t> </a:t>
            </a:r>
            <a:r>
              <a:rPr lang="ru-RU" sz="3600" dirty="0" err="1">
                <a:solidFill>
                  <a:srgbClr val="A25D4B"/>
                </a:solidFill>
              </a:rPr>
              <a:t>діях</a:t>
            </a:r>
            <a:endParaRPr lang="en-US" sz="4800" dirty="0">
              <a:solidFill>
                <a:srgbClr val="A25D4B"/>
              </a:solidFill>
              <a:latin typeface="Clear Sans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01170"/>
            <a:ext cx="9721419" cy="520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994C38"/>
                </a:solidFill>
                <a:latin typeface="Clear Sans Regular Bold"/>
              </a:rPr>
              <a:t>- НЕ ТРЕБА ПРИВСЕЛЮДНО ВИТЯГНУТИ ЇЇ НА РОЗМОВУ</a:t>
            </a:r>
          </a:p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994C38"/>
                </a:solidFill>
                <a:latin typeface="Clear Sans Regular Bold"/>
              </a:rPr>
              <a:t>- НЕ РОЗМОВЛЯЙТЕ ГОЛОСНО БЕЗ НЕОБХІДНОСТІ</a:t>
            </a:r>
          </a:p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994C38"/>
                </a:solidFill>
                <a:latin typeface="Clear Sans Regular Bold"/>
              </a:rPr>
              <a:t>-НЕ РОБІТЬ РІЗКИХ РУХІВ БІЛЯ ЛЮДИНИ</a:t>
            </a:r>
          </a:p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994C38"/>
                </a:solidFill>
                <a:latin typeface="Clear Sans Regular Bold"/>
              </a:rPr>
              <a:t>- НЕ ТРЕБА ЇЇ ОБІЙМАТИ АБО ЯКОСЬ ТОРКАТИСЯ, БЕЗ ДОЗВОЛУ</a:t>
            </a:r>
          </a:p>
          <a:p>
            <a:pPr>
              <a:lnSpc>
                <a:spcPts val="4619"/>
              </a:lnSpc>
              <a:spcBef>
                <a:spcPct val="0"/>
              </a:spcBef>
            </a:pPr>
            <a:r>
              <a:rPr lang="en-US" sz="3299" dirty="0">
                <a:solidFill>
                  <a:srgbClr val="994C38"/>
                </a:solidFill>
                <a:latin typeface="Clear Sans Regular Bold"/>
              </a:rPr>
              <a:t>- НЕ ПОТРІБНО ЗНЕЦІНЮВАТЕ ПЕРЕЖИТЕ ЛЮДИНОЮ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7223">
            <a:off x="-618678" y="6886337"/>
            <a:ext cx="7825793" cy="68013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07182">
            <a:off x="11842776" y="62821"/>
            <a:ext cx="3083200" cy="364679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413502"/>
            <a:ext cx="8881362" cy="197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52"/>
              </a:lnSpc>
              <a:spcBef>
                <a:spcPct val="0"/>
              </a:spcBef>
            </a:pPr>
            <a:r>
              <a:rPr lang="en-US" sz="5680" spc="-56">
                <a:solidFill>
                  <a:srgbClr val="994C38"/>
                </a:solidFill>
                <a:latin typeface="Tenor Sans"/>
              </a:rPr>
              <a:t>Як не нашкодити своєю допомогою людини?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0559">
            <a:off x="11848608" y="1853281"/>
            <a:ext cx="8773114" cy="96891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89725" y="-245829"/>
            <a:ext cx="5633785" cy="3677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33241" y="2979993"/>
            <a:ext cx="9823785" cy="516976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1647" y="1611316"/>
            <a:ext cx="11901719" cy="1578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4"/>
              </a:lnSpc>
            </a:pPr>
            <a:r>
              <a:rPr lang="en-US" sz="5170" spc="-103">
                <a:solidFill>
                  <a:srgbClr val="F4F4F4"/>
                </a:solidFill>
                <a:latin typeface="Tenor Sans"/>
              </a:rPr>
              <a:t>Зміна циклу настрою - це нормально!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983726"/>
            <a:ext cx="6726730" cy="311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F4F4F4"/>
                </a:solidFill>
                <a:latin typeface="Clear Sans Regular Bold"/>
              </a:rPr>
              <a:t>МИ НЕ ПОВИННІ ЗАСУДЖУВАТИ ІНШИХ, ЗА ТЕ ЩО ВОНИ ЗНАЙШЛИ СИЛИ РАДІТИ ЖИТТЮ, НАВІТЬ ЯКЩО ВИ НЕ ЗГОДНІ С ЦИМ РІШЕННЯМ І ПІШЛИ У ВОЛОНТЕРИ, НА ПЕРЕДОВУ, АБО ХОРОНИЛИ ГЕРОЇВ УКРАЇНИ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662338">
            <a:off x="8737274" y="-5020531"/>
            <a:ext cx="4555216" cy="76383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84842">
            <a:off x="9235348" y="9125552"/>
            <a:ext cx="4368163" cy="305771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66013" y="1019175"/>
            <a:ext cx="15971271" cy="103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44"/>
              </a:lnSpc>
            </a:pPr>
            <a:r>
              <a:rPr lang="en-US" sz="6786" spc="-135">
                <a:solidFill>
                  <a:srgbClr val="F4F4F4"/>
                </a:solidFill>
                <a:latin typeface="Tenor Sans"/>
              </a:rPr>
              <a:t>Головні висновки дослідження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5132" y="3252518"/>
            <a:ext cx="16252152" cy="368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4"/>
              </a:lnSpc>
            </a:pPr>
            <a:r>
              <a:rPr lang="ru-RU" sz="4000" dirty="0" err="1">
                <a:solidFill>
                  <a:schemeClr val="bg1"/>
                </a:solidFill>
              </a:rPr>
              <a:t>Повномасштабна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війна</a:t>
            </a:r>
            <a:r>
              <a:rPr lang="ru-RU" sz="4000" dirty="0">
                <a:solidFill>
                  <a:schemeClr val="bg1"/>
                </a:solidFill>
              </a:rPr>
              <a:t> на </a:t>
            </a:r>
            <a:r>
              <a:rPr lang="ru-RU" sz="4000" dirty="0" err="1">
                <a:solidFill>
                  <a:schemeClr val="bg1"/>
                </a:solidFill>
              </a:rPr>
              <a:t>території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України</a:t>
            </a:r>
            <a:r>
              <a:rPr lang="ru-RU" sz="4000" dirty="0">
                <a:solidFill>
                  <a:schemeClr val="bg1"/>
                </a:solidFill>
              </a:rPr>
              <a:t> становить </a:t>
            </a:r>
            <a:r>
              <a:rPr lang="ru-RU" sz="4000" dirty="0" err="1">
                <a:solidFill>
                  <a:schemeClr val="bg1"/>
                </a:solidFill>
              </a:rPr>
              <a:t>серйозну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загрозу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психологічному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здоров'ю</a:t>
            </a:r>
            <a:r>
              <a:rPr lang="ru-RU" sz="4000" dirty="0">
                <a:solidFill>
                  <a:schemeClr val="bg1"/>
                </a:solidFill>
              </a:rPr>
              <a:t> і </a:t>
            </a:r>
            <a:r>
              <a:rPr lang="ru-RU" sz="4000" dirty="0" err="1">
                <a:solidFill>
                  <a:schemeClr val="bg1"/>
                </a:solidFill>
              </a:rPr>
              <a:t>благополуччю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більшості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українців</a:t>
            </a:r>
            <a:r>
              <a:rPr lang="ru-RU" sz="4000" dirty="0">
                <a:solidFill>
                  <a:schemeClr val="bg1"/>
                </a:solidFill>
              </a:rPr>
              <a:t>. "</a:t>
            </a:r>
            <a:r>
              <a:rPr lang="ru-RU" sz="4000" dirty="0" err="1">
                <a:solidFill>
                  <a:schemeClr val="bg1"/>
                </a:solidFill>
              </a:rPr>
              <a:t>Національна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програма</a:t>
            </a:r>
            <a:r>
              <a:rPr lang="ru-RU" sz="4000" dirty="0">
                <a:solidFill>
                  <a:schemeClr val="bg1"/>
                </a:solidFill>
              </a:rPr>
              <a:t> з </a:t>
            </a:r>
            <a:r>
              <a:rPr lang="ru-RU" sz="4000" dirty="0" err="1">
                <a:solidFill>
                  <a:schemeClr val="bg1"/>
                </a:solidFill>
              </a:rPr>
              <a:t>психічного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здоров'я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українців</a:t>
            </a:r>
            <a:r>
              <a:rPr lang="ru-RU" sz="4000" dirty="0">
                <a:solidFill>
                  <a:schemeClr val="bg1"/>
                </a:solidFill>
              </a:rPr>
              <a:t>" </a:t>
            </a:r>
            <a:r>
              <a:rPr lang="ru-RU" sz="4000" dirty="0" err="1">
                <a:solidFill>
                  <a:schemeClr val="bg1"/>
                </a:solidFill>
              </a:rPr>
              <a:t>може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зіграти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важливу</a:t>
            </a:r>
            <a:r>
              <a:rPr lang="ru-RU" sz="4000" dirty="0">
                <a:solidFill>
                  <a:schemeClr val="bg1"/>
                </a:solidFill>
              </a:rPr>
              <a:t> роль у </a:t>
            </a:r>
            <a:r>
              <a:rPr lang="ru-RU" sz="4000" dirty="0" err="1">
                <a:solidFill>
                  <a:schemeClr val="bg1"/>
                </a:solidFill>
              </a:rPr>
              <a:t>координації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зусиль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психологічних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експертних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груп</a:t>
            </a:r>
            <a:r>
              <a:rPr lang="ru-RU" sz="4000" dirty="0">
                <a:solidFill>
                  <a:schemeClr val="bg1"/>
                </a:solidFill>
              </a:rPr>
              <a:t>, </a:t>
            </a:r>
            <a:r>
              <a:rPr lang="ru-RU" sz="4000" dirty="0" err="1">
                <a:solidFill>
                  <a:schemeClr val="bg1"/>
                </a:solidFill>
              </a:rPr>
              <a:t>цивільних</a:t>
            </a:r>
            <a:r>
              <a:rPr lang="ru-RU" sz="4000" dirty="0">
                <a:solidFill>
                  <a:schemeClr val="bg1"/>
                </a:solidFill>
              </a:rPr>
              <a:t> і </a:t>
            </a:r>
            <a:r>
              <a:rPr lang="ru-RU" sz="4000" dirty="0" err="1">
                <a:solidFill>
                  <a:schemeClr val="bg1"/>
                </a:solidFill>
              </a:rPr>
              <a:t>військових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центрів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ухвалення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рішень</a:t>
            </a:r>
            <a:r>
              <a:rPr lang="ru-RU" sz="4000" dirty="0">
                <a:solidFill>
                  <a:schemeClr val="bg1"/>
                </a:solidFill>
              </a:rPr>
              <a:t>. </a:t>
            </a:r>
            <a:r>
              <a:rPr lang="ru-RU" sz="4000" dirty="0" err="1">
                <a:solidFill>
                  <a:schemeClr val="bg1"/>
                </a:solidFill>
              </a:rPr>
              <a:t>Незважаючи</a:t>
            </a:r>
            <a:r>
              <a:rPr lang="ru-RU" sz="4000" dirty="0">
                <a:solidFill>
                  <a:schemeClr val="bg1"/>
                </a:solidFill>
              </a:rPr>
              <a:t> на </a:t>
            </a:r>
            <a:r>
              <a:rPr lang="ru-RU" sz="4000" dirty="0" err="1">
                <a:solidFill>
                  <a:schemeClr val="bg1"/>
                </a:solidFill>
              </a:rPr>
              <a:t>важку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ситуацію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повномасштабної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війни</a:t>
            </a:r>
            <a:r>
              <a:rPr lang="ru-RU" sz="4000" dirty="0">
                <a:solidFill>
                  <a:schemeClr val="bg1"/>
                </a:solidFill>
              </a:rPr>
              <a:t>, </a:t>
            </a:r>
            <a:r>
              <a:rPr lang="ru-RU" sz="4000" dirty="0" err="1">
                <a:solidFill>
                  <a:schemeClr val="bg1"/>
                </a:solidFill>
              </a:rPr>
              <a:t>суб'єктивна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оцінка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українцями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свого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психологічного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благополуччя</a:t>
            </a:r>
            <a:r>
              <a:rPr lang="ru-RU" sz="4000" dirty="0">
                <a:solidFill>
                  <a:schemeClr val="bg1"/>
                </a:solidFill>
              </a:rPr>
              <a:t> є </a:t>
            </a:r>
            <a:r>
              <a:rPr lang="ru-RU" sz="4000" dirty="0" err="1">
                <a:solidFill>
                  <a:schemeClr val="bg1"/>
                </a:solidFill>
              </a:rPr>
              <a:t>досить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високою</a:t>
            </a:r>
            <a:r>
              <a:rPr lang="ru-RU" sz="4000" dirty="0">
                <a:solidFill>
                  <a:schemeClr val="bg1"/>
                </a:solidFill>
              </a:rPr>
              <a:t> - 6,7 бала з 9.</a:t>
            </a:r>
            <a:endParaRPr lang="en-US" sz="6000" spc="-67" dirty="0">
              <a:solidFill>
                <a:schemeClr val="bg1"/>
              </a:solidFill>
              <a:latin typeface="Tenor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3122" y="1019175"/>
            <a:ext cx="15136758" cy="447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З 24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лютого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наше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життя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не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буде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як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раніше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. З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цього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моменту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пішла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хвиля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страху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,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вибухів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,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смерті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...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Багато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людей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зазнали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психологічної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травми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.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Як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стверджує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статистика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діти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і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підлітки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вони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відчули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на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собі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більше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за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інших.Поговоримо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о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видах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психологічних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травм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і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що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з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ними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роботи.Та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як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допомогти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людині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без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знання</a:t>
            </a:r>
            <a:r>
              <a:rPr lang="en-US" sz="4200" spc="-84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200" spc="-84" dirty="0" err="1">
                <a:solidFill>
                  <a:srgbClr val="994C38"/>
                </a:solidFill>
                <a:latin typeface="Tenor Sans"/>
              </a:rPr>
              <a:t>психології</a:t>
            </a:r>
            <a:endParaRPr lang="en-US" sz="4200" spc="-84" dirty="0">
              <a:solidFill>
                <a:srgbClr val="994C38"/>
              </a:solidFill>
              <a:latin typeface="Tenor San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81225" y="-1999912"/>
            <a:ext cx="5138015" cy="41944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33847">
            <a:off x="-1806191" y="8684481"/>
            <a:ext cx="4578625" cy="32050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2795">
            <a:off x="16807802" y="363335"/>
            <a:ext cx="4476368" cy="3662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38135">
            <a:off x="-1895593" y="6010151"/>
            <a:ext cx="3340048" cy="36304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396023" y="5558069"/>
            <a:ext cx="4825177" cy="48251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7581" y="2675325"/>
            <a:ext cx="17480419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399"/>
              </a:lnSpc>
              <a:spcBef>
                <a:spcPct val="0"/>
              </a:spcBef>
            </a:pPr>
            <a:r>
              <a:rPr lang="uk-UA" sz="6999" spc="-139" dirty="0">
                <a:solidFill>
                  <a:srgbClr val="994C38"/>
                </a:solidFill>
                <a:latin typeface="Tenor Sans"/>
              </a:rPr>
              <a:t>Це вміння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людини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справлятися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зі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своїми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емоціями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у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будь-якій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життєвій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ситуації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,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водночас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зберігаючи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ru-RU" sz="6999" spc="-139" dirty="0" err="1">
                <a:solidFill>
                  <a:srgbClr val="994C38"/>
                </a:solidFill>
                <a:latin typeface="Tenor Sans"/>
              </a:rPr>
              <a:t>тверезість</a:t>
            </a:r>
            <a:r>
              <a:rPr lang="ru-RU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ru-RU" sz="6999" spc="-139" dirty="0" err="1">
                <a:solidFill>
                  <a:srgbClr val="994C38"/>
                </a:solidFill>
                <a:latin typeface="Tenor Sans"/>
              </a:rPr>
              <a:t>розуму</a:t>
            </a:r>
            <a:r>
              <a:rPr lang="ru-RU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і,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розуміти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,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цінувати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й</a:t>
            </a:r>
            <a:r>
              <a:rPr lang="uk-UA" sz="6999" spc="-139" dirty="0">
                <a:solidFill>
                  <a:srgbClr val="994C38"/>
                </a:solidFill>
                <a:latin typeface="Tenor Sans"/>
              </a:rPr>
              <a:t> бути вдячними за допомогою іншим людям.</a:t>
            </a:r>
            <a:endParaRPr lang="en-US" sz="6999" spc="-139" dirty="0">
              <a:solidFill>
                <a:srgbClr val="994C38"/>
              </a:solidFill>
              <a:latin typeface="Tenor San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81225" y="-1999912"/>
            <a:ext cx="5138015" cy="41944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33847">
            <a:off x="-858217" y="8308699"/>
            <a:ext cx="4578625" cy="32050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2795">
            <a:off x="16807802" y="363335"/>
            <a:ext cx="4476368" cy="3662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38135">
            <a:off x="-1895593" y="6010151"/>
            <a:ext cx="3340048" cy="363048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102208" y="97332"/>
            <a:ext cx="920085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Емоційна</a:t>
            </a:r>
            <a:r>
              <a:rPr lang="en-US" sz="6999" spc="-139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6999" spc="-139" dirty="0" err="1">
                <a:solidFill>
                  <a:srgbClr val="994C38"/>
                </a:solidFill>
                <a:latin typeface="Tenor Sans"/>
              </a:rPr>
              <a:t>ресурсність</a:t>
            </a:r>
            <a:endParaRPr lang="en-US" sz="6999" spc="-139" dirty="0">
              <a:solidFill>
                <a:srgbClr val="994C38"/>
              </a:solidFill>
              <a:latin typeface="Tenor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88122" y="-1543516"/>
            <a:ext cx="13231624" cy="1080181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52230" y="292770"/>
            <a:ext cx="9782543" cy="980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32"/>
              </a:lnSpc>
            </a:pPr>
            <a:r>
              <a:rPr lang="en-US" sz="6360" spc="-127">
                <a:solidFill>
                  <a:srgbClr val="994C38"/>
                </a:solidFill>
                <a:latin typeface="Tenor Sans"/>
              </a:rPr>
              <a:t>Емоційне виснаження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94608">
            <a:off x="-2448828" y="-326604"/>
            <a:ext cx="4901306" cy="31992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0577">
            <a:off x="5517402" y="8015927"/>
            <a:ext cx="3562696" cy="16194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28700" y="2138823"/>
            <a:ext cx="6810638" cy="668680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17941" y="2072148"/>
            <a:ext cx="6756576" cy="6076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2"/>
              </a:lnSpc>
              <a:spcBef>
                <a:spcPct val="0"/>
              </a:spcBef>
            </a:pPr>
            <a:r>
              <a:rPr lang="en-US" sz="3451" dirty="0">
                <a:solidFill>
                  <a:srgbClr val="994C38"/>
                </a:solidFill>
                <a:latin typeface="Clear Sans Regular Bold"/>
              </a:rPr>
              <a:t>ЦЕ ТРИВАЛИЙ СТАН НЕСПОКОЮ ТА ЕМОЦІЙНОГО СПУСТОШЕННЯ, ЩО ВИНИКАЄ ВНАСЛІДОК СТРЕСУ ТА ПОСИЛЮЄТЬСЯ З ЧАСОМ. ЦЕ ДУЖЕ ТРИВОЖНИЙ ДЗВІНОЧОК, ЯКИЙ МОЖЕ СТАТИ НЕБЕЗПЕЧНИМ ДЛЯ ОСОБИСТОГО ЖИТТЯ, ТА ПРОФЕСІЙНОЇ ДІЯЛЬНОСТІ.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88122" y="-1543516"/>
            <a:ext cx="13231624" cy="108018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94608">
            <a:off x="-2448828" y="-326604"/>
            <a:ext cx="4901306" cy="31992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0577">
            <a:off x="5517402" y="8015927"/>
            <a:ext cx="3562696" cy="161940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76943" y="2844347"/>
            <a:ext cx="15534113" cy="426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2"/>
              </a:lnSpc>
              <a:spcBef>
                <a:spcPct val="0"/>
              </a:spcBef>
            </a:pP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Коли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людина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може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повністю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контролювати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свой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емоційний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стан,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це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дозволяє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їй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долати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повсякденні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виклики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життя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.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Налагоджується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режим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харчування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і сну. Людина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перестає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відчувати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провину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за те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що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її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думка не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подобається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суспільству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, вона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може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справитися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зі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стресовою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ситуацією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,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хвилею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гніва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або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критики .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Допомагає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знаходити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спільну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мову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з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іншими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людьми,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дозволяє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знайти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професійний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і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креативний</a:t>
            </a:r>
            <a:r>
              <a:rPr lang="ru-RU" sz="3600" dirty="0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3600" dirty="0" err="1">
                <a:solidFill>
                  <a:srgbClr val="A15A47"/>
                </a:solidFill>
                <a:latin typeface="Clear Sans Regular" panose="020B0604020202020204" charset="0"/>
                <a:cs typeface="Clear Sans Regular" panose="020B0604020202020204" charset="0"/>
              </a:rPr>
              <a:t>потенціал</a:t>
            </a:r>
            <a:endParaRPr lang="en-US" sz="5400" dirty="0">
              <a:solidFill>
                <a:srgbClr val="A15A47"/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90838" y="530053"/>
            <a:ext cx="1532021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900" spc="-98" dirty="0" err="1">
                <a:solidFill>
                  <a:srgbClr val="994C38"/>
                </a:solidFill>
                <a:latin typeface="Tenor Sans"/>
              </a:rPr>
              <a:t>Як</a:t>
            </a:r>
            <a:r>
              <a:rPr lang="en-US" sz="4900" spc="-98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900" spc="-98" dirty="0" err="1">
                <a:solidFill>
                  <a:srgbClr val="994C38"/>
                </a:solidFill>
                <a:latin typeface="Tenor Sans"/>
              </a:rPr>
              <a:t>впливає</a:t>
            </a:r>
            <a:r>
              <a:rPr lang="en-US" sz="4900" spc="-98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900" spc="-98" dirty="0" err="1">
                <a:solidFill>
                  <a:srgbClr val="994C38"/>
                </a:solidFill>
                <a:latin typeface="Tenor Sans"/>
              </a:rPr>
              <a:t>контроль</a:t>
            </a:r>
            <a:r>
              <a:rPr lang="en-US" sz="4900" spc="-98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900" spc="-98" dirty="0" err="1">
                <a:solidFill>
                  <a:srgbClr val="994C38"/>
                </a:solidFill>
                <a:latin typeface="Tenor Sans"/>
              </a:rPr>
              <a:t>емоційного</a:t>
            </a:r>
            <a:r>
              <a:rPr lang="en-US" sz="4900" spc="-98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900" spc="-98" dirty="0" err="1">
                <a:solidFill>
                  <a:srgbClr val="994C38"/>
                </a:solidFill>
                <a:latin typeface="Tenor Sans"/>
              </a:rPr>
              <a:t>стану</a:t>
            </a:r>
            <a:r>
              <a:rPr lang="en-US" sz="4900" spc="-98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900" spc="-98" dirty="0" err="1">
                <a:solidFill>
                  <a:srgbClr val="994C38"/>
                </a:solidFill>
                <a:latin typeface="Tenor Sans"/>
              </a:rPr>
              <a:t>на</a:t>
            </a:r>
            <a:r>
              <a:rPr lang="en-US" sz="4900" spc="-98" dirty="0">
                <a:solidFill>
                  <a:srgbClr val="994C38"/>
                </a:solidFill>
                <a:latin typeface="Tenor Sans"/>
              </a:rPr>
              <a:t> </a:t>
            </a:r>
            <a:r>
              <a:rPr lang="en-US" sz="4900" spc="-98" dirty="0" err="1">
                <a:solidFill>
                  <a:srgbClr val="994C38"/>
                </a:solidFill>
                <a:latin typeface="Tenor Sans"/>
              </a:rPr>
              <a:t>людину</a:t>
            </a:r>
            <a:r>
              <a:rPr lang="en-US" sz="4900" spc="-98" dirty="0">
                <a:solidFill>
                  <a:srgbClr val="994C38"/>
                </a:solidFill>
                <a:latin typeface="Tenor Sans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71818" y="-512930"/>
            <a:ext cx="14136818" cy="120034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539396" y="6720639"/>
            <a:ext cx="5845012" cy="24442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366702" y="1028700"/>
            <a:ext cx="7022745" cy="2911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47099" y="941194"/>
            <a:ext cx="7626701" cy="45475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36981" y="3402448"/>
            <a:ext cx="9921462" cy="1065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spc="-140">
                <a:solidFill>
                  <a:srgbClr val="994C38"/>
                </a:solidFill>
                <a:latin typeface="Tenor Sans"/>
              </a:rPr>
              <a:t>Психотравма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33984" y="5907875"/>
            <a:ext cx="7825316" cy="335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3"/>
              </a:lnSpc>
              <a:spcBef>
                <a:spcPct val="0"/>
              </a:spcBef>
            </a:pP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Це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життєва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ситуація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, яка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може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впливати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 на все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життя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.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Психотравма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може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 бути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пов'язана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 з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шантажем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, угрозами,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довготривалим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 страхом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або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800" dirty="0" err="1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насиллям</a:t>
            </a:r>
            <a:r>
              <a:rPr lang="ru-RU" sz="4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rPr>
              <a:t>.</a:t>
            </a:r>
            <a:endParaRPr lang="en-US" sz="6000" dirty="0">
              <a:solidFill>
                <a:srgbClr val="994C38"/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662338">
            <a:off x="8737274" y="-5020531"/>
            <a:ext cx="4555216" cy="76383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84842">
            <a:off x="9235348" y="9125552"/>
            <a:ext cx="4368163" cy="305771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6497" y="1719151"/>
            <a:ext cx="8106597" cy="103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44"/>
              </a:lnSpc>
            </a:pPr>
            <a:r>
              <a:rPr lang="en-US" sz="6786" spc="-135">
                <a:solidFill>
                  <a:srgbClr val="F4F4F4"/>
                </a:solidFill>
                <a:latin typeface="Tenor Sans"/>
              </a:rPr>
              <a:t>Панічна атака (ПА)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220133"/>
            <a:ext cx="16252152" cy="446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4"/>
              </a:lnSpc>
            </a:pPr>
            <a:r>
              <a:rPr lang="en-US" sz="4886" spc="-97">
                <a:solidFill>
                  <a:srgbClr val="F4F4F4"/>
                </a:solidFill>
                <a:latin typeface="Tenor Sans"/>
              </a:rPr>
              <a:t>Панічна атака (ПА) — сильний і раптовий приступ страху, коли немає реальної небезпеки чи видимої причини. Супроводжується шаленим викидом адреналіну в кров і, відповідно, сильними фізичними реакціями. Під час війни панічні атаки почастішали серед підлітків і дітей.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26408"/>
            <a:ext cx="14953694" cy="5692459"/>
            <a:chOff x="0" y="-9525"/>
            <a:chExt cx="19938258" cy="7589947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9938258" cy="287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-140" dirty="0" err="1">
                  <a:solidFill>
                    <a:srgbClr val="994C38"/>
                  </a:solidFill>
                  <a:latin typeface="Tenor Sans"/>
                </a:rPr>
                <a:t>Як</a:t>
              </a:r>
              <a:r>
                <a:rPr lang="en-US" sz="7000" spc="-140" dirty="0">
                  <a:solidFill>
                    <a:srgbClr val="994C38"/>
                  </a:solidFill>
                  <a:latin typeface="Tenor Sans"/>
                </a:rPr>
                <a:t> </a:t>
              </a:r>
              <a:r>
                <a:rPr lang="en-US" sz="7000" spc="-140" dirty="0" err="1">
                  <a:solidFill>
                    <a:srgbClr val="994C38"/>
                  </a:solidFill>
                  <a:latin typeface="Tenor Sans"/>
                </a:rPr>
                <a:t>пережити</a:t>
              </a:r>
              <a:r>
                <a:rPr lang="en-US" sz="7000" spc="-140" dirty="0">
                  <a:solidFill>
                    <a:srgbClr val="994C38"/>
                  </a:solidFill>
                  <a:latin typeface="Tenor Sans"/>
                </a:rPr>
                <a:t> </a:t>
              </a:r>
              <a:r>
                <a:rPr lang="en-US" sz="7000" spc="-140" dirty="0" err="1">
                  <a:solidFill>
                    <a:srgbClr val="994C38"/>
                  </a:solidFill>
                  <a:latin typeface="Tenor Sans"/>
                </a:rPr>
                <a:t>кризу</a:t>
              </a:r>
              <a:r>
                <a:rPr lang="en-US" sz="7000" spc="-140" dirty="0">
                  <a:solidFill>
                    <a:srgbClr val="994C38"/>
                  </a:solidFill>
                  <a:latin typeface="Tenor Sans"/>
                </a:rPr>
                <a:t> </a:t>
              </a:r>
              <a:r>
                <a:rPr lang="en-US" sz="7000" spc="-140" dirty="0" err="1">
                  <a:solidFill>
                    <a:srgbClr val="994C38"/>
                  </a:solidFill>
                  <a:latin typeface="Tenor Sans"/>
                </a:rPr>
                <a:t>та</a:t>
              </a:r>
              <a:r>
                <a:rPr lang="en-US" sz="7000" spc="-140" dirty="0">
                  <a:solidFill>
                    <a:srgbClr val="994C38"/>
                  </a:solidFill>
                  <a:latin typeface="Tenor Sans"/>
                </a:rPr>
                <a:t> </a:t>
              </a:r>
              <a:r>
                <a:rPr lang="en-US" sz="7000" spc="-140" dirty="0" err="1">
                  <a:solidFill>
                    <a:srgbClr val="994C38"/>
                  </a:solidFill>
                  <a:latin typeface="Tenor Sans"/>
                </a:rPr>
                <a:t>зберегти</a:t>
              </a:r>
              <a:r>
                <a:rPr lang="ru-RU" sz="7000" spc="-140" dirty="0">
                  <a:solidFill>
                    <a:srgbClr val="994C38"/>
                  </a:solidFill>
                  <a:latin typeface="Tenor Sans"/>
                </a:rPr>
                <a:t> </a:t>
              </a:r>
              <a:r>
                <a:rPr lang="en-US" sz="7000" spc="-140" dirty="0" err="1">
                  <a:solidFill>
                    <a:srgbClr val="994C38"/>
                  </a:solidFill>
                  <a:latin typeface="Tenor Sans"/>
                </a:rPr>
                <a:t>спокій</a:t>
              </a:r>
              <a:r>
                <a:rPr lang="en-US" sz="7000" spc="-140" dirty="0">
                  <a:solidFill>
                    <a:srgbClr val="994C38"/>
                  </a:solidFill>
                  <a:latin typeface="Tenor Sans"/>
                </a:rPr>
                <a:t>. </a:t>
              </a:r>
              <a:r>
                <a:rPr lang="en-US" sz="7000" spc="-140" dirty="0" err="1">
                  <a:solidFill>
                    <a:srgbClr val="994C38"/>
                  </a:solidFill>
                  <a:latin typeface="Tenor Sans"/>
                </a:rPr>
                <a:t>Панічна</a:t>
              </a:r>
              <a:r>
                <a:rPr lang="en-US" sz="7000" spc="-140" dirty="0">
                  <a:solidFill>
                    <a:srgbClr val="994C38"/>
                  </a:solidFill>
                  <a:latin typeface="Tenor Sans"/>
                </a:rPr>
                <a:t> </a:t>
              </a:r>
              <a:r>
                <a:rPr lang="en-US" sz="7000" spc="-140" dirty="0" err="1">
                  <a:solidFill>
                    <a:srgbClr val="994C38"/>
                  </a:solidFill>
                  <a:latin typeface="Tenor Sans"/>
                </a:rPr>
                <a:t>атака</a:t>
              </a:r>
              <a:endParaRPr lang="en-US" sz="7000" spc="-140" dirty="0">
                <a:solidFill>
                  <a:srgbClr val="994C38"/>
                </a:solidFill>
                <a:latin typeface="Tenor San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023892"/>
              <a:ext cx="17829991" cy="3556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3"/>
                </a:lnSpc>
              </a:pPr>
              <a:r>
                <a:rPr lang="en-US" sz="4010" dirty="0" err="1">
                  <a:solidFill>
                    <a:srgbClr val="994C38"/>
                  </a:solidFill>
                  <a:latin typeface="Clear Sans Regular"/>
                </a:rPr>
                <a:t>Як</a:t>
              </a:r>
              <a:r>
                <a:rPr lang="en-US" sz="4010" dirty="0">
                  <a:solidFill>
                    <a:srgbClr val="994C38"/>
                  </a:solidFill>
                  <a:latin typeface="Clear Sans Regular"/>
                </a:rPr>
                <a:t> </a:t>
              </a:r>
              <a:r>
                <a:rPr lang="en-US" sz="4010" dirty="0" err="1">
                  <a:solidFill>
                    <a:srgbClr val="994C38"/>
                  </a:solidFill>
                  <a:latin typeface="Clear Sans Regular"/>
                </a:rPr>
                <a:t>допомогти</a:t>
              </a:r>
              <a:r>
                <a:rPr lang="en-US" sz="4010" dirty="0">
                  <a:solidFill>
                    <a:srgbClr val="994C38"/>
                  </a:solidFill>
                  <a:latin typeface="Clear Sans Regular"/>
                </a:rPr>
                <a:t>?</a:t>
              </a:r>
            </a:p>
            <a:p>
              <a:pPr marL="865866" lvl="1" indent="-432933">
                <a:lnSpc>
                  <a:spcPts val="5213"/>
                </a:lnSpc>
                <a:buFont typeface="Arial"/>
                <a:buChar char="•"/>
              </a:pPr>
              <a:r>
                <a:rPr lang="en-US" sz="4010" dirty="0">
                  <a:solidFill>
                    <a:srgbClr val="994C38"/>
                  </a:solidFill>
                  <a:latin typeface="Clear Sans Regular"/>
                </a:rPr>
                <a:t>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Попросіть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людину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сісти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,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опустити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голову та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поставити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ноги на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підлогу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.</a:t>
              </a:r>
              <a:endParaRPr lang="en-US" sz="54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endParaRPr>
            </a:p>
            <a:p>
              <a:pPr marL="865866" lvl="1" indent="-432933">
                <a:lnSpc>
                  <a:spcPts val="5213"/>
                </a:lnSpc>
                <a:buFont typeface="Arial"/>
                <a:buChar char="•"/>
              </a:pP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Попросіть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зосередитися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на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диханні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і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дихати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повільно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.</a:t>
              </a:r>
              <a:endParaRPr lang="en-US" sz="28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endParaRPr>
            </a:p>
            <a:p>
              <a:pPr marL="865866" lvl="1" indent="-432933">
                <a:lnSpc>
                  <a:spcPts val="5213"/>
                </a:lnSpc>
                <a:buFont typeface="Arial"/>
                <a:buChar char="•"/>
              </a:pP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Відвернути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увагу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.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Попросіть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іншого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розповісти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,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що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він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бачив</a:t>
              </a:r>
              <a:r>
                <a:rPr lang="ru-RU" sz="2800" dirty="0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і </a:t>
              </a:r>
              <a:r>
                <a:rPr lang="ru-RU" sz="2800" dirty="0" err="1">
                  <a:solidFill>
                    <a:srgbClr val="994C38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чув</a:t>
              </a:r>
              <a:endParaRPr lang="en-US" sz="5400" dirty="0">
                <a:solidFill>
                  <a:srgbClr val="994C38"/>
                </a:solidFill>
                <a:latin typeface="Clear Sans Regular" panose="020B0604020202020204" charset="0"/>
                <a:cs typeface="Clear Sans Regular" panose="020B0604020202020204" charset="0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01216" y="-840442"/>
            <a:ext cx="4471096" cy="28452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38606">
            <a:off x="14658571" y="8584660"/>
            <a:ext cx="2928024" cy="3404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6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1027">
            <a:off x="14327764" y="-732694"/>
            <a:ext cx="4836000" cy="4106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917923" y="7445507"/>
            <a:ext cx="4269962" cy="36255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91271" y="2596902"/>
            <a:ext cx="9366347" cy="572517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81506" y="353986"/>
            <a:ext cx="7609764" cy="7791427"/>
            <a:chOff x="0" y="-9525"/>
            <a:chExt cx="10146352" cy="10388569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0146352" cy="1507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11"/>
                </a:lnSpc>
              </a:pPr>
              <a:r>
                <a:rPr lang="en-US" sz="7426" spc="-148">
                  <a:solidFill>
                    <a:srgbClr val="F4F4F4"/>
                  </a:solidFill>
                  <a:latin typeface="Tenor Sans"/>
                </a:rPr>
                <a:t>Тривога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363363"/>
              <a:ext cx="9073480" cy="7015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6"/>
                </a:lnSpc>
              </a:pP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Це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реакція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центральної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нервової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системи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, яку ми не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можемо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контролювати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самі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.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Ця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реакція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в основному є сигнальною системою, яка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активується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, коли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мозок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і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нервова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система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реагують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на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загрозу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або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небезпеку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.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Тривога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завжди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про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невідоме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майбутнє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, особливо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під</a:t>
              </a:r>
              <a:r>
                <a:rPr lang="ru-RU" sz="3200" dirty="0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час </a:t>
              </a:r>
              <a:r>
                <a:rPr lang="ru-RU" sz="3200" dirty="0" err="1">
                  <a:solidFill>
                    <a:schemeClr val="bg1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війни</a:t>
              </a:r>
              <a:endParaRPr lang="en-US" sz="4800" dirty="0">
                <a:solidFill>
                  <a:schemeClr val="bg1"/>
                </a:solidFill>
                <a:latin typeface="Clear Sans Regular" panose="020B0604020202020204" charset="0"/>
                <a:cs typeface="Clear Sans Regular" panose="020B060402020202020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853</Words>
  <Application>Microsoft Office PowerPoint</Application>
  <PresentationFormat>Произвольный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Tenor Sans</vt:lpstr>
      <vt:lpstr>Calibri</vt:lpstr>
      <vt:lpstr>Clear Sans Regular</vt:lpstr>
      <vt:lpstr>Arial</vt:lpstr>
      <vt:lpstr>Clear Sans Regular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Оранжевый и Кремовый Органические Домашние Продукты Маркетинговая Презентация</dc:title>
  <dc:creator>Максималка</dc:creator>
  <cp:lastModifiedBy>Тамара</cp:lastModifiedBy>
  <cp:revision>15</cp:revision>
  <dcterms:created xsi:type="dcterms:W3CDTF">2006-08-16T00:00:00Z</dcterms:created>
  <dcterms:modified xsi:type="dcterms:W3CDTF">2023-01-15T09:40:42Z</dcterms:modified>
  <dc:identifier>DAFXdMxvuHI</dc:identifier>
</cp:coreProperties>
</file>