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8" r:id="rId15"/>
    <p:sldId id="269" r:id="rId16"/>
    <p:sldId id="27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3" r:id="rId2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FD4A-5B7E-428D-83C8-3060A466ED2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6BA9-14B5-4137-90D9-FE61362FC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FD4A-5B7E-428D-83C8-3060A466ED2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6BA9-14B5-4137-90D9-FE61362FC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FD4A-5B7E-428D-83C8-3060A466ED2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6BA9-14B5-4137-90D9-FE61362FC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FD4A-5B7E-428D-83C8-3060A466ED2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6BA9-14B5-4137-90D9-FE61362FC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FD4A-5B7E-428D-83C8-3060A466ED2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6BA9-14B5-4137-90D9-FE61362FC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FD4A-5B7E-428D-83C8-3060A466ED2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6BA9-14B5-4137-90D9-FE61362FC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FD4A-5B7E-428D-83C8-3060A466ED2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6BA9-14B5-4137-90D9-FE61362FC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FD4A-5B7E-428D-83C8-3060A466ED2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6BA9-14B5-4137-90D9-FE61362FC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FD4A-5B7E-428D-83C8-3060A466ED2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6BA9-14B5-4137-90D9-FE61362FC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FD4A-5B7E-428D-83C8-3060A466ED2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6BA9-14B5-4137-90D9-FE61362FC1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FD4A-5B7E-428D-83C8-3060A466ED2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806BA9-14B5-4137-90D9-FE61362FC1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E7FD4A-5B7E-428D-83C8-3060A466ED2E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806BA9-14B5-4137-90D9-FE61362FC12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0.emf"/><Relationship Id="rId7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7406640" cy="936104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ПОПЕРЕДНЯ СЕРВІРОВКА СТОЛУ ДО ВЕЧЕРІ</a:t>
            </a:r>
            <a:endParaRPr lang="ru-RU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15616" y="1628800"/>
            <a:ext cx="7406640" cy="2664296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Сервірування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проводять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1-2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залу. Кожному предмету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сервіровки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призначено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суворо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певне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Попередню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сервіровку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столу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залу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мінімальну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подальшому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виконанні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замовлення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21087"/>
            <a:ext cx="3835313" cy="255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498080" cy="63894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Накриття столу скатертиною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0" descr="DSC0039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12776"/>
            <a:ext cx="5280587" cy="396044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5589240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Офіціант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заносить до залу добре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відпрасовані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скатертини</a:t>
            </a:r>
            <a:r>
              <a:rPr lang="ru-RU" sz="2000" dirty="0">
                <a:solidFill>
                  <a:srgbClr val="0070C0"/>
                </a:solidFill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складені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вчетверо</a:t>
            </a:r>
            <a:r>
              <a:rPr lang="ru-RU" sz="2000" dirty="0">
                <a:solidFill>
                  <a:srgbClr val="0070C0"/>
                </a:solidFill>
              </a:rPr>
              <a:t>,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кладе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кожний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стіл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890080" cy="850106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скатертину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складену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вчетверо,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розгортають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так,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запрасованому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розгорнути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уздовж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столу</a:t>
            </a:r>
            <a:endParaRPr lang="ru-RU" sz="2400" dirty="0"/>
          </a:p>
        </p:txBody>
      </p:sp>
      <p:pic>
        <p:nvPicPr>
          <p:cNvPr id="5" name="Picture 6" descr="DSC0034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20072" y="1412776"/>
            <a:ext cx="3786187" cy="2840037"/>
          </a:xfrm>
          <a:noFill/>
        </p:spPr>
      </p:pic>
      <p:pic>
        <p:nvPicPr>
          <p:cNvPr id="6" name="Picture 4" descr="DSC0034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55776" y="3967163"/>
            <a:ext cx="3852862" cy="2890837"/>
          </a:xfrm>
          <a:noFill/>
        </p:spPr>
      </p:pic>
      <p:pic>
        <p:nvPicPr>
          <p:cNvPr id="4" name="Picture 6" descr="DSC003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12776"/>
            <a:ext cx="3816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149080"/>
            <a:ext cx="8856984" cy="23762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Офіціант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двома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руками край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скатертини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зовнішньою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крайкою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прилягаючою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 столу)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середньою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запрасованою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лінією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струшує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викидаючи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руки вперед,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опускає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середню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лінію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ретельно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натягуючи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скатертину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кришку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столу</a:t>
            </a:r>
            <a:endParaRPr lang="ru-RU" sz="3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9" name="Picture 4" descr="DSC00342"/>
          <p:cNvPicPr>
            <a:picLocks noChangeAspect="1" noChangeArrowheads="1"/>
          </p:cNvPicPr>
          <p:nvPr/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1691680" y="306471"/>
            <a:ext cx="5283587" cy="384260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SC0034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42875"/>
            <a:ext cx="4289425" cy="3217863"/>
          </a:xfrm>
          <a:prstGeom prst="rect">
            <a:avLst/>
          </a:prstGeom>
          <a:noFill/>
        </p:spPr>
      </p:pic>
      <p:pic>
        <p:nvPicPr>
          <p:cNvPr id="11" name="Picture 4" descr="DSC0039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3501008"/>
            <a:ext cx="4291012" cy="3219450"/>
          </a:xfrm>
          <a:prstGeom prst="rect">
            <a:avLst/>
          </a:prstGeom>
          <a:noFill/>
        </p:spPr>
      </p:pic>
      <p:pic>
        <p:nvPicPr>
          <p:cNvPr id="9" name="Picture 4" descr="DSC003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2875"/>
            <a:ext cx="4291012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SC003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3500438"/>
            <a:ext cx="4289425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Види серветок для вечері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19050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132856"/>
            <a:ext cx="19050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132856"/>
            <a:ext cx="1419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36510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221088"/>
            <a:ext cx="10953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437112"/>
            <a:ext cx="2731321" cy="166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розташування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тар</a:t>
            </a:r>
            <a:r>
              <a:rPr lang="uk-UA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лок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столі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057400"/>
            <a:ext cx="7962088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При </a:t>
            </a:r>
            <a:r>
              <a:rPr lang="ru-RU" dirty="0" err="1" smtClean="0"/>
              <a:t>сервіруванні</a:t>
            </a:r>
            <a:r>
              <a:rPr lang="ru-RU" dirty="0" smtClean="0"/>
              <a:t> </a:t>
            </a:r>
            <a:r>
              <a:rPr lang="ru-RU" dirty="0" err="1" smtClean="0"/>
              <a:t>стіл</a:t>
            </a:r>
            <a:r>
              <a:rPr lang="ru-RU" dirty="0" smtClean="0"/>
              <a:t> </a:t>
            </a:r>
            <a:r>
              <a:rPr lang="ru-RU" dirty="0" err="1" smtClean="0"/>
              <a:t>будь-якої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поділяють</a:t>
            </a:r>
            <a:r>
              <a:rPr lang="ru-RU" dirty="0" smtClean="0"/>
              <a:t> по периметру на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довжиною</a:t>
            </a:r>
            <a:r>
              <a:rPr lang="ru-RU" dirty="0" smtClean="0"/>
              <a:t> 60-80 см, </a:t>
            </a:r>
            <a:r>
              <a:rPr lang="ru-RU" dirty="0" err="1" smtClean="0"/>
              <a:t>розраховані</a:t>
            </a:r>
            <a:r>
              <a:rPr lang="ru-RU" dirty="0" smtClean="0"/>
              <a:t> на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посадкове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.</a:t>
            </a:r>
          </a:p>
          <a:p>
            <a:pPr>
              <a:buFont typeface="Wingdings 2" pitchFamily="18" charset="2"/>
              <a:buNone/>
            </a:pPr>
            <a:r>
              <a:rPr lang="ru-RU" dirty="0" err="1" smtClean="0"/>
              <a:t>Навколо</a:t>
            </a:r>
            <a:r>
              <a:rPr lang="ru-RU" dirty="0" smtClean="0"/>
              <a:t> столу </a:t>
            </a:r>
            <a:r>
              <a:rPr lang="ru-RU" dirty="0" err="1" smtClean="0"/>
              <a:t>розставляють</a:t>
            </a:r>
            <a:r>
              <a:rPr lang="ru-RU" dirty="0" smtClean="0"/>
              <a:t> </a:t>
            </a:r>
            <a:r>
              <a:rPr lang="ru-RU" dirty="0" err="1" smtClean="0"/>
              <a:t>стільці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крісла</a:t>
            </a:r>
            <a:r>
              <a:rPr lang="ru-RU" dirty="0" smtClean="0"/>
              <a:t>.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вільне</a:t>
            </a:r>
            <a:r>
              <a:rPr lang="ru-RU" dirty="0" smtClean="0"/>
              <a:t> </a:t>
            </a:r>
            <a:r>
              <a:rPr lang="ru-RU" dirty="0" err="1" smtClean="0"/>
              <a:t>переміщення</a:t>
            </a:r>
            <a:r>
              <a:rPr lang="ru-RU" dirty="0" smtClean="0"/>
              <a:t> </a:t>
            </a:r>
            <a:r>
              <a:rPr lang="ru-RU" dirty="0" err="1" smtClean="0"/>
              <a:t>відвідувачів</a:t>
            </a:r>
            <a:r>
              <a:rPr lang="ru-RU" dirty="0" smtClean="0"/>
              <a:t>, </a:t>
            </a:r>
            <a:r>
              <a:rPr lang="ru-RU" dirty="0" err="1" smtClean="0"/>
              <a:t>стільці</a:t>
            </a:r>
            <a:r>
              <a:rPr lang="ru-RU" dirty="0" smtClean="0"/>
              <a:t> (</a:t>
            </a:r>
            <a:r>
              <a:rPr lang="ru-RU" dirty="0" err="1" smtClean="0"/>
              <a:t>крісла</a:t>
            </a:r>
            <a:r>
              <a:rPr lang="ru-RU" dirty="0" smtClean="0"/>
              <a:t>)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відсунути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на </a:t>
            </a:r>
            <a:r>
              <a:rPr lang="ru-RU" dirty="0" err="1" smtClean="0"/>
              <a:t>півметра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краю столу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Техніка роботи з посудом та приборами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0" hangingPunct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При розкладанні тарілок на ліву руку кладуть складену серветку або ручник, на які ставлять стопку тарілок. Тарілки розставляють, тримаючи за самий край, на відстані 1-2 см від кромки столу. </a:t>
            </a:r>
          </a:p>
          <a:p>
            <a:pPr algn="just" eaLnBrk="0"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обох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боків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закусочної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тарілки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розміщують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столові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набори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такій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послідовності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справа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лезом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тарілки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ножі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столовий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закусочний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зліва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виделки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зубцями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догори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столова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закусочна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ручок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знаходитися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2 см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краю столу.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Зліва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5-10 см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краю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закусочної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ставлять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пиріжкову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тарілку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04664"/>
            <a:ext cx="7498080" cy="648072"/>
          </a:xfrm>
        </p:spPr>
        <p:txBody>
          <a:bodyPr>
            <a:normAutofit fontScale="90000"/>
          </a:bodyPr>
          <a:lstStyle/>
          <a:p>
            <a:r>
              <a:rPr lang="uk-UA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 необхідно тримати тарілки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124744"/>
            <a:ext cx="7498080" cy="115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Тарілки при сервіровці тримають таким чином, щоб великий палець руки був на ребрі тарілки</a:t>
            </a:r>
            <a:endParaRPr lang="ru-RU" dirty="0"/>
          </a:p>
        </p:txBody>
      </p:sp>
      <p:pic>
        <p:nvPicPr>
          <p:cNvPr id="4" name="Picture 11" descr="DSC003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23728" y="2204864"/>
            <a:ext cx="5131007" cy="4396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94352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 необхідно тримати прибори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5085184"/>
            <a:ext cx="7498080" cy="792088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Прибори необхідно тримати за нижню частину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8" descr="DSC003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628800"/>
            <a:ext cx="4248472" cy="3185876"/>
          </a:xfrm>
          <a:prstGeom prst="rect">
            <a:avLst/>
          </a:prstGeom>
          <a:noFill/>
        </p:spPr>
      </p:pic>
      <p:pic>
        <p:nvPicPr>
          <p:cNvPr id="5" name="Picture 8" descr="DSC003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4283968" cy="321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 можна переносити скло </a:t>
            </a:r>
            <a:br>
              <a:rPr lang="uk-UA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(невелику кількість)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816"/>
            <a:ext cx="3369568" cy="449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8218160" cy="33123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Попередня сервіровка столу до вечері складається з</a:t>
            </a:r>
          </a:p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пиріжкової та мілкої столової тарілок, столових приборів, закусочних приборів, фужеру для води, серветки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962088" cy="922114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Схематичне зображення </a:t>
            </a:r>
            <a:b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попередньої </a:t>
            </a:r>
            <a:r>
              <a:rPr lang="uk-UA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мінімальної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сервіровки до вечері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628800"/>
            <a:ext cx="2232248" cy="4800600"/>
          </a:xfrm>
        </p:spPr>
        <p:txBody>
          <a:bodyPr>
            <a:normAutofit fontScale="775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 Мілка столова тарілка</a:t>
            </a:r>
          </a:p>
          <a:p>
            <a:pPr>
              <a:buFont typeface="Wingdings 2" pitchFamily="18" charset="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Пиріжкова тарілка</a:t>
            </a:r>
          </a:p>
          <a:p>
            <a:pPr>
              <a:buFont typeface="Wingdings 2" pitchFamily="18" charset="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Столовий	 ніж</a:t>
            </a:r>
          </a:p>
          <a:p>
            <a:pPr>
              <a:buFont typeface="Wingdings 2" pitchFamily="18" charset="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4. Закусочний ніж</a:t>
            </a:r>
          </a:p>
          <a:p>
            <a:pPr>
              <a:buFont typeface="Wingdings 2" pitchFamily="18" charset="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5. Столова виделка</a:t>
            </a:r>
          </a:p>
          <a:p>
            <a:pPr>
              <a:buFont typeface="Wingdings 2" pitchFamily="18" charset="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6. Закусочна виделка</a:t>
            </a:r>
          </a:p>
          <a:p>
            <a:pPr>
              <a:buFont typeface="Wingdings 2" pitchFamily="18" charset="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7. Фужер для води</a:t>
            </a:r>
          </a:p>
          <a:p>
            <a:pPr>
              <a:buFont typeface="Wingdings 2" pitchFamily="18" charset="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8. Полотняна серветка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88840"/>
            <a:ext cx="6554713" cy="408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Розташування посуду та приборів на столі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563888" y="3645024"/>
            <a:ext cx="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308304" y="4797152"/>
            <a:ext cx="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381750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Прямая со стрелкой 20"/>
          <p:cNvCxnSpPr/>
          <p:nvPr/>
        </p:nvCxnSpPr>
        <p:spPr>
          <a:xfrm>
            <a:off x="2915816" y="4869160"/>
            <a:ext cx="0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563888" y="3356992"/>
            <a:ext cx="115212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572000" y="5085184"/>
            <a:ext cx="0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4211960" y="5085184"/>
            <a:ext cx="0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652120" y="5157192"/>
            <a:ext cx="0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6660232" y="5085184"/>
            <a:ext cx="0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6948264" y="5085184"/>
            <a:ext cx="0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2267744" y="5661248"/>
            <a:ext cx="48965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085184"/>
            <a:ext cx="433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5085184"/>
            <a:ext cx="433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085184"/>
            <a:ext cx="433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733256"/>
            <a:ext cx="8667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924944"/>
            <a:ext cx="6953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5013176"/>
            <a:ext cx="61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8964488" cy="1143000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Схематичне зображення </a:t>
            </a:r>
            <a:b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попередньої сервіровки до вечері </a:t>
            </a:r>
            <a:b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2736304" cy="4104456"/>
          </a:xfrm>
        </p:spPr>
        <p:txBody>
          <a:bodyPr>
            <a:normAutofit fontScale="775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1. Мілка столова тарілка</a:t>
            </a:r>
          </a:p>
          <a:p>
            <a:pPr>
              <a:buFont typeface="Wingdings 2" pitchFamily="18" charset="2"/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2. Пиріжкова тарілка</a:t>
            </a:r>
          </a:p>
          <a:p>
            <a:pPr>
              <a:buFont typeface="Wingdings 2" pitchFamily="18" charset="2"/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3. Столовий ніж</a:t>
            </a:r>
          </a:p>
          <a:p>
            <a:pPr>
              <a:buFont typeface="Wingdings 2" pitchFamily="18" charset="2"/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4. Закусочний ніж</a:t>
            </a:r>
          </a:p>
          <a:p>
            <a:pPr>
              <a:buFont typeface="Wingdings 2" pitchFamily="18" charset="2"/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5. Столова виделка</a:t>
            </a:r>
          </a:p>
          <a:p>
            <a:pPr>
              <a:buFont typeface="Wingdings 2" pitchFamily="18" charset="2"/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6. Закусочна виделка</a:t>
            </a:r>
          </a:p>
          <a:p>
            <a:pPr>
              <a:buFont typeface="Wingdings 2" pitchFamily="18" charset="2"/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7. Десертна виделка</a:t>
            </a:r>
          </a:p>
          <a:p>
            <a:pPr>
              <a:buFont typeface="Wingdings 2" pitchFamily="18" charset="2"/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Чайна ложка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9. Фужер для води</a:t>
            </a:r>
          </a:p>
          <a:p>
            <a:pPr>
              <a:buFont typeface="Wingdings 2" pitchFamily="18" charset="2"/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10. Полотняна серветка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916832"/>
            <a:ext cx="598805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962088" cy="115699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Розташування посуду та приборів на столі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078" y="1693862"/>
            <a:ext cx="6978305" cy="42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157192"/>
            <a:ext cx="433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157192"/>
            <a:ext cx="433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805264"/>
            <a:ext cx="8667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852936"/>
            <a:ext cx="6953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085184"/>
            <a:ext cx="43338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5430" y="4951055"/>
            <a:ext cx="61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Прямая со стрелкой 31"/>
          <p:cNvCxnSpPr/>
          <p:nvPr/>
        </p:nvCxnSpPr>
        <p:spPr>
          <a:xfrm>
            <a:off x="3203848" y="3212976"/>
            <a:ext cx="151216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555776" y="4797152"/>
            <a:ext cx="0" cy="72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3995936" y="5157192"/>
            <a:ext cx="0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355976" y="5157192"/>
            <a:ext cx="0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652120" y="5157192"/>
            <a:ext cx="0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7236296" y="5157192"/>
            <a:ext cx="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6876256" y="5157192"/>
            <a:ext cx="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1619672" y="5733256"/>
            <a:ext cx="597666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5580112" y="2852936"/>
            <a:ext cx="0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5220072" y="3068960"/>
            <a:ext cx="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2852936"/>
            <a:ext cx="60483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9" name="Прямая со стрелкой 58"/>
          <p:cNvCxnSpPr/>
          <p:nvPr/>
        </p:nvCxnSpPr>
        <p:spPr>
          <a:xfrm>
            <a:off x="4427984" y="4221088"/>
            <a:ext cx="28803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6588224" y="4221088"/>
            <a:ext cx="28803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4437112"/>
            <a:ext cx="4540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4293096"/>
            <a:ext cx="4540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err="1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Сервірування</a:t>
            </a:r>
            <a:r>
              <a:rPr lang="ru-RU" sz="44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наборами для </a:t>
            </a:r>
            <a:r>
              <a:rPr lang="ru-RU" sz="4400" b="1" dirty="0" err="1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спецій</a:t>
            </a:r>
            <a:r>
              <a:rPr lang="ru-RU" sz="44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4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вазами </a:t>
            </a:r>
            <a:r>
              <a:rPr lang="ru-RU" sz="4400" b="1" dirty="0" err="1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4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квітами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розміщують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посередині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столу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підставках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 2" pitchFamily="18" charset="2"/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Завершують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сервірування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столу вазами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квітами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(по 3-5 шт.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buFont typeface="Wingdings 2" pitchFamily="18" charset="2"/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високими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вони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заважали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співрозмовникам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домінували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сервіровкою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02136" cy="72008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довн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нання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052736"/>
            <a:ext cx="7498080" cy="566124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5500" dirty="0"/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1043608" y="1554163"/>
            <a:ext cx="7947992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подготовит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посуд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столов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ілизну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заст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илити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скатерт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иною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скласти серветки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складн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 способом;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розкласти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посуд,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прибори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скло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сервірування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наборами для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спецій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вазами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квітами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Подготовка посуду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столов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ої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ілизни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Одержаний із сервізної фарфоровий посуд (тарілки) переносять до залу і укладають на сервантах або підсобних столах стопками за видами, а скляний (фужери, чарки, келихи) і прибори — на тацях.</a:t>
            </a: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 окремих випадках (за відсутності відвідувачів у залі) посуд із сервізної до залу доставляють на візках, окрім скляного посуду, який завжди переносять на тацях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980728"/>
            <a:ext cx="8002136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Перед сервіровкою столу офіціанти, передусім, оглядають одержаний із сервізної столовий посуд і прибори, звертаючи увагу на якість миття, наявність тріщин на тарілках, сколів на склі, погнутих або зламаних зубців у виделок.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Недостатньо чисто вимиті прибори, не заточені ножі, а також посуд і прибори з виявленими дефектами відразу ж замінюють.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 допомогою рушника полірують посуд і прибори, скло і кришталь.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498080" cy="1124744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Протираючи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посуд рушником (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серветкою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прийоми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60848"/>
            <a:ext cx="8712968" cy="1584176"/>
          </a:xfrm>
        </p:spPr>
        <p:txBody>
          <a:bodyPr/>
          <a:lstStyle/>
          <a:p>
            <a:pPr algn="ctr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лівою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рукою через край рушника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тримають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тарілку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ребром, а правою,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повертаючи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тарілку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протирають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кінцем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рушника </a:t>
            </a:r>
          </a:p>
          <a:p>
            <a:pPr>
              <a:buNone/>
            </a:pPr>
            <a:endParaRPr lang="ru-RU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483768" y="3645024"/>
            <a:ext cx="5184702" cy="3022511"/>
            <a:chOff x="1923" y="8354"/>
            <a:chExt cx="3724" cy="2172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1923" y="8354"/>
              <a:ext cx="3262" cy="2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2165" y="9981"/>
              <a:ext cx="3482" cy="42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85000"/>
                </a:lnSpc>
              </a:pPr>
              <a:endParaRPr lang="ru-RU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70609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Полірування приборів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08720"/>
            <a:ext cx="8136904" cy="25202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Ножі (одночасно декілька штук) беруть лівою рукою через рушник, а правою протирають до появи блиску. При цьому леза тримають в напрямі від себе. Потім їх укладають на таці, покриті серветкою, або в серванти.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Виделки і ложки протирають так само, як і ножі. При цьому необхідно перевіряти, чи не залишилися часточки їжі, не усунені при мийці (між зубцями виделок)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8" descr="DSC003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2919412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DSC003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437112"/>
            <a:ext cx="2919413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DSC003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573463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Полірування скла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3285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склянки і келихи тримають через край рушника лівою рукою за ніжку, а правою протирають іншим кінцем рушника так, щоб великим пальцем шліфувати внутрішню частину чарки, а іншими — зовнішню</a:t>
            </a: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uk-UA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Якщо на склянці є застигли краплі води, слід перед поліровкою знову зволожити її, опустивши в посудину з водою (потримати декілька секунд над парою). Надалі її полірують спочатку двома вологими, а потім сухими рушниками</a:t>
            </a:r>
            <a:endParaRPr lang="ru-RU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7" descr="DSC003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6128" y="2060848"/>
            <a:ext cx="403537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890080" cy="648072"/>
          </a:xfrm>
        </p:spPr>
        <p:txBody>
          <a:bodyPr>
            <a:normAutofit fontScale="90000"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Підсобний стіл офіціанта (схема)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2376264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1, 2,3 –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тарілки 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мілкі столові, закусочні, пиріжкові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4 – фужери, келихи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5 – чарки для вина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6 – чарки для аперитиву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7 – прибори для спецій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8 – конверти з приборами 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9 – таці з рахунками 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10 – запас серветок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11 – мала таця для напоїв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12 – велика таця для посуду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13 – ручники та рушники офіціантські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14 – блокнот з рахунками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2578" y="1484784"/>
            <a:ext cx="666142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266</TotalTime>
  <Words>886</Words>
  <Application>Microsoft Office PowerPoint</Application>
  <PresentationFormat>Экран (4:3)</PresentationFormat>
  <Paragraphs>93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ПОПЕРЕДНЯ СЕРВІРОВКА СТОЛУ ДО ВЕЧЕРІ</vt:lpstr>
      <vt:lpstr>Презентация PowerPoint</vt:lpstr>
      <vt:lpstr>Послідовність виконання робіт</vt:lpstr>
      <vt:lpstr>Подготовка посуду та столової  білизни</vt:lpstr>
      <vt:lpstr>Презентация PowerPoint</vt:lpstr>
      <vt:lpstr>Протираючи посуд рушником (серветкою), використовують такі прийоми:</vt:lpstr>
      <vt:lpstr>Полірування приборів</vt:lpstr>
      <vt:lpstr>Полірування скла</vt:lpstr>
      <vt:lpstr>Підсобний стіл офіціанта (схема)</vt:lpstr>
      <vt:lpstr>Накриття столу скатертиною</vt:lpstr>
      <vt:lpstr>Потім скатертину, складену вчетверо, розгортають так, щоб у запрасованому вигляді розгорнути її уздовж столу</vt:lpstr>
      <vt:lpstr>Презентация PowerPoint</vt:lpstr>
      <vt:lpstr>Презентация PowerPoint</vt:lpstr>
      <vt:lpstr>Види серветок для вечері</vt:lpstr>
      <vt:lpstr>Правила розташування тарілок на столі</vt:lpstr>
      <vt:lpstr>Техніка роботи з посудом та приборами</vt:lpstr>
      <vt:lpstr>Так необхідно тримати тарілки</vt:lpstr>
      <vt:lpstr>Так необхідно тримати прибори</vt:lpstr>
      <vt:lpstr>Так можна переносити скло  (невелику кількість)</vt:lpstr>
      <vt:lpstr>Схематичне зображення  попередньої мінімальної сервіровки до вечері</vt:lpstr>
      <vt:lpstr>Розташування посуду та приборів на столі</vt:lpstr>
      <vt:lpstr>Схематичне зображення  попередньої сервіровки до вечері  </vt:lpstr>
      <vt:lpstr>Розташування посуду та приборів на столі</vt:lpstr>
      <vt:lpstr>Сервірування наборами для спецій і вазами з квітами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hhp</cp:lastModifiedBy>
  <cp:revision>45</cp:revision>
  <cp:lastPrinted>2014-12-15T09:19:08Z</cp:lastPrinted>
  <dcterms:created xsi:type="dcterms:W3CDTF">2013-09-15T08:42:27Z</dcterms:created>
  <dcterms:modified xsi:type="dcterms:W3CDTF">2014-12-15T09:21:29Z</dcterms:modified>
</cp:coreProperties>
</file>