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0A44DD-6417-4985-9719-82D4A7E656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0EB35A-9D48-437E-8B4A-5BBC42CB32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8C317F-C5FF-46E1-95AD-FE7467930A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BAC573-B762-4996-BD59-15C3F905CC2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3CC296-8293-4900-8798-5245F8A668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3C1202-401A-4650-A03D-23023C6B46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84141A-5C1B-43A0-8A99-2CC9D45F98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E30D74-A7C4-4131-B033-8663BA0818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EC40BA-F8EF-49C9-843E-721E7AAC9C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DECC19-41F4-46A4-9DB7-07F3848816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87BF6F-1BEA-40FC-BD96-02D9C83EB7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FF56DE-E54D-41B1-B732-A04807DAC1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81BE5F-E874-4A1D-A341-672ECD8FBA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C9D1DA-DC40-404E-8AB9-80E12D5036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2E2147-E655-4731-9DAC-62F906BF58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27DA32-4F36-4CB6-82DA-A149505338D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EBDB7A-F415-454E-A58D-7AD8904D08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992FAF-060C-42E3-83EE-0BE494B14E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8042A2-21AB-4BE3-B277-C351A3B0FF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CAD08E6-BEB7-4DB5-8A80-46EAE4C69D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90ED74-F18F-41CE-A4B9-ECC76765B3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3B2E2AE-3D38-4924-9100-93EDE03D31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8DEC69-BCF3-4808-BFE3-75AFC9000E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9113E9-002D-4CAB-8796-F9158A1F65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342F6C1-4DC1-432A-B021-B09812CB83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AFA02F-BB9F-4618-ABF4-2B70A2DC65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163E7E-EF4E-485D-A1B4-384ADD8F6F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CB4714-2B51-48D7-B63C-4BC9998B42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1E2EDF-DC0F-4AFF-8656-DA58C384FA9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53648AB-90E6-468D-BAAA-11CA0D2CE5B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DE2AF6C-7BAC-42E5-86B6-E68738019A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04B9F23-0A9C-4112-BADD-274A895E75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7D2FCC8-AFFF-4705-97D9-C185302F97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D40FFA-E7BD-4A91-9423-D894D16173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D9427A-7DBE-4E38-8594-9F2BAEAAE1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81F63B3-B7E2-40EF-B1E4-2EFFD515BC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4078D17-2EC2-4B7C-A238-7F7AC0BB5D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2F1D02-0267-4E7B-B27F-1F47C853ED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5EF98B9-5EB2-4336-921B-A365961F18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BDE1F7F-B318-4B38-8012-8175E5760A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99A8C5A-34EC-44BA-BC3E-E9839B0508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49492E-5809-4E23-9F76-E0C832CE60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6F5CC84-7354-45DC-A815-3259C5F796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4A85830-AF48-46A1-8822-3C8F27083E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D0C0A6-AABB-4A39-ACF5-F8EE0A593C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D7CFA7-6022-407E-8EA7-1E2AC6F8E5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361C2D8-A7FE-411C-8C66-A03DDF61EC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C97B191-44A1-49A3-A1C2-D821C494AD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DA9384B-6C3B-4BAF-8799-7A73A899E8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B1ED774-9265-4170-ACC8-BBEF7328B9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2FE544-7300-4951-846F-C2F7732FAB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4B3613A-FAD1-41E7-9204-BE083DA481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EA100D4-E642-4C47-BD86-AB28EA9BF8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A0EE432-B027-4A32-B1F2-652B39FAD9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7186A17-267F-4F7B-BE87-10B7114E7B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FDA319-2019-493E-8C93-A8CFEFDEA7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667E913-BCDE-481A-873F-B4C6562B95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3AE4F8-B30C-4033-ABA8-DED5F57E5A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60734B-7D29-4476-8C18-194E2CDCD0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8BFEEC-D137-4C7E-94B2-C325218AE5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3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4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cxnSp>
          <p:nvCxnSpPr>
            <p:cNvPr id="12" name="Straight Connector 2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13" name="Straight Connector 2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14" name="Freeform 2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3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3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17"/>
            <p:cNvSpPr/>
            <p:nvPr/>
          </p:nvSpPr>
          <p:spPr>
            <a:xfrm>
              <a:off x="-8640" y="-8640"/>
              <a:ext cx="861480" cy="5695920"/>
            </a:xfrm>
            <a:custGeom>
              <a:avLst/>
              <a:gdLst>
                <a:gd name="textAreaLeft" fmla="*/ 0 w 861480"/>
                <a:gd name="textAreaRight" fmla="*/ 863640 w 861480"/>
                <a:gd name="textAreaTop" fmla="*/ 0 h 5695920"/>
                <a:gd name="textAreaBottom" fmla="*/ 5698080 h 569592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DBB401-28EF-4856-8997-C64010AED490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uk-UA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6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6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6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0C3917-DFBF-4B3D-8888-08A9459867BC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uk-UA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6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17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118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119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2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1D9A50-7BA0-4AB3-8736-38412B6AA9E4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uk-UA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68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69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170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171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6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8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BD61CA-FAEC-49EA-9D9E-A7C2BF0E5904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uk-UA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2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2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22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22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0" name="Group 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cxnSp>
          <p:nvCxnSpPr>
            <p:cNvPr id="231" name="Straight Connector 2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cxnSp>
          <p:nvCxnSpPr>
            <p:cNvPr id="232" name="Straight Connector 2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cap="rnd" w="9525">
              <a:solidFill>
                <a:srgbClr val="1cade4">
                  <a:alpha val="70000"/>
                </a:srgbClr>
              </a:solidFill>
              <a:round/>
            </a:ln>
          </p:spPr>
        </p:cxnSp>
        <p:sp>
          <p:nvSpPr>
            <p:cNvPr id="233" name="Freeform 2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" name="Freeform 3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" name="Freeform 3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" name="Freeform 3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7" name="Freeform 3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" name="Freeform 3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" name="Freeform 3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" name="Freeform 17"/>
            <p:cNvSpPr/>
            <p:nvPr/>
          </p:nvSpPr>
          <p:spPr>
            <a:xfrm>
              <a:off x="-8640" y="-8640"/>
              <a:ext cx="861480" cy="5695920"/>
            </a:xfrm>
            <a:custGeom>
              <a:avLst/>
              <a:gdLst>
                <a:gd name="textAreaLeft" fmla="*/ 0 w 861480"/>
                <a:gd name="textAreaRight" fmla="*/ 863640 w 861480"/>
                <a:gd name="textAreaTop" fmla="*/ 0 h 5695920"/>
                <a:gd name="textAreaBottom" fmla="*/ 5698080 h 569592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1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1FB8F8-7D7E-4B67-9375-780B8EDE1316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uk-UA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5800" y="-65160"/>
            <a:ext cx="7770240" cy="191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chemeClr val="accent1"/>
                </a:solidFill>
                <a:latin typeface="Times New Roman"/>
              </a:rPr>
              <a:t> </a:t>
            </a:r>
            <a:br>
              <a:rPr sz="3200"/>
            </a:br>
            <a:br>
              <a:rPr sz="3200"/>
            </a:b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Прямоугольник 3"/>
          <p:cNvSpPr/>
          <p:nvPr/>
        </p:nvSpPr>
        <p:spPr>
          <a:xfrm>
            <a:off x="2771640" y="5552640"/>
            <a:ext cx="5830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Одеса 2024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Прямоугольник 4"/>
          <p:cNvSpPr/>
          <p:nvPr/>
        </p:nvSpPr>
        <p:spPr>
          <a:xfrm>
            <a:off x="323640" y="624240"/>
            <a:ext cx="8566920" cy="40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Державний навчальний заклад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 ОДЕСЬКЕ ВИЩЕ ПРОФЕСІЙНЕ УЧИЛИЩЕ МОРСЬКОГО ТУРИСТИЧНОГО СЕРВІСУ</a:t>
            </a:r>
            <a:r>
              <a:rPr b="0" lang="ru-RU" sz="1400" spc="-1" strike="noStrike">
                <a:solidFill>
                  <a:srgbClr val="000000"/>
                </a:solidFill>
                <a:latin typeface="Trebuchet MS"/>
                <a:ea typeface="DejaVu Sans"/>
              </a:rPr>
              <a:t>»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VII </a:t>
            </a:r>
            <a:r>
              <a:rPr b="1" lang="uk-UA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МІЖРЕГІОНАЛЬНА СТУДЕНТСЬКА НАУКОВО-ПРАКТИЧНА КОНФЕРЕНЦІЯ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«Сучасні проблеми готельного бізнесу та ресторанної справи -2024»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тема доповіді: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uk-UA" sz="3450" spc="-1" strike="noStrike" baseline="2000" cap="small">
                <a:solidFill>
                  <a:srgbClr val="000000"/>
                </a:solidFill>
                <a:latin typeface="Times New Roman"/>
                <a:ea typeface="DejaVu Sans"/>
              </a:rPr>
              <a:t>Інновації в готельному бізнесі: роль                                         штучного інтелекту та автоматизації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         </a:t>
            </a:r>
            <a:r>
              <a:rPr b="1" lang="uk-UA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Доповідач:                                                          Науковий керівник: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студент ОВПУ МТС                                                             викладач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Унтілова Катерина Анатоліївна                              Водяницька Юлія Олександрівна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Рисунок 2"/>
          <p:cNvSpPr/>
          <p:nvPr/>
        </p:nvSpPr>
        <p:spPr>
          <a:xfrm>
            <a:off x="6120000" y="4680000"/>
            <a:ext cx="2122200" cy="179892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1260000" y="4690800"/>
            <a:ext cx="1619640" cy="169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Прямоугольник 6"/>
          <p:cNvSpPr/>
          <p:nvPr/>
        </p:nvSpPr>
        <p:spPr>
          <a:xfrm>
            <a:off x="540000" y="-180000"/>
            <a:ext cx="7738560" cy="39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</a:t>
            </a: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Для успішного вирішення завдань інноваційного розвитку готельного бізнесу необхідно стежити за новими «віяннями моди» на світових і вітчизняних ринках, приділяючи особливу увагу основним тенденціям розвитку науки і техніки. Але не слід забувати, що успіх ресторатора чи готельєра в сучасному світі багато в чому залежить від його здатності бути відкритим для інноваційних технологій, перебувати на хвилі свіжих трендів і активно застосовувати їх у своєму бізнесі. Саме це дозволить вигравати у гострій конкурентній боротьбі.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725040" y="3240000"/>
            <a:ext cx="3413520" cy="2698560"/>
          </a:xfrm>
          <a:prstGeom prst="rect">
            <a:avLst/>
          </a:prstGeom>
          <a:ln w="0">
            <a:noFill/>
          </a:ln>
        </p:spPr>
      </p:pic>
      <p:pic>
        <p:nvPicPr>
          <p:cNvPr id="311" name="" descr=""/>
          <p:cNvPicPr/>
          <p:nvPr/>
        </p:nvPicPr>
        <p:blipFill>
          <a:blip r:embed="rId2"/>
          <a:stretch/>
        </p:blipFill>
        <p:spPr>
          <a:xfrm>
            <a:off x="4140000" y="3420000"/>
            <a:ext cx="4412520" cy="277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95640" y="764640"/>
            <a:ext cx="4462200" cy="568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 </a:t>
            </a:r>
            <a:r>
              <a:rPr b="0" lang="ru-RU" sz="20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Використання штучного інтелекту у різних сферах бізнесу стало основою успішного конкурентоспроможного бізнесу. Він є поширеним в усіх сферах господарської діяльності, у різних сферах бізнесу та слугує незамінним помічником у повсякденному житті кожної людини.    Поширеність його використання є настільки різнобічним, що ми не завжди навіть усвідомлюємо із ким спілкуємось та хто виконує ті чи інші функції. </a:t>
            </a:r>
            <a:br>
              <a:rPr sz="2400"/>
            </a:b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Прямоугольник 4"/>
          <p:cNvSpPr/>
          <p:nvPr/>
        </p:nvSpPr>
        <p:spPr>
          <a:xfrm>
            <a:off x="6732360" y="4725000"/>
            <a:ext cx="1365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4691160" y="574920"/>
            <a:ext cx="4127400" cy="3383640"/>
          </a:xfrm>
          <a:prstGeom prst="rect">
            <a:avLst/>
          </a:prstGeom>
          <a:ln w="0">
            <a:noFill/>
          </a:ln>
        </p:spPr>
      </p:pic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4140000" y="4500000"/>
            <a:ext cx="3958560" cy="19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11640" y="-180000"/>
            <a:ext cx="820692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600"/>
            </a:br>
            <a:br>
              <a:rPr sz="3600"/>
            </a:b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Чат-боти стали звичною справою без якої діяльність будь-якої компанії годі собі і уявити. Відеоігри із штучним інтелектом слугують повсякденним інструментом у сфері розваг. Функція розпізнавання обличчя використовується не лише у бізнесовій діяльності, але і у звичайному житті кожної людини при користуванні даною функцією на телефоні при ідентифікації у різних мобільних </a:t>
            </a:r>
            <a:r>
              <a:rPr b="0" lang="uk-UA" sz="2200" spc="-1" strike="noStrike">
                <a:solidFill>
                  <a:srgbClr val="2a6099"/>
                </a:solidFill>
                <a:latin typeface="Times New Roman"/>
                <a:ea typeface="Calibri"/>
              </a:rPr>
              <a:t>додатках</a:t>
            </a:r>
            <a:r>
              <a:rPr b="0" lang="uk-UA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br>
              <a:rPr sz="2200"/>
            </a:br>
            <a:br>
              <a:rPr sz="2200"/>
            </a:b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360000" y="2340000"/>
            <a:ext cx="5038560" cy="3238560"/>
          </a:xfrm>
          <a:prstGeom prst="rect">
            <a:avLst/>
          </a:prstGeom>
          <a:ln w="0">
            <a:noFill/>
          </a:ln>
        </p:spPr>
      </p:pic>
      <p:pic>
        <p:nvPicPr>
          <p:cNvPr id="293" name="" descr=""/>
          <p:cNvPicPr/>
          <p:nvPr/>
        </p:nvPicPr>
        <p:blipFill>
          <a:blip r:embed="rId2"/>
          <a:stretch/>
        </p:blipFill>
        <p:spPr>
          <a:xfrm>
            <a:off x="5040000" y="2806560"/>
            <a:ext cx="3778560" cy="31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/>
          </p:nvPr>
        </p:nvSpPr>
        <p:spPr>
          <a:xfrm>
            <a:off x="307440" y="260640"/>
            <a:ext cx="8566920" cy="352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   </a:t>
            </a:r>
            <a:r>
              <a:rPr b="0" lang="ru-RU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Безпілотні автомобілі, робота яких основана на штучному інтелекті, прокладання траєкторії, розпізнання перешкод, розробка найбільш оптимального маршруту – це все функція, яку виконує штучний інтелект. Р 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540000" y="1980000"/>
            <a:ext cx="7850880" cy="418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23640" y="836640"/>
            <a:ext cx="4750200" cy="60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Робота із голосовими додатками (Alexa, Siri, Google Assistant, таргетингова реклама) функціонує на основі штучного інтелекту. Тобто, головною функцією штучного інтелекту є спроможність генерувати процеси, які виконує людський інтелект. .</a:t>
            </a:r>
            <a:br>
              <a:rPr sz="1800"/>
            </a:b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1620000" y="360000"/>
            <a:ext cx="6658560" cy="370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Прямоугольник 1"/>
          <p:cNvSpPr/>
          <p:nvPr/>
        </p:nvSpPr>
        <p:spPr>
          <a:xfrm>
            <a:off x="323640" y="475560"/>
            <a:ext cx="813492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2a6099"/>
                </a:solidFill>
                <a:latin typeface="Times New Roman"/>
                <a:ea typeface="Calibri"/>
              </a:rPr>
              <a:t> </a:t>
            </a:r>
            <a:r>
              <a:rPr b="0" lang="uk-UA" sz="2000" spc="-1" strike="noStrike">
                <a:solidFill>
                  <a:srgbClr val="2a6099"/>
                </a:solidFill>
                <a:latin typeface="Times New Roman"/>
                <a:ea typeface="Calibri"/>
              </a:rPr>
              <a:t>Штучний інтелект залучено до процесу автоматичних закупівель у підприємствах готельного та ресторанного бізнесу. Інтегрування штучного інтелекту у процес реалізації готової продукції використовуючи автоматизовані POS-системи призводить до того, що: зростає ефективність роботи; зменшується величина витрат. Інтегрування штучного інтелекту в різні процеси обслуговування гостей інноваційний заклад сфери готельно-ресторанного бізнесу прямує  до системи повного автоматизованого обслуговування та зручної технології самообслуговування.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360720" y="3315240"/>
            <a:ext cx="4497840" cy="3343320"/>
          </a:xfrm>
          <a:prstGeom prst="rect">
            <a:avLst/>
          </a:prstGeom>
          <a:ln w="0">
            <a:noFill/>
          </a:ln>
        </p:spPr>
      </p:pic>
      <p:pic>
        <p:nvPicPr>
          <p:cNvPr id="300" name="" descr=""/>
          <p:cNvPicPr/>
          <p:nvPr/>
        </p:nvPicPr>
        <p:blipFill>
          <a:blip r:embed="rId2"/>
          <a:stretch/>
        </p:blipFill>
        <p:spPr>
          <a:xfrm>
            <a:off x="4820400" y="3600000"/>
            <a:ext cx="3998160" cy="269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Прямоугольник 1"/>
          <p:cNvSpPr/>
          <p:nvPr/>
        </p:nvSpPr>
        <p:spPr>
          <a:xfrm>
            <a:off x="683640" y="166680"/>
            <a:ext cx="3958200" cy="36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</a:t>
            </a: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Кілька років тому найбільш вдалими інноваціями в  готельно-ресторанному бізнесі вважалися бронювання столиків телефоном та виклик таксі до входу. Потім модними стали заклади, які пропонували їжу та напої з собою, а також швидку доставку страв додому чи офісу.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4932000" y="360000"/>
            <a:ext cx="3886560" cy="3598560"/>
          </a:xfrm>
          <a:prstGeom prst="rect">
            <a:avLst/>
          </a:prstGeom>
          <a:ln w="0">
            <a:noFill/>
          </a:ln>
        </p:spPr>
      </p:pic>
      <p:pic>
        <p:nvPicPr>
          <p:cNvPr id="303" name="" descr=""/>
          <p:cNvPicPr/>
          <p:nvPr/>
        </p:nvPicPr>
        <p:blipFill>
          <a:blip r:embed="rId2"/>
          <a:stretch/>
        </p:blipFill>
        <p:spPr>
          <a:xfrm>
            <a:off x="1350360" y="3780000"/>
            <a:ext cx="7618320" cy="26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Прямоугольник 2"/>
          <p:cNvSpPr/>
          <p:nvPr/>
        </p:nvSpPr>
        <p:spPr>
          <a:xfrm>
            <a:off x="683640" y="166680"/>
            <a:ext cx="3958200" cy="55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</a:t>
            </a: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Так, з розвитком потреб споживачів постало питання запровадження нових видів інновацій, таких як: використання можливостей Інтернету та наявність WI-FI; QR-коди та наявність електронного меню (або на вітринах чи при вході в заклад); інтерактивний бар; електронні ключі; голосове керування; інтерактивні панелі; штучний інтелект, віртуальна та доповнена реальність, роботизація, інтернет-речей, чат-боти та соціальні мережі.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4500000" y="180000"/>
            <a:ext cx="4318560" cy="3450240"/>
          </a:xfrm>
          <a:prstGeom prst="rect">
            <a:avLst/>
          </a:prstGeom>
          <a:ln w="0">
            <a:noFill/>
          </a:ln>
        </p:spPr>
      </p:pic>
      <p:pic>
        <p:nvPicPr>
          <p:cNvPr id="306" name="" descr=""/>
          <p:cNvPicPr/>
          <p:nvPr/>
        </p:nvPicPr>
        <p:blipFill>
          <a:blip r:embed="rId2"/>
          <a:stretch/>
        </p:blipFill>
        <p:spPr>
          <a:xfrm>
            <a:off x="4500000" y="3240000"/>
            <a:ext cx="3778560" cy="359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Прямоугольник 5"/>
          <p:cNvSpPr/>
          <p:nvPr/>
        </p:nvSpPr>
        <p:spPr>
          <a:xfrm>
            <a:off x="4860000" y="17280"/>
            <a:ext cx="3958200" cy="52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</a:t>
            </a:r>
            <a:r>
              <a:rPr b="1" lang="uk-UA" sz="2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Переважна більшість сучасних готельних і ресторанних підприємств критично залежать від своїх обчислювальних, комунікаційних та інших систем. За таких умов, для максимізації переваг таких інновацій з одного боку, і для уникнення перешкод або навіть ослаблення через серйозні недоліки цих самих систем, з іншого боку, необхідно мати життєздатну,комплексну та сучасну інноваційну стратегію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720000" y="540000"/>
            <a:ext cx="3778560" cy="539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Синий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Аспект">
  <a:themeElements>
    <a:clrScheme name="Синий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Аспект">
  <a:themeElements>
    <a:clrScheme name="Синий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Аспект">
  <a:themeElements>
    <a:clrScheme name="Синий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759</TotalTime>
  <Application>LibreOffice/7.4.2.3$Windows_X86_64 LibreOffice_project/382eef1f22670f7f4118c8c2dd222ec7ad009daf</Application>
  <AppVersion>15.0000</AppVersion>
  <Words>757</Words>
  <Paragraphs>30</Paragraphs>
  <Company>Portable by Gosuto® 2018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2018-05-03T18:23:46Z</dcterms:created>
  <dc:creator>user</dc:creator>
  <dc:description/>
  <dc:language>uk-UA</dc:language>
  <cp:lastModifiedBy/>
  <dcterms:modified xsi:type="dcterms:W3CDTF">2024-02-14T13:09:18Z</dcterms:modified>
  <cp:revision>111</cp:revision>
  <dc:subject/>
  <dc:title>Технологія майбутнього в круїзах: морські дрони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10</vt:i4>
  </property>
</Properties>
</file>