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7" r:id="rId3"/>
    <p:sldId id="308" r:id="rId4"/>
    <p:sldId id="287" r:id="rId5"/>
    <p:sldId id="312" r:id="rId6"/>
    <p:sldId id="310" r:id="rId7"/>
    <p:sldId id="314" r:id="rId8"/>
    <p:sldId id="328" r:id="rId9"/>
    <p:sldId id="341" r:id="rId10"/>
    <p:sldId id="315" r:id="rId11"/>
    <p:sldId id="316" r:id="rId12"/>
    <p:sldId id="329" r:id="rId13"/>
    <p:sldId id="330" r:id="rId14"/>
    <p:sldId id="317" r:id="rId15"/>
    <p:sldId id="332" r:id="rId16"/>
    <p:sldId id="331" r:id="rId17"/>
    <p:sldId id="318" r:id="rId18"/>
    <p:sldId id="334" r:id="rId19"/>
    <p:sldId id="335" r:id="rId20"/>
    <p:sldId id="336" r:id="rId21"/>
    <p:sldId id="337" r:id="rId22"/>
    <p:sldId id="319" r:id="rId23"/>
    <p:sldId id="320" r:id="rId24"/>
    <p:sldId id="339" r:id="rId25"/>
    <p:sldId id="321" r:id="rId26"/>
    <p:sldId id="322" r:id="rId27"/>
    <p:sldId id="323" r:id="rId28"/>
    <p:sldId id="324" r:id="rId29"/>
    <p:sldId id="325" r:id="rId30"/>
    <p:sldId id="326" r:id="rId31"/>
    <p:sldId id="34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66"/>
    <a:srgbClr val="FFCCFF"/>
    <a:srgbClr val="FF0066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407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60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46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468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420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9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04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574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997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865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26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5178F-2307-45B4-8054-9891B2D6E40D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34C15-ED8C-49BA-8ADD-C3F4232475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548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>
          <a:xfrm>
            <a:off x="0" y="0"/>
            <a:ext cx="12192000" cy="6972300"/>
          </a:xfrm>
          <a:prstGeom prst="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000" b="1" dirty="0" smtClean="0">
                <a:solidFill>
                  <a:srgbClr val="0033CC"/>
                </a:solidFill>
              </a:rPr>
              <a:t>Державний навчальний заклад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2000" b="1" dirty="0" smtClean="0">
                <a:solidFill>
                  <a:srgbClr val="0033CC"/>
                </a:solidFill>
              </a:rPr>
              <a:t>«ОДЕСЬКЕ ВИЩЕ ПРОФЕСІЙНЕ УЧИЛИЩЕ МОРСЬКОГО ТУРИСТИЧНОГО СЕРВІСУ» 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0033CC"/>
                </a:solidFill>
              </a:rPr>
              <a:t>V</a:t>
            </a:r>
            <a:r>
              <a:rPr lang="uk-UA" sz="2000" b="1" dirty="0" smtClean="0">
                <a:solidFill>
                  <a:srgbClr val="0033CC"/>
                </a:solidFill>
              </a:rPr>
              <a:t>ІІ Міжрегіональна студентська науково-практична конференція </a:t>
            </a: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0033CC"/>
                </a:solidFill>
              </a:rPr>
              <a:t>«СУЧАСНІ ПРОБЛЕМИ </a:t>
            </a:r>
            <a:r>
              <a:rPr lang="ru-RU" sz="2000" b="1" dirty="0" smtClean="0">
                <a:solidFill>
                  <a:srgbClr val="0033CC"/>
                </a:solidFill>
              </a:rPr>
              <a:t>ГОТЕЛЬНОГО БІЗНЕСУ ТА РЕСТОРАННОЇ СПРАВИ – 2024»</a:t>
            </a:r>
            <a:endParaRPr lang="uk-UA" sz="2000" b="1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0033CC"/>
                </a:solidFill>
              </a:rPr>
              <a:t>Тема доповіді:</a:t>
            </a: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«</a:t>
            </a:r>
            <a:r>
              <a:rPr lang="uk-UA" sz="2000" b="1" dirty="0">
                <a:solidFill>
                  <a:srgbClr val="FF0000"/>
                </a:solidFill>
              </a:rPr>
              <a:t>ТЕХНОЛОГІЯ ФЕРМЕНТАЦІЇ М’ЯСА «DRY AGED»,  ПРОПОЗИЦІЯ </a:t>
            </a:r>
            <a:r>
              <a:rPr lang="uk-UA" sz="2000" b="1" dirty="0" smtClean="0">
                <a:solidFill>
                  <a:srgbClr val="FF0000"/>
                </a:solidFill>
              </a:rPr>
              <a:t>РИНКУ»</a:t>
            </a:r>
            <a:endParaRPr lang="ru-RU" sz="2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uk-UA" sz="20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                      Доповідач:						Науковий </a:t>
            </a:r>
            <a:r>
              <a:rPr lang="uk-UA" sz="2000" b="1" dirty="0">
                <a:solidFill>
                  <a:srgbClr val="FF0000"/>
                </a:solidFill>
              </a:rPr>
              <a:t>керівник: </a:t>
            </a:r>
            <a:r>
              <a:rPr lang="uk-UA" sz="2000" b="1" dirty="0" smtClean="0">
                <a:solidFill>
                  <a:srgbClr val="FF0000"/>
                </a:solidFill>
              </a:rPr>
              <a:t>		</a:t>
            </a:r>
            <a:endParaRPr lang="uk-UA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                студент ОВПУ МТС 					      викладач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     Токаренко Олександр Володимирович 		       Андрєєва Ольга Вікторівна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Одеса, 2024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99"/>
          <a:stretch/>
        </p:blipFill>
        <p:spPr>
          <a:xfrm>
            <a:off x="7747000" y="4012839"/>
            <a:ext cx="2221248" cy="2949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206" y="4095482"/>
            <a:ext cx="2261898" cy="28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758" y="0"/>
            <a:ext cx="12166242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Посмертні процеси в тканинах обумовлена розвитком складних  біохімічних процесів </a:t>
            </a: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розпаду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високомолекулярних  органічних  </a:t>
            </a:r>
            <a:r>
              <a:rPr lang="uk-UA" sz="24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сполук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під  впливом  протеолітичних  </a:t>
            </a: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ферментів, які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тривалий час зберігають </a:t>
            </a: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каталітичну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активність, зі зміною механічної міцності, сенсорних та технологічних властивостей, стійкості до мікробіологічних процесів. </a:t>
            </a:r>
            <a:endParaRPr lang="uk-UA" sz="24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Дозрілому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м’ясу властива ніжна консистенція і соковитість, добре виражений специфічний аромат і смак, м’ясо краще перетравлюється і засвоюється. Ферментації м’яса сприяють і деякі види грибків, що утворюються на його поверхні. </a:t>
            </a:r>
            <a:endParaRPr lang="ru-RU" sz="24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qph.cf2.quoracdn.net/main-qimg-4ac2bb0e92612f9bcc4d7f325b313317-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10" y="3416320"/>
            <a:ext cx="6111773" cy="34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В &amp;quot;Uppercut Steakhouse&amp;quot; вы можете попробовать разные блюда с морепродукт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84" y="3014172"/>
            <a:ext cx="3069232" cy="384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at is Dry-Aged Steak &amp; How Does It Taste? A Butcher's Guide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r="11329"/>
          <a:stretch/>
        </p:blipFill>
        <p:spPr bwMode="auto">
          <a:xfrm>
            <a:off x="25758" y="3416320"/>
            <a:ext cx="3861115" cy="34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3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080383" cy="16906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C0066"/>
                </a:solidFill>
              </a:rPr>
              <a:t>Виділяють 4 типи дозрівання  яловичини:  </a:t>
            </a:r>
            <a:r>
              <a:rPr lang="uk-UA" b="1" dirty="0" smtClean="0">
                <a:solidFill>
                  <a:srgbClr val="CC0066"/>
                </a:solidFill>
              </a:rPr>
              <a:t/>
            </a:r>
            <a:br>
              <a:rPr lang="uk-UA" b="1" dirty="0" smtClean="0">
                <a:solidFill>
                  <a:srgbClr val="CC0066"/>
                </a:solidFill>
              </a:rPr>
            </a:br>
            <a:r>
              <a:rPr lang="uk-UA" sz="4000" b="1" dirty="0" smtClean="0">
                <a:solidFill>
                  <a:srgbClr val="CC0066"/>
                </a:solidFill>
              </a:rPr>
              <a:t>сухе </a:t>
            </a:r>
            <a:r>
              <a:rPr lang="uk-UA" sz="4000" b="1" dirty="0">
                <a:solidFill>
                  <a:srgbClr val="CC0066"/>
                </a:solidFill>
              </a:rPr>
              <a:t>(</a:t>
            </a:r>
            <a:r>
              <a:rPr lang="uk-UA" sz="4000" b="1" dirty="0" err="1">
                <a:solidFill>
                  <a:srgbClr val="CC0066"/>
                </a:solidFill>
              </a:rPr>
              <a:t>dry-aged</a:t>
            </a:r>
            <a:r>
              <a:rPr lang="uk-UA" sz="4000" b="1" dirty="0">
                <a:solidFill>
                  <a:srgbClr val="CC0066"/>
                </a:solidFill>
              </a:rPr>
              <a:t>);  мокре (</a:t>
            </a:r>
            <a:r>
              <a:rPr lang="uk-UA" sz="4000" b="1" dirty="0" err="1">
                <a:solidFill>
                  <a:srgbClr val="CC0066"/>
                </a:solidFill>
              </a:rPr>
              <a:t>wet-aged</a:t>
            </a:r>
            <a:r>
              <a:rPr lang="uk-UA" sz="4000" b="1" dirty="0">
                <a:solidFill>
                  <a:srgbClr val="CC0066"/>
                </a:solidFill>
              </a:rPr>
              <a:t>); комбіноване; хімічне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68288" y="1793720"/>
            <a:ext cx="6512096" cy="48936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sz="26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Сухе дозрівання</a:t>
            </a:r>
            <a:r>
              <a:rPr lang="uk-UA" sz="2600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6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uk-UA" sz="26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Dry</a:t>
            </a:r>
            <a:r>
              <a:rPr lang="uk-UA" sz="26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6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Aged</a:t>
            </a:r>
            <a:r>
              <a:rPr lang="uk-UA" sz="26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uk-UA" sz="2600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</a:t>
            </a:r>
            <a:r>
              <a:rPr lang="uk-UA" sz="26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використовують тисячі років (в печері  чи підвалі), є свідченням майстерності м’ясників, проводиться тушами або порційними шматками яловичини, в</a:t>
            </a:r>
            <a:r>
              <a:rPr lang="uk-UA" sz="2600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исоко цінували за довершені смакові й ароматичні характеристики м’яса, проте контролювати процес і температурний режим не вдавалося. Сьогодні це витримка </a:t>
            </a:r>
            <a:r>
              <a:rPr lang="uk-UA" sz="26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спеціальній камері з контрольованим середовищем і процесом дозрівання.</a:t>
            </a:r>
            <a:endParaRPr lang="ru-RU" sz="2600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0" y="1656413"/>
            <a:ext cx="5201587" cy="52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https://nielsbergervoet.files.wordpress.com/2011/07/o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9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nielsbergervoet.files.wordpress.com/2011/07/kal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94" y="0"/>
            <a:ext cx="7194676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95083" y="6311900"/>
            <a:ext cx="569936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i="0" dirty="0" smtClean="0">
                <a:solidFill>
                  <a:srgbClr val="CC0066"/>
                </a:solidFill>
                <a:effectLst/>
                <a:latin typeface="Ubuntu"/>
              </a:rPr>
              <a:t>Rembrandt, The slaughtered Ox, 1655.</a:t>
            </a:r>
            <a:endParaRPr lang="uk-UA" sz="20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u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7"/>
            <a:ext cx="4220952" cy="53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44727" y="196115"/>
            <a:ext cx="647645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i="0" dirty="0" smtClean="0">
                <a:solidFill>
                  <a:srgbClr val="CC0066"/>
                </a:solidFill>
                <a:effectLst/>
                <a:latin typeface="Ubuntu"/>
              </a:rPr>
              <a:t>Martin van Cleve, The slaughtered ox, 1566</a:t>
            </a:r>
            <a:endParaRPr lang="uk-UA" sz="2400" b="1" dirty="0">
              <a:solidFill>
                <a:srgbClr val="CC00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0180" y="858102"/>
            <a:ext cx="785182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Очима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художників історія традиційного ремесла м’ясника: Мартіна ван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Клеве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(«Забитий бик», 1566 р.), Рембрандта («Забитий бик», 1655р.) </a:t>
            </a:r>
            <a:endParaRPr lang="ru-RU" sz="20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 descr="https://m.media-amazon.com/images/I/61I5HQbaQzL._SL1294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80" y="1873765"/>
            <a:ext cx="3931426" cy="50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www.dry-ager.com/wp-content/uploads/20221107_Die_Dry_Aging_Bibel_GAD_Auszeichnung_Gold_FleischGefl%C3%BCge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7678" r="16982" b="5667"/>
          <a:stretch/>
        </p:blipFill>
        <p:spPr bwMode="auto">
          <a:xfrm>
            <a:off x="8271606" y="2681038"/>
            <a:ext cx="3920394" cy="298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Всередині камери  Т 0ºС…+2ºС, вологість повітря 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50...75%,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70…85%, м’ясо витримується </a:t>
            </a:r>
            <a:r>
              <a:rPr lang="uk-UA" sz="2400" b="1" u="sng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від 7 до 120 днів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постійний потік повітря 0,5…2 м/с, що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створює захисну плівку на поверхні. </a:t>
            </a:r>
            <a:endParaRPr lang="uk-UA" sz="24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упиняється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розвиток патогенних мікроорганізмів, запускається механізм формування благородної плісняви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 поверхні. </a:t>
            </a:r>
            <a:endParaRPr lang="uk-UA" sz="24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Горіхові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нотки з’являються за 14 днів;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15...30 діб м’ясо досягає оптимального ступеня дозрівання</a:t>
            </a: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Втрата  у вазі до 20...35% від початкової маси.  </a:t>
            </a:r>
            <a:endParaRPr lang="uk-UA" sz="24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" t="8221" r="8164" b="8644"/>
          <a:stretch/>
        </p:blipFill>
        <p:spPr>
          <a:xfrm>
            <a:off x="1" y="3503053"/>
            <a:ext cx="6792686" cy="2910625"/>
          </a:xfrm>
          <a:prstGeom prst="rect">
            <a:avLst/>
          </a:prstGeom>
        </p:spPr>
      </p:pic>
      <p:pic>
        <p:nvPicPr>
          <p:cNvPr id="7170" name="Picture 2" descr="https://trostynka.com.ua/images/tild3036-3363-4639-b335-346665666565__111-03-m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6" y="2972772"/>
            <a:ext cx="5508171" cy="388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5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3" y="0"/>
            <a:ext cx="5525037" cy="6769769"/>
          </a:xfrm>
        </p:spPr>
      </p:pic>
      <p:pic>
        <p:nvPicPr>
          <p:cNvPr id="3074" name="Picture 2" descr="Нет описания фот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33" y="10026"/>
            <a:ext cx="5932868" cy="68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7424" y="1200329"/>
            <a:ext cx="8194577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Відруби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сухого дозрівання дуже цінуються і коштують дорого,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порівнюють з дорогим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вином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або вишуканим сиром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uk-UA" sz="20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Чим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довший термін дозрівання м’яса - тим більше вологи вивільняється, глибшим та чистішим стає смак, поява концентрованого м’ясного аромату, ніжного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горіхово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-масляного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присмаку і надзвичайно еластичної структури м’язових волокон. </a:t>
            </a:r>
          </a:p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Кістка, кістковий мозок також надають м'ясу 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неповторний пряний аромат.</a:t>
            </a:r>
            <a:endParaRPr lang="ru-RU" sz="20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ісля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днів визрівання мармурова яловичина за смаком схожа на солодке молоко; 45 діб - м’ясо нагадує сир з блакитною пліснявою;  перебуває в камері понад 120 днів, то смак стає надзвичайно інтенсивним</a:t>
            </a: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Dry-Aging-Beef-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24" y="4062651"/>
            <a:ext cx="3918326" cy="275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dn.shopify.com/s/files/1/0653/9418/0308/files/Dry-Aging-Beef_480x480.jpg?v=16832418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745" y="4062651"/>
            <a:ext cx="4357255" cy="279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ry-Aged Beef Is a New Trend in Restaurants Around the Country | Bon Appéti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4062" r="13742" b="5415"/>
          <a:stretch/>
        </p:blipFill>
        <p:spPr bwMode="auto">
          <a:xfrm>
            <a:off x="0" y="1200329"/>
            <a:ext cx="3997424" cy="56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1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34688"/>
            <a:ext cx="121920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ЗРГ найчастіше зустрічається м'ясо 21-денної витримки, в країнах, де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стейк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практично національна страва, можна замовити м'ясо 30, 40, 60 і 90-денної витримки (залежить від виду, статі, віку, породи).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Найтриваліший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термін витримки яловичини - 420 днів,  експертна оцінка - як інгредієнт для страв,  має надто різкий смак і 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аромат. </a:t>
            </a:r>
            <a:endParaRPr lang="ru-RU" sz="2000" b="1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Закажите блюда с морепродуктами в &amp;quot;Uppercut Steakhouse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6" y="1416675"/>
            <a:ext cx="4353059" cy="5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8" y="1410051"/>
            <a:ext cx="7259392" cy="5447949"/>
          </a:xfrm>
        </p:spPr>
      </p:pic>
      <p:pic>
        <p:nvPicPr>
          <p:cNvPr id="6" name="Picture 2" descr="https://gemtaste.com/content/images/size/w1200/2023/09/photo-1599837705379-c38d277d6cbb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0051"/>
            <a:ext cx="5013295" cy="54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http://www.gillespudlowski.com/wp-content/uploads/2015/05/l144018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618"/>
            <a:ext cx="3364742" cy="53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proxy/3kKS6z_RlJ3ArHyAskmk_wgYsB9DoH26cUmRw3nVWtmbDUyR7ZR_Vb8CKgfJkdEESJsGMXT2xStZJ9UZaCKIORsW9i96Ij6iA4aCYsqww4tUthJrd2w3TxJeR72HNcIguDJCqwLx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17" y="-85675"/>
            <a:ext cx="3377346" cy="450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sitlor.fr/photos/837/837000778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764" y="4417454"/>
            <a:ext cx="2494208" cy="24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896369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М'ясна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лавка «</a:t>
            </a:r>
            <a:r>
              <a:rPr lang="uk-UA" sz="24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Boucherie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Polmard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lang="uk-UA" sz="2400" b="1" i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Парижі пропонує м’ясо для </a:t>
            </a:r>
            <a:r>
              <a:rPr lang="uk-UA" sz="24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стейків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витримане 28...56 днів, а «Стародавній» </a:t>
            </a:r>
            <a:r>
              <a:rPr lang="uk-UA" sz="24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кот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-де-</a:t>
            </a:r>
            <a:r>
              <a:rPr lang="uk-UA" sz="24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беф</a:t>
            </a:r>
            <a:r>
              <a:rPr lang="uk-UA" sz="2400" b="1" i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15-ти річного витримування, вартістю в 3000 євро за кілограм </a:t>
            </a:r>
            <a:endParaRPr lang="uk-UA" sz="2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foodandsens.com/wp-content/uploads/2019/01/Capture-d%E2%80%99%C3%A9cran-2018-04-17-%C3%A0-15.55.3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5"/>
          <a:stretch/>
        </p:blipFill>
        <p:spPr bwMode="auto">
          <a:xfrm>
            <a:off x="3294935" y="1690688"/>
            <a:ext cx="5810250" cy="51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6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flannerybeef.com/wp-content/uploads/DryAge_Blog-Page-Imag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9018" cy="68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carnedipregio.com/wp-content/uploads/2020/11/dry-age-stagionatura-co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0"/>
            <a:ext cx="40481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australianbutchersguild.com.au/link/eb245a1471964c71b9f240b4d8632974.asp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275463"/>
            <a:ext cx="4020630" cy="33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6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Dry Ager DX 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3" y="0"/>
            <a:ext cx="12210333" cy="44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-9167" y="3895487"/>
            <a:ext cx="12192000" cy="29625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тисячоліття, що минули з того часу, як людина почала харчуватися м'ясом тварин, розроблено багато технологічних прийомів поліпшення його споживчої якості. </a:t>
            </a:r>
            <a:endParaRPr lang="uk-UA" sz="24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Технологічні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особливості дозрівання м’яса яловичини </a:t>
            </a:r>
            <a:r>
              <a:rPr lang="uk-UA" sz="24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актуальні 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сьогоденні завдяки популярності м’ясних страв «сухого дозрівання» у закладах ресторанного господарства, що перетворює дуже якісне м'ясо на найкращий делікатес.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1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cookist.akamaized.net/wp-content/uploads/sites/22/2018/11/me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29" y="0"/>
            <a:ext cx="10304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979657"/>
            <a:ext cx="11941791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inherit"/>
                <a:ea typeface="Times New Roman" panose="02020603050405020304" pitchFamily="18" charset="0"/>
              </a:rPr>
              <a:t>Витримане </a:t>
            </a:r>
            <a:r>
              <a:rPr lang="uk-UA" sz="2000" b="1" dirty="0">
                <a:solidFill>
                  <a:srgbClr val="CC0066"/>
                </a:solidFill>
                <a:latin typeface="inherit"/>
                <a:ea typeface="Times New Roman" panose="02020603050405020304" pitchFamily="18" charset="0"/>
              </a:rPr>
              <a:t>м’ясо може бути чорним, як чорний пудинг, і твердим, як скоринка хліба зовні, але воно має справжній скарб нескінченної ніжності </a:t>
            </a:r>
            <a:r>
              <a:rPr lang="uk-UA" sz="2000" b="1" dirty="0" smtClean="0">
                <a:solidFill>
                  <a:srgbClr val="CC0066"/>
                </a:solidFill>
                <a:latin typeface="inherit"/>
                <a:ea typeface="Times New Roman" panose="02020603050405020304" pitchFamily="18" charset="0"/>
              </a:rPr>
              <a:t>всередині</a:t>
            </a:r>
          </a:p>
          <a:p>
            <a:pPr algn="ctr" fontAlgn="base">
              <a:spcAft>
                <a:spcPts val="0"/>
              </a:spcAft>
            </a:pPr>
            <a:endParaRPr lang="ru-RU" sz="2000" dirty="0">
              <a:solidFill>
                <a:srgbClr val="CC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https://www.provisioneronline.com/ext/resources/Issues/2018/July/014_meatandscience.jpg?15309018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266"/>
            <a:ext cx="3024430" cy="18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 descr="https://media-cdn.tripadvisor.com/media/photo-s/18/f4/9a/4a/45-days-dry-ag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abcattle.com/wp-content/uploads/2017/04/unspecified-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r="12608"/>
          <a:stretch/>
        </p:blipFill>
        <p:spPr bwMode="auto">
          <a:xfrm>
            <a:off x="6567357" y="0"/>
            <a:ext cx="5624643" cy="50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ontent.instructables.com/FPV/Z6KK/IU8WEFZ4/FPVZ6KKIU8WEFZ4.jpg?auto=webp&amp;fit=bounds&amp;frame=1&amp;height=1024&amp;width=1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551" y="4928004"/>
            <a:ext cx="5899449" cy="192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50702"/>
            <a:ext cx="1219200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Волога витримка яловичини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Wet-Aging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застосовується з 1970-х рр. з винаходом вакуумної технології. </a:t>
            </a: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Сьогодні це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найбільш поширений спосіб дозрівання м'яса в світі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- 90% сировини. </a:t>
            </a:r>
            <a:endParaRPr lang="uk-UA" sz="20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видаленні повітря зупиняються окислювальні процеси, витримка від декількох днів </a:t>
            </a: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 </a:t>
            </a:r>
            <a:r>
              <a:rPr lang="uk-UA" sz="2000" b="1" u="sng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4-х тижнів за Т 0…7,2ºС, втрата </a:t>
            </a:r>
            <a:r>
              <a:rPr lang="uk-UA" sz="2000" b="1" u="sng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</a:t>
            </a:r>
            <a:r>
              <a:rPr lang="uk-UA" sz="2000" b="1" u="sng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вазі до 5%;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м'яса виділяється сік, м'якоть залишається в контакті з рідиною. </a:t>
            </a:r>
            <a:endParaRPr lang="uk-UA" sz="2000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Шматок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трохи ущільняється, набуває м'якість, обов'язково темніє, жир залишається білим; молочнокислі бактерії надають </a:t>
            </a:r>
            <a:r>
              <a:rPr lang="uk-UA" sz="2000" dirty="0" err="1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кисло</a:t>
            </a: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-металевий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присмак. Застосовують для м'яса без </a:t>
            </a: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кістки. </a:t>
            </a:r>
            <a:endParaRPr lang="ru-RU" sz="2000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2430" y="6012695"/>
            <a:ext cx="1099426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ергаментне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дозрівання -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м’ясо загортають у пергаментний папір перед вакуумуванням, зменшується  металево-кислий відтінок.</a:t>
            </a:r>
            <a:endParaRPr lang="ru-RU" sz="2000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s://bbqdryrubs.com/wp-content/uploads/2019/11/How-to-wet-age-be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480" y="2508472"/>
            <a:ext cx="4395479" cy="32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ry-Aging versus Wet-Aging Beef - Aussie Me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9168"/>
            <a:ext cx="3551829" cy="355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gambrick.com/wp-content/uploads/2022/01/meats-infographic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85" y="2397470"/>
            <a:ext cx="4133754" cy="29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bbqdryrubs.com/wp-content/uploads/2019/11/Cryovac-must-stay-se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14" y="4514126"/>
            <a:ext cx="1927086" cy="144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1087" y="177421"/>
            <a:ext cx="1174976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Комбіноване </a:t>
            </a:r>
            <a:r>
              <a:rPr lang="uk-UA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витримування - 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вакуумуванням у мембранних пакетах </a:t>
            </a:r>
            <a:r>
              <a:rPr lang="uk-UA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 2-3</a:t>
            </a:r>
            <a:r>
              <a:rPr lang="uk-UA" b="1" baseline="30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С; м'ясні соки виходять через мембранну оболонку назовні, м'ясо захищене від зовнішнього впливу,  отримує  кірочку на поверхні. </a:t>
            </a:r>
            <a:endParaRPr lang="ru-RU" sz="1400" b="1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6275" y="1100751"/>
            <a:ext cx="654596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Хімічна 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ферментація в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газомодифікованому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середовищі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промислових умовах зі штучним ефектом ферментації, 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недолік - 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відсутність 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аромату м’яса;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специфічний хімічний 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запах.</a:t>
            </a:r>
            <a:endParaRPr lang="ru-RU" sz="1400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37" y="4826675"/>
            <a:ext cx="12080326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Інші методи дозрівання </a:t>
            </a:r>
            <a:r>
              <a:rPr lang="uk-UA" b="1" spc="25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м’яса </a:t>
            </a:r>
            <a:r>
              <a:rPr lang="uk-UA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яловичини: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 err="1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Aqua-Aging</a:t>
            </a:r>
            <a:r>
              <a:rPr lang="uk-UA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дозрівання 4-5 тижнів у мінеральній воді; 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дозрівання в золі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букового дерева; </a:t>
            </a:r>
            <a:endParaRPr lang="uk-UA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додаванням культур плісняви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більш інтенсивного горіхового смаку (у Німеччині заборонено законом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витримка 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жирі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Natural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Wet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Aged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(NWA)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столітня технологія з зануренням у топлений за Т 35</a:t>
            </a:r>
            <a:r>
              <a:rPr lang="uk-UA" baseline="30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яловичий жир, використовують вітчизняні виробники (українська яловичина не відзначається мармуровістю). 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Стейки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NWA є у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Peter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Luger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Steak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House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Бруклін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відомий рейтингом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Zagat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Michelin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ru-RU" sz="1400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https://encrypted-tbn0.gstatic.com/images?q=tbn:ANd9GcTkVDQgYpEK2GuJiGvW_CC5lSEker8YZpa9Z0MTSXJPko9gTpp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" y="1191147"/>
            <a:ext cx="5318538" cy="353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ytimg.com/vi/EIZupVbQCVo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86" y="2375256"/>
            <a:ext cx="4448314" cy="250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2.wp.com/crispy.news/wp-content/uploads/2021/02/02.05.2021-8-5.jpg?fit=1200%2C600&amp;ssl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8115" r="20284" b="9083"/>
          <a:stretch/>
        </p:blipFill>
        <p:spPr bwMode="auto">
          <a:xfrm>
            <a:off x="4858917" y="2575690"/>
            <a:ext cx="2884769" cy="197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1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585" y="122830"/>
            <a:ext cx="11749761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Заклади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ресторанного господарства елітного сегменту оснащені устаткуванням для сухого дозрівання, зокрема камери DRY AGER, Німеччина, де втрата ваги за 4 тижня 7-8% (до 30% у стандартному сухому дозріванні), з електронним управлінням і контролем досягається ідеальний мікроклімат, захист від ультрафіолетових променів; камери з інтелектуальним сухим старінням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Saltair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із соляними блоками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Crystal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www.dry-ager.com/wp-content/uploads/DryAger-DX1000-Premium-S-Ruecken-Produktdetai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r="15817"/>
          <a:stretch/>
        </p:blipFill>
        <p:spPr bwMode="auto">
          <a:xfrm>
            <a:off x="229826" y="1782268"/>
            <a:ext cx="3220871" cy="510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dry-ager.com/wp-content/uploads/DryAger-DX1000-Premium-S-Cuts-Produkt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82" y="1686535"/>
            <a:ext cx="4705117" cy="52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97511" y="6166904"/>
            <a:ext cx="5431809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cs typeface="Arial" panose="020B0604020202020204" pitchFamily="34" charset="0"/>
              </a:rPr>
              <a:t>DRY AGER DX 1000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CC0066"/>
                </a:solidFill>
                <a:effectLst/>
                <a:cs typeface="Arial" panose="020B0604020202020204" pitchFamily="34" charset="0"/>
              </a:rPr>
              <a:t>Premium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cs typeface="Arial" panose="020B0604020202020204" pitchFamily="34" charset="0"/>
              </a:rPr>
              <a:t> S    </a:t>
            </a:r>
          </a:p>
          <a:p>
            <a:pPr lvl="0" algn="ctr"/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cs typeface="Arial" panose="020B0604020202020204" pitchFamily="34" charset="0"/>
              </a:rPr>
              <a:t>6 495,00 </a:t>
            </a:r>
            <a:r>
              <a:rPr lang="ru-RU" sz="2400" b="1" dirty="0" smtClean="0">
                <a:solidFill>
                  <a:srgbClr val="CC0066"/>
                </a:solidFill>
                <a:cs typeface="Arial" panose="020B0604020202020204" pitchFamily="34" charset="0"/>
              </a:rPr>
              <a:t>€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C0066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10242" name="Picture 2" descr="https://images.prom.ua/3096393531_w640_h640_kamera-dlya-sozrevani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12" y="1686535"/>
            <a:ext cx="2950350" cy="43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32" y="1686535"/>
            <a:ext cx="2189100" cy="2736375"/>
          </a:xfrm>
        </p:spPr>
      </p:pic>
      <p:pic>
        <p:nvPicPr>
          <p:cNvPr id="11" name="Рисунок 10" descr="Високоякісна продукція для DRY AGER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89" y="4414681"/>
            <a:ext cx="1764831" cy="175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6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003111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Аналіз ринку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визначенням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експертів, найбільш складною проблемою розвитку агропромислового комплексу України є виробництво </a:t>
            </a: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яловичини,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зміна структури м’ясного балансу України за останні роки; у структурі споживання українцями м’ясо яловичини відстає від раціональної норми на 36% </a:t>
            </a: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складає 13</a:t>
            </a: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%.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Єдиних стандартів вирощення м’ясних корів в Україні </a:t>
            </a: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немає.</a:t>
            </a:r>
            <a:endParaRPr lang="ru-RU" sz="2000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структурі світового виробництва: свинина займає перше місце - 39,1%, м'ясо птиці - 29,3%, яловичина - 25,0%, баранина - 4,8%, інші - 1,8%.  </a:t>
            </a:r>
            <a:endParaRPr lang="ru-RU" sz="2000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s://foodsafetybrazil.org/wp-content/uploads/2018/12/dryage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/>
          <a:stretch/>
        </p:blipFill>
        <p:spPr bwMode="auto">
          <a:xfrm>
            <a:off x="-41323" y="2361063"/>
            <a:ext cx="4962012" cy="449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encrypted-tbn1.gstatic.com/images?q=tbn:ANd9GcRXAWC9nq9rBUbxkE-Hms6NZxeZYWnZfmH5VRaYtHHV9Sqfc0c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06" y="2352106"/>
            <a:ext cx="3788628" cy="450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p-ao.shortpixel.ai/client/q_glossy,ret_img,w_960/https:/ketodieta.org/wp-content/uploads/2023/02/foodiesfeed.com_excellent-raw-beef-steak-close-up-960x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58" y="2352106"/>
            <a:ext cx="4952242" cy="450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www.theuptownmeatclub.com/local/userfiles/Dry_Aged_Cote_de_Boeu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1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5135" cy="27392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Доля виробництва яловичини в світі (ФАО) з</a:t>
            </a:r>
            <a:r>
              <a:rPr lang="uk-UA" sz="2000" spc="-25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низилася </a:t>
            </a:r>
            <a:r>
              <a:rPr lang="uk-UA" sz="2000" b="1" spc="-25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24% у 2000 р. до 20% у 2020 р. </a:t>
            </a:r>
            <a:endParaRPr lang="uk-UA" sz="2000" b="1" spc="-25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spc="25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uk-UA" sz="2000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висновками міжнародних оглядачів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Straits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</a:t>
            </a:r>
            <a:r>
              <a:rPr lang="uk-UA" sz="2000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(організація з дослідження ринків),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глобальний ринок яловичини «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Dry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Aged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спостерігав зростання за останні десятиліття. </a:t>
            </a:r>
            <a:endParaRPr lang="uk-UA" sz="20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сьогодні Північна Америка є лідером ринку, найбільш зростаючий ринок - Азіатсько-Тихоокеанський регіон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Деякі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провідних світових учасників ринку: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Indian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Ridge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Provisions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DeBragga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Spitler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Ventura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Meat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Company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Sysco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Corporation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Chicago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Steak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Company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Creek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Bed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Country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Farmacy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LLC,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Fairway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Packing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Company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Butcher's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Market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Coast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Meats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Chicago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Steak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Company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American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Grass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Beef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DrybagSTeak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LLC.</a:t>
            </a:r>
            <a:endParaRPr lang="ru-RU" sz="1400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s://trostynka.com.ua/images/tild3036-3363-4639-b335-346665666565__111-03-m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9211"/>
            <a:ext cx="5489575" cy="40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bodo.ua/resize/upload/gallery/6559/113734/original-t1705057706-r1w768h425q90z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2739211"/>
            <a:ext cx="6695560" cy="40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66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422" y="128922"/>
            <a:ext cx="854813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Страви з м’яса 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Dry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Aged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представлені в меню пасажирського круїзного флоту, зокрема компаній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Carnival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стейк-хаус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Fahrenheit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555;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Princess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Cruises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uk-UA" dirty="0" err="1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стейк-хаус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Crown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Grill</a:t>
            </a:r>
            <a:r>
              <a:rPr lang="uk-UA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на суднах компанії класу «преміум»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Celebrity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Cruises</a:t>
            </a:r>
            <a:r>
              <a:rPr lang="en-US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uk-UA" dirty="0" err="1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стейк-хаус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Tuscan Grille</a:t>
            </a:r>
            <a:r>
              <a:rPr lang="uk-UA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img.cruisecritic.net/cms-sb/f/1005231/4f3985dcdf/epp_oyster_star-princess_princess-cruises_16517870.jpg?auto=compress%2Cformat&amp;fp-z=1&amp;h=532&amp;w=818&amp;ar=3%3A2&amp;dpr=1&amp;q=55&amp;ixlib=react-9.0.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90" y="1329251"/>
            <a:ext cx="4024788" cy="26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1722" y="1514405"/>
            <a:ext cx="400826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0066"/>
                </a:solidFill>
              </a:rPr>
              <a:t>Crown </a:t>
            </a:r>
            <a:r>
              <a:rPr lang="en-US" b="1" dirty="0" smtClean="0">
                <a:solidFill>
                  <a:srgbClr val="CC0066"/>
                </a:solidFill>
              </a:rPr>
              <a:t>Grill - </a:t>
            </a:r>
            <a:r>
              <a:rPr lang="ru-RU" b="1" dirty="0" smtClean="0">
                <a:solidFill>
                  <a:srgbClr val="CC0066"/>
                </a:solidFill>
              </a:rPr>
              <a:t>стейк-</a:t>
            </a:r>
            <a:r>
              <a:rPr lang="ru-RU" b="1" dirty="0" err="1" smtClean="0">
                <a:solidFill>
                  <a:srgbClr val="CC0066"/>
                </a:solidFill>
              </a:rPr>
              <a:t>хаус</a:t>
            </a:r>
            <a:r>
              <a:rPr lang="ru-RU" b="1" dirty="0" smtClean="0">
                <a:solidFill>
                  <a:srgbClr val="CC0066"/>
                </a:solidFill>
              </a:rPr>
              <a:t> </a:t>
            </a:r>
            <a:r>
              <a:rPr lang="en-US" b="1" dirty="0">
                <a:solidFill>
                  <a:srgbClr val="CC0066"/>
                </a:solidFill>
              </a:rPr>
              <a:t>Princess Cruises</a:t>
            </a:r>
            <a:endParaRPr lang="uk-UA" dirty="0">
              <a:solidFill>
                <a:srgbClr val="CC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58" y="0"/>
            <a:ext cx="3528811" cy="6923684"/>
          </a:xfrm>
          <a:prstGeom prst="rect">
            <a:avLst/>
          </a:prstGeom>
        </p:spPr>
      </p:pic>
      <p:pic>
        <p:nvPicPr>
          <p:cNvPr id="7" name="Picture 2" descr="чоловіче здоров'я насичений жир хороший поганий здоровий нездоров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63" y="3984494"/>
            <a:ext cx="3818083" cy="28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ry Aged Beef: The Essential Guide - Heatherlea Farm Shop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7645"/>
            <a:ext cx="4674357" cy="467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68702" y="6467267"/>
            <a:ext cx="4649267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CC0066"/>
                </a:solidFill>
                <a:latin typeface="Poppins"/>
              </a:rPr>
              <a:t>Carnival Sunrise Fahrenheit 555 Bar © Carnival</a:t>
            </a:r>
            <a:endParaRPr lang="uk-UA" sz="1600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7069540" cy="3477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Україні на сьогодні налічується до 60,0 тисяч голів м'ясної худоби, яку відносять до 12 порід, вирощування м’ясних порід ВРХ високоякісної яловичини в 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господарствах Херсонської,  Київської, Черкаської областей та ін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uk-UA" sz="20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Кількість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підприємств до воєнного стану в країні зростала. Ресторатори України закуповують м'ясо у великих виробників - США, Аргентини, Австралії (трав’яного та зернового вигодовування тварин). 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Українські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виробники постачають м'ясо змішаного 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вигодовування. </a:t>
            </a:r>
          </a:p>
        </p:txBody>
      </p:sp>
      <p:pic>
        <p:nvPicPr>
          <p:cNvPr id="3" name="Picture 2" descr="https://encrypted-tbn2.gstatic.com/images?q=tbn:ANd9GcRvKP9L4qqAWH_GiTT3wXrBtjGBLV4mfOIyQXc5IrHm1GrHlc7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45" y="3867998"/>
            <a:ext cx="2429070" cy="24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0.gstatic.com/images?q=tbn:ANd9GcSzYkVEfZ-CRNH4YMgJIBmt2oKED_iQfslZ4xPa06kJuceW2AW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88" y="3622338"/>
            <a:ext cx="4816386" cy="32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www.theuptownmeatclub.com/local/userfiles/Dry_Aged_Cote_de_Boeu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www.australianbutchersguild.com.au/globalassets/australian-butcher/images/butchery/ageing-meat/075a0279--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15" y="-20809"/>
            <a:ext cx="4869237" cy="68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18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12078269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ВИСНОВОК</a:t>
            </a:r>
            <a:endParaRPr lang="ru-RU" sz="2000" b="1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/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Яловичина ферментативної технології «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Dry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Aged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це делікатес, який цінується протягом століть. Гурмани захоплюються неповторним смаком м’яса «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Dry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Aged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 характеризують його як найвищу кулінарну насолоду, благородний смак і 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витонченість, </a:t>
            </a:r>
            <a:r>
              <a:rPr lang="uk-UA" sz="2000" b="1" dirty="0">
                <a:solidFill>
                  <a:srgbClr val="CC0066"/>
                </a:solidFill>
                <a:latin typeface="inherit"/>
                <a:ea typeface="Times New Roman" panose="02020603050405020304" pitchFamily="18" charset="0"/>
              </a:rPr>
              <a:t>поціновувачі вважають «преміум класом </a:t>
            </a:r>
            <a:r>
              <a:rPr lang="uk-UA" sz="2000" b="1" dirty="0" err="1">
                <a:solidFill>
                  <a:srgbClr val="CC0066"/>
                </a:solidFill>
                <a:latin typeface="inherit"/>
                <a:ea typeface="Times New Roman" panose="02020603050405020304" pitchFamily="18" charset="0"/>
              </a:rPr>
              <a:t>стейків</a:t>
            </a:r>
            <a:r>
              <a:rPr lang="uk-UA" sz="2000" b="1" dirty="0">
                <a:solidFill>
                  <a:srgbClr val="CC0066"/>
                </a:solidFill>
                <a:latin typeface="inherit"/>
                <a:ea typeface="Times New Roman" panose="02020603050405020304" pitchFamily="18" charset="0"/>
              </a:rPr>
              <a:t>».</a:t>
            </a:r>
            <a:endParaRPr lang="ru-RU" sz="2000" b="1" dirty="0">
              <a:solidFill>
                <a:srgbClr val="CC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Процес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ферментативного дозрівання «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Dry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Aged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вимагає ретельного моніторингу температури, вологості, експертного ока для визначення оптимального часу дозрівання. </a:t>
            </a:r>
            <a:endParaRPr lang="ru-RU" sz="2000" b="1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М'ясо «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Dry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Aged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рідко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зустрічається у вільному продажу, використовується в ресторанах і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стейк-хаусах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де витримується в спеціалізованих камерах (контрольовані умови), у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т.ч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у торговому залі. </a:t>
            </a:r>
            <a:endParaRPr lang="ru-RU" sz="20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Сухе старіння або вологе старі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0100"/>
            <a:ext cx="12078269" cy="34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ороткий нарис про переваги сухої яловичи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091" y="2920386"/>
            <a:ext cx="1709177" cy="6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319753" y="257577"/>
            <a:ext cx="3872247" cy="59591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sz="3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результатами дослідження </a:t>
            </a:r>
            <a:r>
              <a:rPr lang="uk-UA" sz="3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систематизовані дані теоретичних основ методів дозрівання м’яса яловичини, проаналізовано пропозиції ринку м’яса </a:t>
            </a:r>
            <a:endParaRPr lang="uk-UA" sz="30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uk-UA" sz="3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uk-UA" sz="3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Dry</a:t>
            </a:r>
            <a:r>
              <a:rPr lang="uk-UA" sz="3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3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Aged</a:t>
            </a:r>
            <a:r>
              <a:rPr lang="uk-UA" sz="3000" b="1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uk-UA" sz="3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30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s://streetfood.in.ua/wp-content/uploads/2016/06/2016-Dry-Age-beef-and-unit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/>
          <a:stretch/>
        </p:blipFill>
        <p:spPr bwMode="auto">
          <a:xfrm>
            <a:off x="1" y="257577"/>
            <a:ext cx="8319752" cy="59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888" y="96201"/>
            <a:ext cx="11987284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Підвищення рівня життя, доходів зрушує перевагу споживачів у бік унікальних продуктів преміум класу. </a:t>
            </a:r>
            <a:endParaRPr lang="uk-UA" sz="20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Дорога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порівнянні з іншими технологія «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Dry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Aged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вимагає яловичини високої якості зі значною мармуровістю, що звужує сферу використання і перешкоджає зростанню ринку у найближчі роки. </a:t>
            </a:r>
            <a:endParaRPr lang="uk-UA" sz="20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Очікується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що зростання кількості освітніх груп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веганської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їжі, також перешкоджатиме зростанню ринку у найближчі 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роки. </a:t>
            </a:r>
          </a:p>
        </p:txBody>
      </p:sp>
      <p:sp>
        <p:nvSpPr>
          <p:cNvPr id="2" name="AutoShape 6" descr="how-to-cook-dry-aged-steak-in-oven"/>
          <p:cNvSpPr>
            <a:spLocks noChangeAspect="1" noChangeArrowheads="1"/>
          </p:cNvSpPr>
          <p:nvPr/>
        </p:nvSpPr>
        <p:spPr bwMode="auto">
          <a:xfrm>
            <a:off x="-450165" y="-6510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66" y="2411361"/>
            <a:ext cx="6678306" cy="4446639"/>
          </a:xfrm>
          <a:prstGeom prst="rect">
            <a:avLst/>
          </a:prstGeom>
        </p:spPr>
      </p:pic>
      <p:pic>
        <p:nvPicPr>
          <p:cNvPr id="3082" name="Picture 10" descr="https://www.gustini.at/blog/wp-content/uploads/2016/10/Kann-ich-Dry-Aged-Fleisch-braten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6" y="2342970"/>
            <a:ext cx="4913194" cy="450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422" y="131977"/>
            <a:ext cx="11970494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даними ФАО, при вирощуванні </a:t>
            </a: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ВРХ: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атмосферу викидається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18% метану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що перевищує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20 разів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парниковий ефект діоксиду вуглецю, </a:t>
            </a:r>
            <a:endParaRPr lang="uk-UA" sz="20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вирощування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кг яловичини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сьогодні витрачається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 кг корму і </a:t>
            </a:r>
            <a:r>
              <a:rPr lang="uk-UA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</a:t>
            </a:r>
            <a:r>
              <a:rPr lang="uk-UA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літрів води; </a:t>
            </a:r>
            <a:endParaRPr lang="uk-UA" sz="20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відгодівлю йде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20 разів більше їж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і, ніж потрібно ресурсів  для усунення проблеми голоду серед людей. </a:t>
            </a:r>
            <a:endParaRPr lang="uk-UA" sz="20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Альтернативою 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є розвиток технологій, виробництво «штучного м’яса» з рослинної сировини, технологій культивованого м’яса з використанням стовбурових клітин тварин.</a:t>
            </a:r>
            <a:endParaRPr lang="ru-RU" sz="20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Яловичі стейки, надруковані за допомогою 3D-біопринтингу компанією Aleph Farms / Aleph Far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2892"/>
            <a:ext cx="5889963" cy="39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rn / Getty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36" y="2932893"/>
            <a:ext cx="5884789" cy="39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91748" y="3122676"/>
            <a:ext cx="454470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C0066"/>
                </a:solidFill>
                <a:latin typeface="book"/>
              </a:rPr>
              <a:t>Культивоване м’ясо </a:t>
            </a:r>
            <a:endParaRPr lang="uk-UA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3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рафі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3491"/>
            <a:ext cx="8134066" cy="579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34067" y="403491"/>
            <a:ext cx="4022839" cy="58015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М’ясо та м’ясопродукти - традиційна складова харчування людини. </a:t>
            </a:r>
            <a:endParaRPr lang="uk-UA" sz="24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uk-UA" sz="2400" b="1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5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Великі </a:t>
            </a:r>
            <a:r>
              <a:rPr lang="uk-UA" sz="25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гастрономічні переваги має м’ясо ВРХ з розвиненою мармуровістю м’язової тканини. Мармуровість яловичини </a:t>
            </a:r>
            <a:r>
              <a:rPr lang="uk-UA" sz="25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досягається шляхом селекції, </a:t>
            </a:r>
            <a:r>
              <a:rPr lang="uk-UA" sz="25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забезпечує послідовне і виражене формування смаку та аромату при дозріванні. </a:t>
            </a:r>
            <a:endParaRPr lang="uk-UA" sz="25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12" descr="https://previews.123rf.com/images/alexzaitsev/alexzaitsev1904/alexzaitsev190400012/132528242-fresh-raw-beef-steak-marbled-meat-texture-close-u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8891" cy="33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736x/0b/8b/f4/0b8bf402ad9925ad9f03671d1905fe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73" y="0"/>
            <a:ext cx="6836927" cy="68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media.istockphoto.com/id/120699901/photo/meat-textured.jpg?s=612x612&amp;w=0&amp;k=20&amp;c=Z0bRGxAVtPjOx08Cg6YycUWmeWZsU_Uf6Scfe2LuA2Q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6881"/>
            <a:ext cx="5355073" cy="35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2521" y="44193"/>
            <a:ext cx="6405588" cy="3169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u="sng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М’ясо таких порід, як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Чорний 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Ангус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Angus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endParaRPr lang="uk-UA" sz="2000" b="1" spc="25" dirty="0" smtClean="0">
              <a:solidFill>
                <a:srgbClr val="CC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spc="25" dirty="0" err="1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Герефорд</a:t>
            </a:r>
            <a:r>
              <a:rPr lang="uk-UA" sz="20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Hereford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endParaRPr lang="uk-UA" sz="2000" b="1" spc="25" dirty="0" smtClean="0">
              <a:solidFill>
                <a:srgbClr val="CC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spc="25" dirty="0" err="1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Мюррей</a:t>
            </a:r>
            <a:r>
              <a:rPr lang="uk-UA" sz="20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Грей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Murrey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Grey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endParaRPr lang="uk-UA" sz="2000" b="1" spc="25" dirty="0" smtClean="0">
              <a:solidFill>
                <a:srgbClr val="CC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spc="25" dirty="0" err="1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Шорт</a:t>
            </a:r>
            <a:r>
              <a:rPr lang="uk-UA" sz="20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Хорн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Shorthorn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і 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Вагю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Wagyu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 молочних порід Джерсі (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Jersey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endParaRPr lang="uk-UA" sz="2000" b="1" spc="25" dirty="0" smtClean="0">
              <a:solidFill>
                <a:srgbClr val="CC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Гольштейн-Фризька 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Holstein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Friza</a:t>
            </a:r>
            <a:r>
              <a:rPr lang="uk-UA" sz="20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spc="25" dirty="0" err="1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Браунвіех</a:t>
            </a:r>
            <a:r>
              <a:rPr lang="uk-UA" sz="20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uk-UA" sz="20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Braunvieh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endParaRPr lang="uk-UA" sz="2000" b="1" spc="25" dirty="0" smtClean="0">
              <a:solidFill>
                <a:srgbClr val="CC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uk-UA" sz="20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відрізняється 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більш високою </a:t>
            </a:r>
            <a:r>
              <a:rPr lang="uk-UA" sz="20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мармуровістю</a:t>
            </a:r>
            <a:r>
              <a:rPr lang="uk-UA" sz="20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uk-UA" sz="2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90045" y="3563798"/>
            <a:ext cx="3101955" cy="29238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spc="25" dirty="0" smtClean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</a:t>
            </a:r>
            <a:r>
              <a:rPr lang="uk-UA" sz="24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генетичному коді тварин цих порід закладена схильність до формування мармуровості</a:t>
            </a:r>
            <a:r>
              <a:rPr lang="uk-UA" sz="24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24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низка генів генотип GG гена GH) </a:t>
            </a:r>
            <a:endParaRPr lang="uk-UA" sz="2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encrypted-tbn0.gstatic.com/images?q=tbn:ANd9GcSsIFXIzbEEE1ZJTqkS6SmWXPGQj-k-0jsgPA&amp;usqp=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122450"/>
            <a:ext cx="3507475" cy="37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https://www.shutterstock.com/image-vector/cattle-angus-cow-grass-silhouette-260nw-2325917525.jpg"/>
          <p:cNvSpPr>
            <a:spLocks noChangeAspect="1" noChangeArrowheads="1"/>
          </p:cNvSpPr>
          <p:nvPr/>
        </p:nvSpPr>
        <p:spPr bwMode="auto">
          <a:xfrm>
            <a:off x="7730083" y="112477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2" name="Picture 6" descr="О компан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3" y="3304491"/>
            <a:ext cx="1269242" cy="7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ytimg.com/vi/XlBBKjwMp14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49" y="0"/>
            <a:ext cx="6091451" cy="33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0.wp.com/agroexport.agr.br/wp-content/uploads/2021/01/hereford-4.jpg?fit=1614%2C10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74" y="3122450"/>
            <a:ext cx="5582571" cy="37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2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99" y="0"/>
            <a:ext cx="5204158" cy="4960213"/>
          </a:xfrm>
        </p:spPr>
      </p:pic>
      <p:pic>
        <p:nvPicPr>
          <p:cNvPr id="1026" name="Picture 2" descr="https://i0.wp.com/onpasture.com/wp-content/uploads/2019/11/Japanese-vs-USA-Steak-Marble-Score.jpg?fit=661%2C266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06" y="4952485"/>
            <a:ext cx="4735132" cy="19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" y="2887682"/>
            <a:ext cx="7015633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</a:t>
            </a:r>
            <a:r>
              <a:rPr lang="uk-UA" sz="28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закупівлях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мармурового м'яса орієнтуються на найбільш відому класифікацію USDA (Департамент сільського господарства США), яка визначає якість яловичини, присвоюється одна з категорій: </a:t>
            </a:r>
            <a:r>
              <a:rPr lang="uk-UA" sz="28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8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Choice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8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Standard, </a:t>
            </a:r>
            <a:r>
              <a:rPr lang="uk-UA" sz="28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Commercial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8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Utility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8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Cutter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і </a:t>
            </a:r>
            <a:r>
              <a:rPr lang="uk-UA" sz="2800" b="1" dirty="0" err="1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Canner</a:t>
            </a:r>
            <a:endParaRPr lang="uk-UA" sz="2800" b="1" dirty="0" smtClean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uk-UA" sz="28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убуванням якості</a:t>
            </a:r>
            <a:r>
              <a:rPr lang="uk-UA" sz="2800" b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</a:t>
            </a:r>
            <a:endParaRPr lang="ru-RU" sz="28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www.clovermeadowsbeef.com/wp-content/uploads/2013/11/USDA-Grading-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999633" cy="288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9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660"/>
            <a:ext cx="12192000" cy="52883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 fontAlgn="base">
              <a:spcAft>
                <a:spcPts val="0"/>
              </a:spcAft>
            </a:pPr>
            <a:r>
              <a:rPr lang="uk-UA" sz="24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Мармурове м’ясо містить мінеральні речовини (P, K, </a:t>
            </a:r>
            <a:r>
              <a:rPr lang="uk-UA" sz="24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lang="uk-UA" sz="24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24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Mg</a:t>
            </a:r>
            <a:r>
              <a:rPr lang="uk-UA" sz="24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24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</a:t>
            </a:r>
            <a:r>
              <a:rPr lang="uk-UA" sz="24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2400" b="1" spc="25" dirty="0" err="1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lang="uk-UA" sz="24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 ін.), вітаміни А, Е, С, В</a:t>
            </a:r>
            <a:r>
              <a:rPr lang="uk-UA" sz="2400" b="1" spc="25" baseline="-25000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lang="uk-UA" sz="24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</a:t>
            </a:r>
            <a:r>
              <a:rPr lang="uk-UA" sz="2400" b="1" spc="25" baseline="-25000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uk-UA" sz="24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uk-UA" sz="2400" b="1" spc="25" baseline="-25000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400" b="1" spc="25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помірний вміст холестерину ≈ 40 мг/100г (у звичайній яловичині 57 мг), при термічній обробці  практично не втрачає вітаміни і білки; калорійність продукту - 170 ккал/100 г. </a:t>
            </a:r>
            <a:endParaRPr lang="ru-RU" sz="24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654578"/>
              </p:ext>
            </p:extLst>
          </p:nvPr>
        </p:nvGraphicFramePr>
        <p:xfrm>
          <a:off x="0" y="423431"/>
          <a:ext cx="6006253" cy="62573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{0E3FDE45-AF77-4B5C-9715-49D594BDF05E}</a:tableStyleId>
              </a:tblPr>
              <a:tblGrid>
                <a:gridCol w="1728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0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Показники якості     м’яса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Парне м’ясо </a:t>
                      </a:r>
                      <a:endParaRPr lang="uk-UA" sz="1400" dirty="0" smtClean="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2-3год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I фаза визрівання почин. Через </a:t>
                      </a:r>
                      <a:endParaRPr lang="uk-UA" sz="1400" dirty="0" smtClean="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4-6год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триває </a:t>
                      </a:r>
                      <a:endParaRPr lang="uk-UA" sz="1400" dirty="0" smtClean="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1-1,5доби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en-US" sz="1400" dirty="0">
                          <a:solidFill>
                            <a:srgbClr val="CC0066"/>
                          </a:solidFill>
                          <a:effectLst/>
                        </a:rPr>
                        <a:t>II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 фаза визрівання –розслаблення триває 12-14діб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Розщеплення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протеїнів </a:t>
                      </a:r>
                      <a:r>
                        <a:rPr lang="uk-UA" sz="1400" dirty="0" err="1">
                          <a:solidFill>
                            <a:srgbClr val="CC0066"/>
                          </a:solidFill>
                          <a:effectLst/>
                        </a:rPr>
                        <a:t>Са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, </a:t>
                      </a:r>
                      <a:r>
                        <a:rPr lang="en-US" sz="1400" dirty="0">
                          <a:solidFill>
                            <a:srgbClr val="CC0066"/>
                          </a:solidFill>
                          <a:effectLst/>
                        </a:rPr>
                        <a:t>Mg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80%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9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2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Міозин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діє як фермент на розпад АТФ до АДФ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90%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3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Кількість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глікогену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4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Автоліз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: протеоліз, гліколіз, </a:t>
                      </a:r>
                      <a:r>
                        <a:rPr lang="uk-UA" sz="1400" dirty="0" err="1">
                          <a:solidFill>
                            <a:srgbClr val="CC0066"/>
                          </a:solidFill>
                          <a:effectLst/>
                        </a:rPr>
                        <a:t>ліполіз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30-50%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5. Актаміозиновий комплекс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Дисоціація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Асоціація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Дисоціація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90%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29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6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Аромат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, смак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Малоароматне, мало смачне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Недостатні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30%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Максимальні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7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</a:t>
                      </a:r>
                      <a:r>
                        <a:rPr lang="uk-UA" sz="1400" dirty="0" err="1" smtClean="0">
                          <a:solidFill>
                            <a:srgbClr val="CC0066"/>
                          </a:solidFill>
                          <a:effectLst/>
                        </a:rPr>
                        <a:t>Вологоутримуюча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здатність білків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30%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90%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8 Кількість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АТФ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</a:t>
                      </a:r>
                      <a:r>
                        <a:rPr lang="ru-RU" sz="1400">
                          <a:solidFill>
                            <a:srgbClr val="CC0066"/>
                          </a:solidFill>
                          <a:effectLst/>
                        </a:rPr>
                        <a:t>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9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Кількість </a:t>
                      </a:r>
                      <a:r>
                        <a:rPr lang="uk-UA" sz="1400" dirty="0" err="1">
                          <a:solidFill>
                            <a:srgbClr val="CC0066"/>
                          </a:solidFill>
                          <a:effectLst/>
                        </a:rPr>
                        <a:t>інозину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30-50%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86871" y="115654"/>
            <a:ext cx="5893356" cy="3077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2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2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2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2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2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2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2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2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2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2350" algn="l"/>
              </a:tabLst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Характеристика м’яса (яловичина) при визріванні</a:t>
            </a:r>
            <a:endParaRPr kumimoji="0" lang="uk-UA" altLang="ru-RU" sz="1800" b="0" i="0" u="none" strike="noStrike" cap="none" normalizeH="0" baseline="0" dirty="0" smtClean="0">
              <a:ln>
                <a:noFill/>
              </a:ln>
              <a:solidFill>
                <a:srgbClr val="CC0066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451989"/>
              </p:ext>
            </p:extLst>
          </p:nvPr>
        </p:nvGraphicFramePr>
        <p:xfrm>
          <a:off x="6196085" y="423431"/>
          <a:ext cx="5895831" cy="625732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{0E3FDE45-AF77-4B5C-9715-49D594BDF05E}</a:tableStyleId>
              </a:tblPr>
              <a:tblGrid>
                <a:gridCol w="1696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4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Показники якості     м’яса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Парне м’ясо 2-3год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I фаза визрівання почин. Через 4-6год триває 1-1,5доби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en-US" sz="1400">
                          <a:solidFill>
                            <a:srgbClr val="CC0066"/>
                          </a:solidFill>
                          <a:effectLst/>
                        </a:rPr>
                        <a:t>II</a:t>
                      </a: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 фаза визрівання –розслаблення триває 12-14діб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Консистенція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М’яка, соковита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 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Тверда, не 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соковита 10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М’яка, соковита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100% 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11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</a:t>
                      </a:r>
                      <a:r>
                        <a:rPr lang="uk-UA" sz="1400" dirty="0" err="1" smtClean="0">
                          <a:solidFill>
                            <a:srgbClr val="CC0066"/>
                          </a:solidFill>
                          <a:effectLst/>
                        </a:rPr>
                        <a:t>рН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…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6,3   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5,6-5,8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12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Кількість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глютамінової к-ти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30-50%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13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Кількість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вільних амінокислот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2,5%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5%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14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Розварюваність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колагену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30%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15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Перетравність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білків в організмі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30%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16. Бульйон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100% 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не окрашений, мутний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30%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0% бульйон  ароматний, прозорий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17. 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Кількість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молочної к-ти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90%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84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18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. Наявність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азотистих, </a:t>
                      </a:r>
                      <a:r>
                        <a:rPr lang="uk-UA" sz="1400" dirty="0" err="1" smtClean="0">
                          <a:solidFill>
                            <a:srgbClr val="CC0066"/>
                          </a:solidFill>
                          <a:effectLst/>
                        </a:rPr>
                        <a:t>смако</a:t>
                      </a:r>
                      <a:r>
                        <a:rPr lang="uk-UA" sz="1400" dirty="0" smtClean="0">
                          <a:solidFill>
                            <a:srgbClr val="CC0066"/>
                          </a:solidFill>
                          <a:effectLst/>
                        </a:rPr>
                        <a:t>-ароматичних </a:t>
                      </a: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речовин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>
                          <a:solidFill>
                            <a:srgbClr val="CC0066"/>
                          </a:solidFill>
                          <a:effectLst/>
                        </a:rPr>
                        <a:t>30-50%</a:t>
                      </a:r>
                      <a:endParaRPr lang="ru-RU" sz="140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2985" algn="l"/>
                        </a:tabLst>
                      </a:pPr>
                      <a:r>
                        <a:rPr lang="uk-UA" sz="1400" dirty="0">
                          <a:solidFill>
                            <a:srgbClr val="CC0066"/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rgbClr val="CC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210" marR="3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8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1663</Words>
  <Application>Microsoft Office PowerPoint</Application>
  <PresentationFormat>Широкоэкранный</PresentationFormat>
  <Paragraphs>186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Arial</vt:lpstr>
      <vt:lpstr>book</vt:lpstr>
      <vt:lpstr>Calibri</vt:lpstr>
      <vt:lpstr>Calibri Light</vt:lpstr>
      <vt:lpstr>inherit</vt:lpstr>
      <vt:lpstr>Poppins</vt:lpstr>
      <vt:lpstr>Times New Roman</vt:lpstr>
      <vt:lpstr>Ubuntu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Виділяють 4 типи дозрівання  яловичини:   сухе (dry-aged);  мокре (wet-aged); комбіноване; хімічне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Administrator</cp:lastModifiedBy>
  <cp:revision>114</cp:revision>
  <dcterms:created xsi:type="dcterms:W3CDTF">2023-11-14T19:43:08Z</dcterms:created>
  <dcterms:modified xsi:type="dcterms:W3CDTF">2024-02-11T19:10:38Z</dcterms:modified>
</cp:coreProperties>
</file>