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handoutMasterIdLst>
    <p:handoutMasterId r:id="rId50"/>
  </p:handoutMasterIdLst>
  <p:sldIdLst>
    <p:sldId id="273" r:id="rId2"/>
    <p:sldId id="328" r:id="rId3"/>
    <p:sldId id="377" r:id="rId4"/>
    <p:sldId id="329" r:id="rId5"/>
    <p:sldId id="375" r:id="rId6"/>
    <p:sldId id="378" r:id="rId7"/>
    <p:sldId id="330" r:id="rId8"/>
    <p:sldId id="379" r:id="rId9"/>
    <p:sldId id="331" r:id="rId10"/>
    <p:sldId id="318" r:id="rId11"/>
    <p:sldId id="310" r:id="rId12"/>
    <p:sldId id="308" r:id="rId13"/>
    <p:sldId id="309" r:id="rId14"/>
    <p:sldId id="317" r:id="rId15"/>
    <p:sldId id="332" r:id="rId16"/>
    <p:sldId id="368" r:id="rId17"/>
    <p:sldId id="319" r:id="rId18"/>
    <p:sldId id="320" r:id="rId19"/>
    <p:sldId id="311" r:id="rId20"/>
    <p:sldId id="321" r:id="rId21"/>
    <p:sldId id="322" r:id="rId22"/>
    <p:sldId id="325" r:id="rId23"/>
    <p:sldId id="324" r:id="rId24"/>
    <p:sldId id="373" r:id="rId25"/>
    <p:sldId id="369" r:id="rId26"/>
    <p:sldId id="333" r:id="rId27"/>
    <p:sldId id="374" r:id="rId28"/>
    <p:sldId id="307" r:id="rId29"/>
    <p:sldId id="315" r:id="rId30"/>
    <p:sldId id="339" r:id="rId31"/>
    <p:sldId id="359" r:id="rId32"/>
    <p:sldId id="362" r:id="rId33"/>
    <p:sldId id="295" r:id="rId34"/>
    <p:sldId id="305" r:id="rId35"/>
    <p:sldId id="338" r:id="rId36"/>
    <p:sldId id="344" r:id="rId37"/>
    <p:sldId id="334" r:id="rId38"/>
    <p:sldId id="302" r:id="rId39"/>
    <p:sldId id="342" r:id="rId40"/>
    <p:sldId id="360" r:id="rId41"/>
    <p:sldId id="349" r:id="rId42"/>
    <p:sldId id="335" r:id="rId43"/>
    <p:sldId id="365" r:id="rId44"/>
    <p:sldId id="366" r:id="rId45"/>
    <p:sldId id="367" r:id="rId46"/>
    <p:sldId id="355" r:id="rId47"/>
    <p:sldId id="357" r:id="rId48"/>
    <p:sldId id="376" r:id="rId49"/>
  </p:sldIdLst>
  <p:sldSz cx="9144000" cy="6858000" type="screen4x3"/>
  <p:notesSz cx="6858000" cy="9144000"/>
  <p:custShowLst>
    <p:custShow name="Произвольный показ 1" id="0">
      <p:sldLst>
        <p:sld r:id="rId34"/>
      </p:sldLst>
    </p:custShow>
    <p:custShow name="Произвольный показ 2" id="1">
      <p:sldLst>
        <p:sld r:id="rId36"/>
      </p:sldLst>
    </p:custShow>
    <p:custShow name="Произвольный показ 3" id="2">
      <p:sldLst>
        <p:sld r:id="rId29"/>
        <p:sld r:id="rId30"/>
      </p:sldLst>
    </p:custShow>
    <p:custShow name="Произвольный показ 4" id="3">
      <p:sldLst>
        <p:sld r:id="rId37"/>
      </p:sldLst>
    </p:custShow>
    <p:custShow name="Произвольный показ 5" id="4">
      <p:sldLst>
        <p:sld r:id="rId29"/>
      </p:sldLst>
    </p:custShow>
    <p:custShow name="Произвольный показ 6" id="5">
      <p:sldLst>
        <p:sld r:id="rId43"/>
        <p:sld r:id="rId38"/>
        <p:sld r:id="rId39"/>
        <p:sld r:id="rId40"/>
        <p:sld r:id="rId41"/>
        <p:sld r:id="rId42"/>
      </p:sldLst>
    </p:custShow>
    <p:custShow name="Произвольный показ 7" id="6">
      <p:sldLst>
        <p:sld r:id="rId47"/>
        <p:sld r:id="rId48"/>
      </p:sldLst>
    </p:custShow>
    <p:custShow name="Произвольный показ 8" id="7">
      <p:sldLst>
        <p:sld r:id="rId31"/>
        <p:sld r:id="rId32"/>
        <p:sld r:id="rId33"/>
        <p:sld r:id="rId35"/>
      </p:sldLst>
    </p:custShow>
    <p:custShow name="Произвольный показ 9" id="8">
      <p:sldLst>
        <p:sld r:id="rId26"/>
      </p:sldLst>
    </p:custShow>
    <p:custShow name="Произвольный показ 10" id="9">
      <p:sldLst/>
    </p:custShow>
    <p:custShow name="Произвольный показ 11" id="10">
      <p:sldLst>
        <p:sld r:id="rId28"/>
        <p:sld r:id="rId35"/>
        <p:sld r:id="rId31"/>
      </p:sldLst>
    </p:custShow>
    <p:custShow name="Произвольный показ 12" id="11">
      <p:sldLst>
        <p:sld r:id="rId38"/>
        <p:sld r:id="rId39"/>
        <p:sld r:id="rId40"/>
        <p:sld r:id="rId41"/>
        <p:sld r:id="rId42"/>
      </p:sldLst>
    </p:custShow>
    <p:custShow name="Произвольный показ 13" id="12">
      <p:sldLst>
        <p:sld r:id="rId49"/>
      </p:sldLst>
    </p:custShow>
    <p:custShow name="Произвольный показ 14" id="13">
      <p:sldLst>
        <p:sld r:id="rId27"/>
      </p:sldLst>
    </p:custShow>
    <p:custShow name="Произвольный показ 15" id="14">
      <p:sldLst>
        <p:sld r:id="rId32"/>
        <p:sld r:id="rId33"/>
      </p:sldLst>
    </p:custShow>
    <p:custShow name="Произвольный показ 16" id="15">
      <p:sldLst>
        <p:sld r:id="rId44"/>
        <p:sld r:id="rId45"/>
        <p:sld r:id="rId46"/>
      </p:sldLst>
    </p:custShow>
  </p:custShowLst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6600"/>
    <a:srgbClr val="FF3300"/>
    <a:srgbClr val="1C1C1C"/>
    <a:srgbClr val="4D4D4D"/>
    <a:srgbClr val="333333"/>
    <a:srgbClr val="996633"/>
    <a:srgbClr val="6633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71" autoAdjust="0"/>
  </p:normalViewPr>
  <p:slideViewPr>
    <p:cSldViewPr>
      <p:cViewPr>
        <p:scale>
          <a:sx n="66" d="100"/>
          <a:sy n="66" d="100"/>
        </p:scale>
        <p:origin x="-174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9615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89363"/>
            <a:ext cx="7772400" cy="11096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888"/>
            <a:ext cx="6400800" cy="69691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1700213"/>
            <a:ext cx="1909762" cy="489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700213"/>
            <a:ext cx="5581650" cy="4897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349500"/>
            <a:ext cx="3744912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2349500"/>
            <a:ext cx="37465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700213"/>
            <a:ext cx="7643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349500"/>
            <a:ext cx="7643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1;&#1080;&#1079;&#1085;&#1077;&#1089;\ost_amelie_ameli_-_comptine_d_un_autre_ete_-_l_apres_midi_(zaycev.net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5.jpeg"/><Relationship Id="rId4" Type="http://schemas.openxmlformats.org/officeDocument/2006/relationships/image" Target="../media/image19.pn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&#1041;&#1080;&#1079;&#1085;&#1077;&#1089;\&#1060;&#1080;&#1083;&#1100;&#1084;.wmv" TargetMode="Externa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&#1041;&#1080;&#1079;&#1085;&#1077;&#1089;\!!!%20(high).wmv" TargetMode="Externa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jpe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42.jpeg"/><Relationship Id="rId4" Type="http://schemas.openxmlformats.org/officeDocument/2006/relationships/image" Target="../media/image19.png"/><Relationship Id="rId9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44.jpeg"/><Relationship Id="rId4" Type="http://schemas.openxmlformats.org/officeDocument/2006/relationships/image" Target="../media/image19.png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Documents and Settings\Admin\Рабочий стол\x_698329f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715140" y="1857364"/>
            <a:ext cx="1600200" cy="2209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Picture 6" descr="C:\Documents and Settings\Admin\Рабочий стол\water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325387" y="5715016"/>
            <a:ext cx="9651865" cy="1142984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821769" y="1785926"/>
            <a:ext cx="3500462" cy="2714643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Б</a:t>
            </a:r>
            <a:r>
              <a:rPr kumimoji="0" lang="uk-UA" sz="4400" b="1" i="1" u="none" strike="noStrike" kern="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ізнес</a:t>
            </a:r>
            <a:r>
              <a:rPr kumimoji="0" lang="uk-UA" sz="4400" b="1" i="1" u="none" strike="noStrike" kern="0" normalizeH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ідея закладу </a:t>
            </a:r>
            <a:r>
              <a:rPr kumimoji="0" lang="uk-UA" sz="4400" b="1" i="1" u="none" strike="noStrike" kern="0" normalizeH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рестораного</a:t>
            </a:r>
            <a:r>
              <a:rPr kumimoji="0" lang="uk-UA" sz="4400" b="1" i="1" u="none" strike="noStrike" kern="0" normalizeH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господарства</a:t>
            </a:r>
            <a:endParaRPr kumimoji="0" lang="ru-RU" sz="44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975350" y="5994400"/>
            <a:ext cx="3168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781" y="6424035"/>
            <a:ext cx="291457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Жарук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Вадим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Група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32</a:t>
            </a:r>
          </a:p>
        </p:txBody>
      </p:sp>
      <p:pic>
        <p:nvPicPr>
          <p:cNvPr id="3082" name="Picture 10" descr="C:\Documents and Settings\Admin\Рабочий стол\kliparty-zhivotnye8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332001">
            <a:off x="-2792311" y="4831456"/>
            <a:ext cx="2910055" cy="2050679"/>
          </a:xfrm>
          <a:prstGeom prst="rect">
            <a:avLst/>
          </a:prstGeom>
          <a:noFill/>
        </p:spPr>
      </p:pic>
      <p:pic>
        <p:nvPicPr>
          <p:cNvPr id="3083" name="Picture 11" descr="C:\Documents and Settings\Admin\Рабочий стол\2355947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767963" flipH="1">
            <a:off x="-1139858" y="-847828"/>
            <a:ext cx="915891" cy="73022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355359">
            <a:off x="9178379" y="3766127"/>
            <a:ext cx="1033016" cy="719801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33-560x41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09154">
            <a:off x="9144674" y="-1028750"/>
            <a:ext cx="1000400" cy="743154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Рисуноgк5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18216896">
            <a:off x="569080" y="7872437"/>
            <a:ext cx="721686" cy="1107826"/>
          </a:xfrm>
          <a:prstGeom prst="rect">
            <a:avLst/>
          </a:prstGeom>
          <a:noFill/>
        </p:spPr>
      </p:pic>
      <p:pic>
        <p:nvPicPr>
          <p:cNvPr id="13" name="ost_amelie_ameli_-_comptine_d_un_autre_ete_-_l_apres_mid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-61257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1.48148E-6 C 0.06319 0.01458 0.12656 0.0287 0.15555 0.06528 C 0.18455 0.10301 0.16892 0.17546 0.17361 0.22454 C 0.17847 0.27407 0.16319 0.33403 0.18368 0.36111 C 0.20434 0.38842 0.25382 0.37963 0.29687 0.38657 C 0.3401 0.39329 0.40816 0.35926 0.44271 0.40162 C 0.47691 0.44398 0.48385 0.59097 0.50312 0.63935 C 0.52274 0.68819 0.5217 0.6868 0.56007 0.69259 C 0.59792 0.69861 0.68281 0.65509 0.73194 0.67477 C 0.78108 0.69398 0.81354 0.75162 0.85538 0.80879 C 0.89705 0.8662 0.93871 0.98125 0.98246 1.01875 C 1.02656 1.05648 1.09028 1.03657 1.11805 1.03403 " pathEditMode="relative" rAng="0" ptsTypes="aaaaaaaaaaaA">
                                      <p:cBhvr>
                                        <p:cTn id="8" dur="1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5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66 0.36204 C -0.09253 0.33472 -0.16823 0.30857 -0.20468 0.25394 C -0.24114 0.19977 -0.22031 0.09699 -0.23559 0.03519 C -0.25069 -0.02778 -0.26128 -0.08866 -0.29496 -0.12153 C -0.32864 -0.15347 -0.40573 -0.10856 -0.43732 -0.16018 C -0.46909 -0.21157 -0.45729 -0.36528 -0.48489 -0.43287 C -0.51267 -0.50023 -0.58333 -0.50926 -0.60347 -0.56412 C -0.62326 -0.61875 -0.60521 -0.72523 -0.60573 -0.76319 " pathEditMode="relative" rAng="0" ptsTypes="aaaaaaaA">
                                      <p:cBhvr>
                                        <p:cTn id="10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56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52 0.0662 C 0.07326 0.03287 0.14601 -0.00047 0.21719 0.00231 C 0.28837 0.00509 0.34948 0.08425 0.4276 0.08287 C 0.50573 0.08148 0.61094 -0.00741 0.68594 -0.00602 C 0.76094 -0.00463 0.77483 0.09074 0.8776 0.0912 C 0.98038 0.09166 1.22413 0.01435 1.3026 -0.00325 " pathEditMode="relative" rAng="0" ptsTypes="aaaaaA">
                                      <p:cBhvr>
                                        <p:cTn id="12" dur="8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0" y="-2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4" dur="5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6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4.07407E-6 C 3.61111E-6 4.07407E-6 -0.00573 0.0206 -0.00677 0.02083 C -0.00799 0.02106 3.61111E-6 4.07407E-6 3.61111E-6 4.07407E-6 Z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222 0.02917 C -0.00261 0.03449 -0.07726 0.03959 -0.11424 0.07315 C -0.15087 0.10625 -0.14202 0.1757 -0.14914 0.22986 C -0.15591 0.28426 -0.12153 0.36019 -0.15591 0.39861 C -0.19045 0.43704 -0.3073 0.41482 -0.35608 0.45996 C -0.40504 0.50509 -0.39341 0.62824 -0.44931 0.66945 C -0.50504 0.71065 -0.62535 0.65625 -0.69132 0.70741 C -0.75712 0.75834 -0.77361 0.89514 -0.84497 0.97523 C -0.91632 1.05533 -1.05712 1.15371 -1.11927 1.18796 " pathEditMode="relative" rAng="0" ptsTypes="aaaaaaaaA">
                                      <p:cBhvr>
                                        <p:cTn id="36" dur="9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0" y="579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46 -1.11111E-6 C -0.00921 -0.11111 -0.0257 -0.22222 0.01562 -0.28449 C 0.05711 -0.34676 0.21423 -0.29213 0.25607 -0.37338 C 0.29791 -0.45463 0.22326 -0.6743 0.26684 -0.77153 C 0.31059 -0.86875 0.46093 -0.86273 0.51805 -0.95648 C 0.57534 -1.05 0.59513 -1.27014 0.61006 -1.3331 " pathEditMode="relative" rAng="0" ptsTypes="aaaaaA">
                                      <p:cBhvr>
                                        <p:cTn id="3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-667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8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2" grpId="1" build="allAtOnce" animBg="1"/>
      <p:bldP spid="22" grpId="2" build="allAtOnce" animBg="1"/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0"/>
            <a:ext cx="6000792" cy="650083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Аналіз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конкурентів</a:t>
            </a: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 основі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даної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таблиці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визначити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основний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конкурент для «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Aquarium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Mozart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Minnisterium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зумовлено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більшою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популярністю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даних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їх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місцем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розташування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постійним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контролем за 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якістю готових виробів, обслуговуванням і якісної реклами.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857356" y="675882"/>
          <a:ext cx="5572164" cy="3538024"/>
        </p:xfrm>
        <a:graphic>
          <a:graphicData uri="http://schemas.openxmlformats.org/drawingml/2006/table">
            <a:tbl>
              <a:tblPr/>
              <a:tblGrid>
                <a:gridCol w="1466358"/>
                <a:gridCol w="962534"/>
                <a:gridCol w="1000132"/>
                <a:gridCol w="857256"/>
                <a:gridCol w="1285884"/>
              </a:tblGrid>
              <a:tr h="799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Область </a:t>
                      </a:r>
                      <a:r>
                        <a:rPr lang="uk-UA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порівняння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Aquarium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Maristella Club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Mozart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dirty="0" err="1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Minnisterium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Якість кухні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на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Интер</a:t>
                      </a:r>
                      <a:r>
                        <a:rPr lang="en-US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є</a:t>
                      </a: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Обслу</a:t>
                      </a: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говування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Рівень безпеки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Разом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31408" marR="31408" marT="31408" marB="31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11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15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17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9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21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786842" cy="6643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 «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Maristella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Club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43010" name="Picture 2" descr="C:\Documents and Settings\Admin\Рабочий стол\imuuuages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57224" y="3429000"/>
            <a:ext cx="6286544" cy="31432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3011" name="Picture 3" descr="C:\Documents and Settings\Admin\Рабочий стол\imag4444es.jpe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785794"/>
            <a:ext cx="6613882" cy="27908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3012" name="Picture 4" descr="C:\Documents and Settings\Admin\Рабочий стол\bbdefc7604076a26627c404404fa9bec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571868" y="2214554"/>
            <a:ext cx="5357818" cy="29310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786842" cy="6643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 «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Minnisterium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40965" name="Picture 5" descr="C:\Documents and Settings\Admin\Рабочий стол\ministerium_foto_visit_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57158" y="857232"/>
            <a:ext cx="4899851" cy="392208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0963" name="Picture 3" descr="C:\Documents and Settings\Admin\Рабочий стол\ministerium_foto_visit_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881138" y="3090216"/>
            <a:ext cx="4373086" cy="350043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0964" name="Picture 4" descr="C:\Documents and Settings\Admin\Рабочий стол\5794ef923000437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572000" y="1142984"/>
            <a:ext cx="4333937" cy="34647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 decel="100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0" decel="100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decel="100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786842" cy="6643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 «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Mozart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41988" name="Picture 4" descr="C:\Documents and Settings\Admin\Рабочий стол\_________________4c56b2a925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85720" y="857232"/>
            <a:ext cx="7477144" cy="373857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986" name="Picture 2" descr="C:\Documents and Settings\Admin\Рабочий стол\0103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42910" y="3429000"/>
            <a:ext cx="4938739" cy="308157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987" name="Picture 3" descr="C:\Documents and Settings\Admin\Рабочий стол\ph-vip-hall-103_medium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500562" y="2571744"/>
            <a:ext cx="4286250" cy="28575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592933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5</a:t>
            </a:r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Стратегія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маркетингу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При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реалізації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плану маркетингу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підприємство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обгрунтовується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принципі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залежності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надання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послуг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ринку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попиту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Даний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принцип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полягає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 тому,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діяльність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ресторану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базується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знанні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попиту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 план маркетингу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входять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наступні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пункти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: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    1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Ціноутворення</a:t>
            </a:r>
            <a:endParaRPr lang="ru-RU" sz="22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2 Схема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розповсюдження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послуг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    3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Методи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стимулювання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збуту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продажів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).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    4 Реклама.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    5.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Формування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громадської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думки про ресторан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послуги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При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аналізі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способів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ціноутворення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припустити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ціна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послуги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буде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визначатися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виходячи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з: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1)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Собівартості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продукції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2)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Ціни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конкурентів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аналогічну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продукцію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3)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Унікальних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достоїнств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послуги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4)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Ціни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обумовленої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попитом на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дану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продукцію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sz="18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45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47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49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51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53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55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57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92933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При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аналізі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способів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ціноутворення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припустити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ціна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послуги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буде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визначатися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виходячи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з:</a:t>
            </a:r>
          </a:p>
          <a:p>
            <a:pPr algn="ctr">
              <a:buNone/>
            </a:pP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1)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Собівартості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продукції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2)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Ціни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конкурентів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аналогічну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продукцію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3)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Унікальних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достоїнств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послуги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4)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Ціни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обумовленої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попитом на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дану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продукцію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На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основі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собівартості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буде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оцінюватися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мінімально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можлива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ціна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продукції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, яка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відповідає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найменшим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витратам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виробництва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На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основі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аналізу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цін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конкурентів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буде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визначатися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середній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рівень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цін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продукцію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Максимально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можлива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ціна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буде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встановлюватися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продуктів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відрізняються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високою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якістю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  <a:hlinkClick r:id="" action="ppaction://customshow?id=5&amp;return=true"/>
              </a:rPr>
              <a:t>унікальними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  <a:hlinkClick r:id="" action="ppaction://customshow?id=5&amp;return=true"/>
              </a:rPr>
              <a:t> </a:t>
            </a:r>
            <a:r>
              <a:rPr lang="ru-RU" sz="2400" b="1" dirty="0" err="1" smtClean="0">
                <a:ln w="50800"/>
                <a:solidFill>
                  <a:schemeClr val="bg1"/>
                </a:solidFill>
                <a:latin typeface="Monotype Corsiva" pitchFamily="66" charset="0"/>
                <a:hlinkClick r:id="" action="ppaction://customshow?id=5&amp;return=true"/>
              </a:rPr>
              <a:t>достоїнствами</a:t>
            </a:r>
            <a:r>
              <a:rPr lang="ru-RU" sz="2400" b="1" dirty="0" smtClean="0">
                <a:ln w="50800"/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sz="2400" b="1" dirty="0">
              <a:ln w="50800"/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16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18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592933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 «</a:t>
            </a:r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Aquarium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 може використовувати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стратег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«Ц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 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= середні витрати + запланований прибуток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». При 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цьому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 по</a:t>
            </a:r>
            <a:r>
              <a:rPr lang="uk-UA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вністю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включа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є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с</a:t>
            </a:r>
            <a:r>
              <a:rPr lang="uk-UA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обівартісь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продукции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і вартість обслуговування акваріумів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трат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рекламу , персонал 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та інше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Основними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інструментами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стимулюючого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маркетингу є: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різке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зниження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цін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посилення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реклами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інших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методів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просування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продукту.</a:t>
            </a:r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Головною метою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проектованого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є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проникнення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закріплення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ринку,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подальше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утримання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розширення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ринкової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частки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паралельно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супроводжується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збільшенням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прибутку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860032" y="3140968"/>
            <a:ext cx="3744416" cy="28803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51520" y="3140968"/>
            <a:ext cx="4276764" cy="285117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23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25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27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29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31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33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35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58204" cy="214311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Реклама</a:t>
            </a:r>
          </a:p>
          <a:p>
            <a:pPr algn="ctr">
              <a:buNone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Метою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можливих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видів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реклами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є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ознайомлення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потенційних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клієнтів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пропозиціями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підкреслюючи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унікальність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створення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іміджу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 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залучення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клієнтів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Вид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реклам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и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28660" y="1785925"/>
          <a:ext cx="7429552" cy="4875877"/>
        </p:xfrm>
        <a:graphic>
          <a:graphicData uri="http://schemas.openxmlformats.org/drawingml/2006/table">
            <a:tbl>
              <a:tblPr/>
              <a:tblGrid>
                <a:gridCol w="428630"/>
                <a:gridCol w="1285884"/>
                <a:gridCol w="3000396"/>
                <a:gridCol w="2714642"/>
              </a:tblGrid>
              <a:tr h="38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Вид</a:t>
                      </a: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реклам</a:t>
                      </a: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Застосування на фірмі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Ефективність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Радіо реклама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Ротація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на Русском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радіо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Радіо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Алла,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РЕТРО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фм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Досить дорога реклама, але ефективна, з широким діапазоном поширення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гборд</a:t>
                      </a: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Розміщення: Центр міста, Слобідка, Фонтан.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Дуже дорога реклама, але привертає увагу громадськості.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Інтернет реклама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Розміщення реклами в соц. мережах, особистий сайт клубу, одеський форум.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Недорога але ефективна реклама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Телевізійна реклама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Розміщення  на популярних каналах телебачення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Дуже д</a:t>
                      </a: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орога але ефективна реклама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иві</a:t>
                      </a: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ска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uk-UA" sz="18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ивіска на закладі</a:t>
                      </a:r>
                      <a:endParaRPr lang="ru-RU" sz="1800" b="1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Дорога, </a:t>
                      </a:r>
                      <a:r>
                        <a:rPr lang="uk-UA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але е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фективна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реклама</a:t>
                      </a:r>
                    </a:p>
                  </a:txBody>
                  <a:tcPr marL="22501" marR="22501" marT="22501" marB="225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20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24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2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30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32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78579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«</a:t>
            </a:r>
            <a:r>
              <a:rPr lang="uk-UA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Витрати на рекламу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</a:t>
            </a:r>
          </a:p>
          <a:p>
            <a:pPr>
              <a:buNone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28661" y="928670"/>
          <a:ext cx="7429552" cy="5458506"/>
        </p:xfrm>
        <a:graphic>
          <a:graphicData uri="http://schemas.openxmlformats.org/drawingml/2006/table">
            <a:tbl>
              <a:tblPr/>
              <a:tblGrid>
                <a:gridCol w="414521"/>
                <a:gridCol w="2556989"/>
                <a:gridCol w="1485755"/>
                <a:gridCol w="1485755"/>
                <a:gridCol w="1486532"/>
              </a:tblGrid>
              <a:tr h="755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Вид</a:t>
                      </a:r>
                      <a:r>
                        <a:rPr lang="uk-UA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рекламы</a:t>
                      </a: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uk-UA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на,  грн.</a:t>
                      </a: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Кількість</a:t>
                      </a: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Сума, грн.</a:t>
                      </a: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Рад</a:t>
                      </a: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 реклама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12,00 за 1 сек.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150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*30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4500</a:t>
                      </a: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нтернет реклама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гборд</a:t>
                      </a: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Телевізійна реклама</a:t>
                      </a:r>
                      <a:endParaRPr lang="ru-RU" sz="2400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4000 за 30 сек</a:t>
                      </a: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2400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00000</a:t>
                      </a:r>
                      <a:endParaRPr lang="ru-RU" sz="2400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Вс</a:t>
                      </a:r>
                      <a:r>
                        <a:rPr lang="uk-UA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ьо</a:t>
                      </a:r>
                      <a:r>
                        <a:rPr lang="ru-RU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го </a:t>
                      </a:r>
                      <a:r>
                        <a:rPr lang="uk-UA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ви</a:t>
                      </a:r>
                      <a:r>
                        <a:rPr lang="ru-RU" sz="2400" b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трат:</a:t>
                      </a: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15000</a:t>
                      </a:r>
                      <a:endParaRPr lang="ru-RU" sz="2400" dirty="0">
                        <a:solidFill>
                          <a:schemeClr val="bg1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11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3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15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19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21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79" y="0"/>
            <a:ext cx="8786842" cy="6643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6. 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План виробництва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Aquarium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площею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800 кв. м на 120 -170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посадкових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місц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ь 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еобх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дно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будувати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базі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дельфінарію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«НЕМО»</a:t>
            </a:r>
          </a:p>
          <a:p>
            <a:pPr algn="ctr">
              <a:buNone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Всі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продукти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закуповуються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через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агрофірму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«Персей».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Рекомендується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укласти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договори на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постачання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всіх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необхідних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товарів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соки,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мінеральна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вода 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спиртні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напоїв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закупити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через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офіційних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дилерів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619672" y="2564904"/>
            <a:ext cx="5688632" cy="37904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15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9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23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25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27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00076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1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Резюме</a:t>
            </a: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 </a:t>
            </a:r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Вашій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увазі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представлена ​​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ідея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ресторану, стиль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котрого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нагадує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ресторан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розташований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Мальдівських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островах 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0&amp;return=true"/>
              </a:rPr>
              <a:t>«На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0&amp;return=true"/>
              </a:rPr>
              <a:t>Дні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0&amp;return=true"/>
              </a:rPr>
              <a:t>».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Вже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давно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помічено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спостереження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морською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фауною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флорою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або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просто за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рибами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акваріумі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заспокоює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нервову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систему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створює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гарний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благодушний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романтичний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настрій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Наше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місто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має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унікальну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можливість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створити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подібний 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 на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базі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1&amp;return=true"/>
              </a:rPr>
              <a:t>одеського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1&amp;return=true"/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1&amp;return=true"/>
              </a:rPr>
              <a:t>дельфінарію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1&amp;return=true"/>
              </a:rPr>
              <a:t>. 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79" y="0"/>
            <a:ext cx="8786842" cy="6643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Умови найму персоналу 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Кваліфікаційні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вимоги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працівників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Основні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вимоги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застосовуються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робочого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персоналу:</a:t>
            </a:r>
          </a:p>
          <a:p>
            <a:pPr algn="ctr">
              <a:buNone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освіту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практичний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досвід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роботи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навички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здатність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навчання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вміння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підкоряться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вищестоящому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начальству,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пов'язано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тим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сфері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громадського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харчування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останнім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часом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з'являється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новинок: нова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технологія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роботи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нова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техніка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управлінським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персоналом справу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слажівается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важче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спектр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вимог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набагато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ширше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:</a:t>
            </a:r>
          </a:p>
          <a:p>
            <a:pPr lvl="0" algn="ctr">
              <a:buNone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освіту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виробничий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досвід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відповідальність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витрати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виробництва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(в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разі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невдачі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співробітник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повинен нести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особисту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відповідальність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не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перекладаючи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підлеглих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);</a:t>
            </a:r>
          </a:p>
          <a:p>
            <a:pPr lvl="0" algn="ctr">
              <a:buNone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поведінку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зовнішній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вигляд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впевненість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своїх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силах,</a:t>
            </a:r>
          </a:p>
          <a:p>
            <a:pPr lvl="0" algn="ctr">
              <a:buNone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врівноваженість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справедливість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чесність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pPr lvl="0" algn="ctr">
              <a:buNone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цілеспрямованість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бажання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підвищення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службі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готовність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виконання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завдань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старанність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здатність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подальшої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освіти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pPr lvl="0" algn="ctr">
              <a:buNone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інтелектуальні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здібності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кмітливість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розумові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здібності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рівень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судження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вміння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вести переговори;</a:t>
            </a:r>
          </a:p>
          <a:p>
            <a:pPr lvl="0" algn="ctr">
              <a:buNone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манери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розмови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винахідливість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ясність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викладу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думки.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39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41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43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45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4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49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51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79" y="0"/>
            <a:ext cx="8786842" cy="6643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 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7.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Организац</a:t>
            </a:r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ійни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план</a:t>
            </a:r>
          </a:p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Для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роботи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нам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необхідний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наступний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13&amp;return=true"/>
              </a:rPr>
              <a:t>персонал: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5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285852" y="1214422"/>
            <a:ext cx="6756400" cy="50673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6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2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22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24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79" y="0"/>
            <a:ext cx="8786842" cy="6643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8. 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Юридичний план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Для того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щоб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відкрити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даний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заклад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знадобляться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наступні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документи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:</a:t>
            </a:r>
          </a:p>
          <a:p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- Статут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підприємства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Договір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санітарно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епідеміологічним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наглядом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Договір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вивіз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сміття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- Патент на вид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діяльності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Договір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пожеж</a:t>
            </a:r>
            <a:r>
              <a:rPr lang="uk-UA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ною</a:t>
            </a:r>
            <a:r>
              <a:rPr lang="uk-UA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службою 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наглядом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Ліцензія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продаж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алкогольної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продукції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- Журнал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техніки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безпеки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Перевірка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контрольно-вимірювального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обладнання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мірного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посуду.</a:t>
            </a:r>
          </a:p>
          <a:p>
            <a:pPr>
              <a:buNone/>
            </a:pP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Правове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забезпечення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діяльності</a:t>
            </a:r>
            <a:endParaRPr lang="ru-RU" sz="22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ТОВ) «</a:t>
            </a:r>
            <a:r>
              <a:rPr lang="en-US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Aquarium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 .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займається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наданням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послуг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розважального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характеру.</a:t>
            </a:r>
          </a:p>
          <a:p>
            <a:pPr>
              <a:buNone/>
            </a:pP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Підприємство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повинне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зареєстр</a:t>
            </a:r>
            <a:r>
              <a:rPr lang="uk-UA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уватися</a:t>
            </a:r>
            <a:r>
              <a:rPr lang="uk-UA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у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Торгово-промислов</a:t>
            </a:r>
            <a:r>
              <a:rPr lang="uk-UA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ій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палат</a:t>
            </a:r>
            <a:r>
              <a:rPr lang="uk-UA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Україні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Ліцензія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№ … </a:t>
            </a:r>
          </a:p>
          <a:p>
            <a:pPr>
              <a:buNone/>
            </a:pP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Для продажу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алкогольних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напоїв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тютюнових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виробів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підприємства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потребує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придбання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ліцензії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16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18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79" y="0"/>
            <a:ext cx="8786842" cy="6643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9.</a:t>
            </a:r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Ризики і захист</a:t>
            </a: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процесе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діяльності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ТОВ «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Aquarium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можуть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виникнути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такі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ризиковані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ситуації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:</a:t>
            </a:r>
          </a:p>
          <a:p>
            <a:pPr algn="ctr">
              <a:buNone/>
            </a:pP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пожежа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комерційні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ризики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загроза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життю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співробітників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злодійство</a:t>
            </a:r>
            <a:endParaRPr lang="ru-RU" sz="26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загибель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одного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співробітників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охорони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при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виконанні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службових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зобов'язань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псування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майна.</a:t>
            </a:r>
          </a:p>
          <a:p>
            <a:pPr algn="ctr">
              <a:buNone/>
            </a:pP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для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профілактики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перерахованих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нижче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ризиків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необх</a:t>
            </a:r>
            <a:r>
              <a:rPr lang="uk-UA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дно провести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такі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заходи:</a:t>
            </a:r>
          </a:p>
          <a:p>
            <a:pPr algn="ctr">
              <a:buNone/>
            </a:pP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встановити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систему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сигналізації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 залах,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кабінетах</a:t>
            </a:r>
            <a:endParaRPr lang="ru-RU" sz="26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встановити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протипожежну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систему</a:t>
            </a:r>
          </a:p>
          <a:p>
            <a:pPr algn="ctr">
              <a:buNone/>
            </a:pP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укласти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угоду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страховим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агенством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по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страхуванню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здоров'я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професійної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іяльності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працівників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угода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пострахованню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майна,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залів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злодійства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пожеж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endParaRPr lang="ru-RU" sz="26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16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18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C:\Documents and Settings\Admin\Рабочий стол\wat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5387" y="5715016"/>
            <a:ext cx="9651865" cy="1142984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821769" y="2285991"/>
            <a:ext cx="3500462" cy="114300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Дякую</a:t>
            </a:r>
            <a:r>
              <a:rPr lang="ru-RU" sz="4400" b="1" i="1" kern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 за </a:t>
            </a:r>
            <a:r>
              <a:rPr lang="ru-RU" sz="4400" b="1" i="1" kern="0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увагу</a:t>
            </a:r>
            <a:endParaRPr lang="ru-RU" sz="4400" b="1" i="1" kern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975350" y="5994400"/>
            <a:ext cx="3168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781" y="6424035"/>
            <a:ext cx="291457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Жарук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Вадим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Група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32</a:t>
            </a:r>
          </a:p>
        </p:txBody>
      </p:sp>
      <p:pic>
        <p:nvPicPr>
          <p:cNvPr id="3082" name="Picture 10" descr="C:\Documents and Settings\Admin\Рабочий стол\kliparty-zhivotnye8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332001">
            <a:off x="-2792311" y="4831456"/>
            <a:ext cx="2910055" cy="2050679"/>
          </a:xfrm>
          <a:prstGeom prst="rect">
            <a:avLst/>
          </a:prstGeom>
          <a:noFill/>
        </p:spPr>
      </p:pic>
      <p:pic>
        <p:nvPicPr>
          <p:cNvPr id="3083" name="Picture 11" descr="C:\Documents and Settings\Admin\Рабочий стол\2355947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767963" flipH="1">
            <a:off x="-1139858" y="-847828"/>
            <a:ext cx="915891" cy="73022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355359">
            <a:off x="9178379" y="3766127"/>
            <a:ext cx="1033016" cy="719801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33-560x4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09154">
            <a:off x="9144674" y="-1028750"/>
            <a:ext cx="1000400" cy="743154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Рисуноgк5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18216896">
            <a:off x="569080" y="7872437"/>
            <a:ext cx="721686" cy="1107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1.48148E-6 C 0.06319 0.01458 0.12656 0.0287 0.15555 0.06528 C 0.18455 0.10301 0.16892 0.17546 0.17361 0.22454 C 0.17847 0.27407 0.16319 0.33403 0.18368 0.36111 C 0.20434 0.38842 0.25382 0.37963 0.29687 0.38657 C 0.3401 0.39329 0.40816 0.35926 0.44271 0.40162 C 0.47691 0.44398 0.48385 0.59097 0.50312 0.63935 C 0.52274 0.68819 0.5217 0.6868 0.56007 0.69259 C 0.59792 0.69861 0.68281 0.65509 0.73194 0.67477 C 0.78108 0.69398 0.81354 0.75162 0.85538 0.80879 C 0.89705 0.8662 0.93871 0.98125 0.98246 1.01875 C 1.02656 1.05648 1.09028 1.03657 1.11805 1.03403 " pathEditMode="relative" rAng="0" ptsTypes="aaaaaaaaaaaA">
                                      <p:cBhvr>
                                        <p:cTn id="6" dur="1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52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66 0.36204 C -0.09253 0.33472 -0.16823 0.30857 -0.20468 0.25394 C -0.24114 0.19977 -0.22031 0.09699 -0.23559 0.03519 C -0.25069 -0.02778 -0.26128 -0.08866 -0.29496 -0.12153 C -0.32864 -0.15347 -0.40573 -0.10856 -0.43732 -0.16018 C -0.46909 -0.21157 -0.45729 -0.36528 -0.48489 -0.43287 C -0.51267 -0.50023 -0.58333 -0.50926 -0.60347 -0.56412 C -0.62326 -0.61875 -0.60521 -0.72523 -0.60573 -0.76319 " pathEditMode="relative" rAng="0" ptsTypes="aaaaaaaA">
                                      <p:cBhvr>
                                        <p:cTn id="8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5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52 0.0662 C 0.07326 0.03287 0.14601 -0.00047 0.21719 0.00231 C 0.28837 0.00509 0.34948 0.08425 0.4276 0.08287 C 0.50573 0.08148 0.61094 -0.00741 0.68594 -0.00602 C 0.76094 -0.00463 0.77483 0.09074 0.8776 0.0912 C 0.98038 0.09166 1.22413 0.01435 1.3026 -0.00325 " pathEditMode="relative" rAng="0" ptsTypes="aaaaaA">
                                      <p:cBhvr>
                                        <p:cTn id="10" dur="8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0" y="-2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2" dur="5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4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4.07407E-6 C 3.61111E-6 4.07407E-6 -0.00573 0.0206 -0.00677 0.02083 C -0.00799 0.02106 3.61111E-6 4.07407E-6 3.61111E-6 4.07407E-6 Z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222 0.02917 C -0.00261 0.03449 -0.07726 0.03959 -0.11424 0.07315 C -0.15087 0.10625 -0.14202 0.1757 -0.14914 0.22986 C -0.15591 0.28426 -0.12153 0.36019 -0.15591 0.39861 C -0.19045 0.43704 -0.3073 0.41482 -0.35608 0.45996 C -0.40504 0.50509 -0.39341 0.62824 -0.44931 0.66945 C -0.50504 0.71065 -0.62535 0.65625 -0.69132 0.70741 C -0.75712 0.75834 -0.77361 0.89514 -0.84497 0.97523 C -0.91632 1.05533 -1.05712 1.15371 -1.11927 1.18796 " pathEditMode="relative" rAng="0" ptsTypes="aaaaaaaaA">
                                      <p:cBhvr>
                                        <p:cTn id="34" dur="9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0" y="57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46 -1.11111E-6 C -0.00921 -0.11111 -0.0257 -0.22222 0.01562 -0.28449 C 0.05711 -0.34676 0.21423 -0.29213 0.25607 -0.37338 C 0.29791 -0.45463 0.22326 -0.6743 0.26684 -0.77153 C 0.31059 -0.86875 0.46093 -0.86273 0.51805 -0.95648 C 0.57534 -1.05 0.59513 -1.27014 0.61006 -1.3331 " pathEditMode="relative" rAng="0" ptsTypes="aaaaaA">
                                      <p:cBhvr>
                                        <p:cTn id="3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-6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22" grpId="1" build="allAtOnce" animBg="1"/>
      <p:bldP spid="30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ильм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571604" y="1142984"/>
            <a:ext cx="6096000" cy="4572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224338" y="3186113"/>
          <a:ext cx="695325" cy="485775"/>
        </p:xfrm>
        <a:graphic>
          <a:graphicData uri="http://schemas.openxmlformats.org/presentationml/2006/ole">
            <p:oleObj spid="_x0000_s1026" name="Пакет" r:id="rId5" imgW="695160" imgH="48564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500430" y="142852"/>
            <a:ext cx="1428761" cy="35719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Директор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500694" y="142852"/>
            <a:ext cx="1214446" cy="35719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Бухгалтер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071934" y="1928802"/>
            <a:ext cx="4214842" cy="4286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Адміністратор - технолог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85720" y="1928802"/>
            <a:ext cx="2643206" cy="4286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Менеджер по закупівлі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571472" y="1000108"/>
            <a:ext cx="7786742" cy="35719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kern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Заступник директора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928662" y="2857496"/>
            <a:ext cx="1285884" cy="4286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Охорона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071538" y="3857628"/>
            <a:ext cx="1000132" cy="4286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Водій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785786" y="4857760"/>
            <a:ext cx="1571636" cy="4286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Гардеробник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00034" y="5857892"/>
            <a:ext cx="2143140" cy="4286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kern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Прибиральниці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3143240" y="2928934"/>
            <a:ext cx="1928826" cy="4286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kern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Бармен - касир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357818" y="2928934"/>
            <a:ext cx="1500198" cy="4286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kern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Шеф - кухар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429256" y="3929066"/>
            <a:ext cx="1285884" cy="4286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Кухарі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7215206" y="2928934"/>
            <a:ext cx="1500198" cy="4286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Офіціанти</a:t>
            </a:r>
            <a:endParaRPr kumimoji="0" lang="ru-RU" sz="2000" b="1" i="1" u="none" strike="noStrike" kern="0" normalizeH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 rot="16200000" flipH="1">
            <a:off x="7679553" y="6250801"/>
            <a:ext cx="285752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Стрелка вправо 27"/>
          <p:cNvSpPr/>
          <p:nvPr/>
        </p:nvSpPr>
        <p:spPr bwMode="auto">
          <a:xfrm flipV="1">
            <a:off x="5072066" y="214290"/>
            <a:ext cx="285752" cy="21431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 rot="5400000" flipV="1">
            <a:off x="4058729" y="656123"/>
            <a:ext cx="376660" cy="2073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 rot="5400000" flipV="1">
            <a:off x="1583859" y="1487919"/>
            <a:ext cx="374738" cy="2563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 rot="5400000" flipV="1">
            <a:off x="6441643" y="1559357"/>
            <a:ext cx="374738" cy="2563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2" name="Стрелка вправо 31"/>
          <p:cNvSpPr/>
          <p:nvPr/>
        </p:nvSpPr>
        <p:spPr bwMode="auto">
          <a:xfrm rot="5400000" flipV="1">
            <a:off x="1369545" y="2488051"/>
            <a:ext cx="374738" cy="2563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3" name="Стрелка вправо 32"/>
          <p:cNvSpPr/>
          <p:nvPr/>
        </p:nvSpPr>
        <p:spPr bwMode="auto">
          <a:xfrm rot="5400000" flipV="1">
            <a:off x="1369545" y="3416745"/>
            <a:ext cx="374738" cy="2563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4" name="Стрелка вправо 33"/>
          <p:cNvSpPr/>
          <p:nvPr/>
        </p:nvSpPr>
        <p:spPr bwMode="auto">
          <a:xfrm rot="5400000" flipV="1">
            <a:off x="1369545" y="4416877"/>
            <a:ext cx="374738" cy="2563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5" name="Стрелка вправо 34"/>
          <p:cNvSpPr/>
          <p:nvPr/>
        </p:nvSpPr>
        <p:spPr bwMode="auto">
          <a:xfrm rot="5400000" flipV="1">
            <a:off x="1369545" y="5417009"/>
            <a:ext cx="374738" cy="2563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 rot="5400000" flipV="1">
            <a:off x="5870139" y="2488051"/>
            <a:ext cx="374738" cy="2563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5400000" flipV="1">
            <a:off x="4298503" y="2488051"/>
            <a:ext cx="374738" cy="2563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38" name="Стрелка вправо 37"/>
          <p:cNvSpPr/>
          <p:nvPr/>
        </p:nvSpPr>
        <p:spPr bwMode="auto">
          <a:xfrm rot="5400000" flipV="1">
            <a:off x="5870139" y="3559621"/>
            <a:ext cx="374738" cy="2563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 rot="5400000" flipV="1">
            <a:off x="7727527" y="2488051"/>
            <a:ext cx="374738" cy="2563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16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18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20" dur="5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22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35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37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50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52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65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67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80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82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95" dur="5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9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10" dur="5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12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25" dur="5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27" dur="5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40" dur="5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42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55" dur="5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57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70" dur="5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72" dur="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85" dur="5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87" dur="5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200" dur="5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202" dur="5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2" grpId="1" build="allAtOnce" animBg="1"/>
      <p:bldP spid="14" grpId="0" uiExpand="1" build="allAtOnce" animBg="1"/>
      <p:bldP spid="14" grpId="1" build="allAtOnce" animBg="1"/>
      <p:bldP spid="15" grpId="0" build="allAtOnce" animBg="1"/>
      <p:bldP spid="15" grpId="1" build="allAtOnce" animBg="1"/>
      <p:bldP spid="16" grpId="0" build="allAtOnce" animBg="1"/>
      <p:bldP spid="16" grpId="1" build="allAtOnce" animBg="1"/>
      <p:bldP spid="17" grpId="0" uiExpand="1" build="allAtOnce" animBg="1"/>
      <p:bldP spid="17" grpId="1" build="allAtOnce" animBg="1"/>
      <p:bldP spid="18" grpId="0" build="allAtOnce" animBg="1"/>
      <p:bldP spid="18" grpId="1" build="allAtOnce" animBg="1"/>
      <p:bldP spid="19" grpId="0" build="allAtOnce" animBg="1"/>
      <p:bldP spid="19" grpId="1" build="allAtOnce" animBg="1"/>
      <p:bldP spid="20" grpId="0" build="allAtOnce" animBg="1"/>
      <p:bldP spid="20" grpId="1" build="allAtOnce" animBg="1"/>
      <p:bldP spid="21" grpId="0" build="allAtOnce" animBg="1"/>
      <p:bldP spid="21" grpId="1" build="allAtOnce" animBg="1"/>
      <p:bldP spid="22" grpId="0" build="allAtOnce" animBg="1"/>
      <p:bldP spid="22" grpId="1" build="allAtOnce" animBg="1"/>
      <p:bldP spid="23" grpId="0" build="allAtOnce" animBg="1"/>
      <p:bldP spid="23" grpId="1" build="allAtOnce" animBg="1"/>
      <p:bldP spid="24" grpId="0" build="allAtOnce" animBg="1"/>
      <p:bldP spid="24" grpId="1" build="allAtOnce" animBg="1"/>
      <p:bldP spid="25" grpId="0" build="allAtOnce" animBg="1"/>
      <p:bldP spid="25" grpId="1" build="allAtOnce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224338" y="3186113"/>
          <a:ext cx="695325" cy="485775"/>
        </p:xfrm>
        <a:graphic>
          <a:graphicData uri="http://schemas.openxmlformats.org/presentationml/2006/ole">
            <p:oleObj spid="_x0000_s5122" name="Пакет" r:id="rId4" imgW="695160" imgH="485640" progId="Package">
              <p:embed/>
            </p:oleObj>
          </a:graphicData>
        </a:graphic>
      </p:graphicFrame>
      <p:pic>
        <p:nvPicPr>
          <p:cNvPr id="4" name="!!! (high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Новая папка\жарук_6_0016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7158" y="1357298"/>
            <a:ext cx="8497126" cy="444536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" name="Picture 2" descr="C:\Documents and Settings\Admin\Рабочий стол\Новая папка\жарук_6_0012.jp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tretch>
            <a:fillRect/>
          </a:stretch>
        </p:blipFill>
        <p:spPr bwMode="auto">
          <a:xfrm>
            <a:off x="357158" y="1357298"/>
            <a:ext cx="8612893" cy="44291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79" y="0"/>
            <a:ext cx="8786842" cy="6643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План ресторану «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Aquarium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</a:t>
            </a: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10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4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1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20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28794" y="0"/>
            <a:ext cx="1357290" cy="1669467"/>
          </a:xfrm>
          <a:prstGeom prst="rect">
            <a:avLst/>
          </a:prstGeom>
          <a:noFill/>
        </p:spPr>
      </p:pic>
      <p:pic>
        <p:nvPicPr>
          <p:cNvPr id="5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643834" y="0"/>
            <a:ext cx="1500166" cy="1845205"/>
          </a:xfrm>
          <a:prstGeom prst="rect">
            <a:avLst/>
          </a:prstGeom>
          <a:noFill/>
        </p:spPr>
      </p:pic>
      <p:pic>
        <p:nvPicPr>
          <p:cNvPr id="6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857884" y="0"/>
            <a:ext cx="2857500" cy="35147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714480" y="500042"/>
            <a:ext cx="2857500" cy="3514726"/>
          </a:xfrm>
          <a:prstGeom prst="rect">
            <a:avLst/>
          </a:prstGeom>
          <a:noFill/>
        </p:spPr>
      </p:pic>
      <p:pic>
        <p:nvPicPr>
          <p:cNvPr id="8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286380" y="1186561"/>
            <a:ext cx="1285884" cy="158163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000496" y="0"/>
            <a:ext cx="1714512" cy="2107421"/>
          </a:xfrm>
          <a:prstGeom prst="rect">
            <a:avLst/>
          </a:prstGeom>
          <a:noFill/>
        </p:spPr>
      </p:pic>
      <p:pic>
        <p:nvPicPr>
          <p:cNvPr id="10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42910" y="1000108"/>
            <a:ext cx="2428892" cy="2987538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Новая папка\жарук_6_0016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818931" y="1357298"/>
            <a:ext cx="7573581" cy="444536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" name="Picture 2" descr="C:\Documents and Settings\Admin\Рабочий стол\Новая папка\жарук_6_0012.jpg"/>
          <p:cNvPicPr>
            <a:picLocks noChangeAspect="1" noChangeArrowheads="1"/>
          </p:cNvPicPr>
          <p:nvPr/>
        </p:nvPicPr>
        <p:blipFill>
          <a:blip r:embed="rId10" cstate="print">
            <a:lum/>
          </a:blip>
          <a:stretch>
            <a:fillRect/>
          </a:stretch>
        </p:blipFill>
        <p:spPr bwMode="auto">
          <a:xfrm>
            <a:off x="714348" y="1357298"/>
            <a:ext cx="7677203" cy="44291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786842" cy="664371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План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вирбничих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підсобних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приміщень</a:t>
            </a: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10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4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1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20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00076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Завдяки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сполучених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басейнів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круговому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акваріуму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створити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унікальній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за красою зал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рахунок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інтер'єру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широкого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асортименту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оригінальних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замовлених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фірмових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страв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напоїв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новим обладнанням підсвічування залу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правильно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спланованої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реклами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- ресторан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буде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віднести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елітних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підприємствам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ресторанного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бізнесу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міста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2&amp;return=true"/>
              </a:rPr>
              <a:t>«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2&amp;return=true"/>
              </a:rPr>
              <a:t>Aquarium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2&amp;return=true"/>
              </a:rPr>
              <a:t>»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площею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800 кв. м на 120 -170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посадочних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місць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Необхідні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грошові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кошти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: 900 тис. дол</a:t>
            </a:r>
          </a:p>
          <a:p>
            <a:pPr algn="ctr">
              <a:buNone/>
            </a:pP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3357562"/>
            <a:ext cx="4072172" cy="270984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3429000"/>
            <a:ext cx="3723059" cy="247955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Reception</a:t>
            </a: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1071546"/>
            <a:ext cx="7667653" cy="536735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31264" y="1000108"/>
            <a:ext cx="7614795" cy="506729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58" y="0"/>
            <a:ext cx="82296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Барна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стойка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643182"/>
            <a:ext cx="6761728" cy="450331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58" y="0"/>
            <a:ext cx="82296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Барна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стойка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Ресторан</a:t>
            </a: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14349" y="857232"/>
            <a:ext cx="7643866" cy="574738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14348" y="857232"/>
            <a:ext cx="7620000" cy="571504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14348" y="857232"/>
            <a:ext cx="7620000" cy="571504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2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714348" y="857232"/>
            <a:ext cx="7620000" cy="571504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\Рабочий стол\aquarium-bar-25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14348" y="1000108"/>
            <a:ext cx="7841864" cy="52339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57158" y="0"/>
            <a:ext cx="82296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Ресторан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Дельфінарий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«Немо»</a:t>
            </a: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1142976" y="1025889"/>
            <a:ext cx="7072361" cy="54100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Пляж «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Ланжерон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</a:t>
            </a:r>
          </a:p>
          <a:p>
            <a:pPr algn="ctr">
              <a:buNone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714348" y="1177595"/>
            <a:ext cx="7667653" cy="51066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Коктейль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“Хіросіма”</a:t>
            </a: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6586" y="857232"/>
            <a:ext cx="7663177" cy="574738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38187" y="1000108"/>
            <a:ext cx="7600950" cy="50673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58" y="0"/>
            <a:ext cx="82296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Коктейль «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Блакитна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Лагуна»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8111" y="1025889"/>
            <a:ext cx="4060127" cy="54100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Коктейль «Медуза»</a:t>
            </a: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1025889"/>
            <a:ext cx="7667653" cy="54100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92919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uk-UA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 планує готувати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близько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80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страв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6&amp;return=true"/>
              </a:rPr>
              <a:t>європейської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6&amp;return=true"/>
              </a:rPr>
              <a:t>,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6&amp;return=true"/>
              </a:rPr>
              <a:t>японської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6&amp;return=true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6&amp;return=true"/>
              </a:rPr>
              <a:t>кухні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6&amp;return=true"/>
              </a:rPr>
              <a:t>.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Середня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вартість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чека на 1 людину-3</a:t>
            </a:r>
            <a:r>
              <a:rPr lang="uk-UA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5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0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гривень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Обсяг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продажів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у грошовому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еквіваленті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за перший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рік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повинен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скласти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понад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20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млн.грн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  <a:r>
              <a:rPr lang="en-US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endParaRPr lang="ru-RU" sz="26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uk-UA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Термін окупності: 2,5 року</a:t>
            </a:r>
            <a:endParaRPr lang="ru-RU" sz="26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Місце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розташування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: пляж «Лонжерон» </a:t>
            </a:r>
            <a:r>
              <a:rPr lang="ru-RU" sz="2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міста</a:t>
            </a:r>
            <a:r>
              <a:rPr lang="ru-RU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Одеса</a:t>
            </a:r>
            <a:r>
              <a:rPr lang="en-US" sz="2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  <a:endParaRPr lang="ru-RU" sz="26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1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2500298" y="4357694"/>
            <a:ext cx="4534224" cy="222635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9672" y="1700808"/>
            <a:ext cx="5873752" cy="407480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Коктейль «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Дайкірі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79442" y="1437965"/>
            <a:ext cx="7337465" cy="45859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1196752"/>
            <a:ext cx="7707539" cy="513835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1560" y="1023737"/>
            <a:ext cx="7992888" cy="5384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1520" y="980728"/>
            <a:ext cx="8619864" cy="55446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Коктейль «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Морська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фауна»</a:t>
            </a: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9221" y="1025889"/>
            <a:ext cx="3597906" cy="54100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Меню</a:t>
            </a: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941462" y="1025889"/>
            <a:ext cx="7213424" cy="54100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8662" y="1000108"/>
            <a:ext cx="7215238" cy="54292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 bwMode="auto">
          <a:xfrm>
            <a:off x="928662" y="1000108"/>
            <a:ext cx="7213424" cy="54100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 bwMode="auto">
          <a:xfrm>
            <a:off x="928662" y="1000108"/>
            <a:ext cx="7215237" cy="54292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Меню</a:t>
            </a: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1302133" y="1025889"/>
            <a:ext cx="6492081" cy="54100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1360461" y="1000108"/>
            <a:ext cx="6756400" cy="50673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58" y="0"/>
            <a:ext cx="82296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Меню</a:t>
            </a:r>
          </a:p>
          <a:p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Меню</a:t>
            </a:r>
          </a:p>
          <a:p>
            <a:pPr algn="ctr">
              <a:buNone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971160" y="1437965"/>
            <a:ext cx="7154028" cy="45859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Меню</a:t>
            </a: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941462" y="1182180"/>
            <a:ext cx="7213424" cy="50974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7143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Меню</a:t>
            </a:r>
          </a:p>
          <a:p>
            <a:pPr algn="ctr">
              <a:buNone/>
            </a:pPr>
            <a:endParaRPr lang="ru-RU" sz="4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22" name="Picture 2" descr="C:\Documents and Settings\Admin\Рабочий стол\6_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14480" y="882562"/>
            <a:ext cx="5214974" cy="568970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58" y="0"/>
            <a:ext cx="82296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kern="0" noProof="0" dirty="0" smtClean="0">
                <a:solidFill>
                  <a:schemeClr val="bg1"/>
                </a:solidFill>
                <a:latin typeface="Monotype Corsiva" pitchFamily="66" charset="0"/>
              </a:rPr>
              <a:t>Обід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92919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2 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Характеристика проекту: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Метою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даного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-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отримання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прибутку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шляхом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надання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послуг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громадського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харчування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організації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обслуговування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урочистостей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сімейних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обідів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урочистих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заходів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тощо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43042" y="2571744"/>
            <a:ext cx="5929354" cy="395290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92919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Характеристика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продукції:комфортний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відпочинок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обслуговування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богатий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асортимент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страв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напоїв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буде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безпосередньо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реалізован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проектованому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Ресторан планує готувати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близько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80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страв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європейської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ln w="50800"/>
                <a:solidFill>
                  <a:srgbClr val="92D050"/>
                </a:solidFill>
                <a:latin typeface="Monotype Corsiva" pitchFamily="66" charset="0"/>
                <a:hlinkClick r:id="" action="ppaction://customshow?id=15&amp;return=true"/>
              </a:rPr>
              <a:t>японської</a:t>
            </a:r>
            <a:r>
              <a:rPr lang="ru-RU" b="1" dirty="0" smtClean="0">
                <a:ln w="50800"/>
                <a:solidFill>
                  <a:srgbClr val="92D050"/>
                </a:solidFill>
                <a:latin typeface="Monotype Corsiva" pitchFamily="66" charset="0"/>
                <a:hlinkClick r:id="" action="ppaction://customshow?id=15&amp;return=true"/>
              </a:rPr>
              <a:t> </a:t>
            </a:r>
            <a:r>
              <a:rPr lang="ru-RU" b="1" dirty="0" err="1" smtClean="0">
                <a:ln w="50800"/>
                <a:solidFill>
                  <a:srgbClr val="92D050"/>
                </a:solidFill>
                <a:latin typeface="Monotype Corsiva" pitchFamily="66" charset="0"/>
                <a:hlinkClick r:id="" action="ppaction://customshow?id=15&amp;return=true"/>
              </a:rPr>
              <a:t>кухні</a:t>
            </a:r>
            <a:r>
              <a:rPr lang="ru-RU" b="1" dirty="0" smtClean="0">
                <a:ln w="50800"/>
                <a:solidFill>
                  <a:srgbClr val="92D050"/>
                </a:solidFill>
                <a:latin typeface="Monotype Corsiva" pitchFamily="66" charset="0"/>
                <a:hlinkClick r:id="" action="ppaction://customshow?id=15&amp;return=true"/>
              </a:rPr>
              <a:t>. </a:t>
            </a:r>
            <a:endParaRPr lang="en-US" b="1" dirty="0" smtClean="0">
              <a:ln w="50800"/>
              <a:solidFill>
                <a:srgbClr val="92D05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Планується, що щомісячна виручка становить приблизно 1млн.650тис.грн.,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128586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3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Ринок </a:t>
            </a:r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сбуту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 </a:t>
            </a:r>
          </a:p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•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клієнтами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ресторану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є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як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мешканц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так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гості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міста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без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вікових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обмежень</a:t>
            </a:r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Серед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студентів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училища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було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проведено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опитування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42910" y="1357298"/>
            <a:ext cx="7786742" cy="135732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Хотіли б Ви бути постійними відвідувачами ресторану «</a:t>
            </a:r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Aquarium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»?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 Так  72%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Так, але відсутня матеріальна можливість 18%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 можу визначитись 10%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6314" y="3643314"/>
            <a:ext cx="3643338" cy="266108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2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14348" y="3679014"/>
            <a:ext cx="3571900" cy="26789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5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64344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• район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обслуговування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ресторану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залежить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місця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знаходження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плановане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місце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розташування-район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дельфінарію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«НЕМО»-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територія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максимально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наближена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до моря)</a:t>
            </a:r>
          </a:p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Дане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орієнтоване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жінок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чоловіків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без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вікових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обмежень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буде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займати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досить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великий сегмент на ринку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розваг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тому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може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розмістити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120 -170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осіб,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(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20 -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барна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стійка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80 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осіб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-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основний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зал, 20 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осіб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– VIP 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зали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 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Конкурентів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у ресторану буде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достатньо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мало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так як ми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маємо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певні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переваги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будуть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виражені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10&amp;return=true"/>
              </a:rPr>
              <a:t>унікальності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10&amp;return=true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10&amp;return=true"/>
              </a:rPr>
              <a:t>інтерєр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10&amp;return=true"/>
              </a:rPr>
              <a:t>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  <a:hlinkClick r:id="" action="ppaction://customshow?id=10&amp;return=true"/>
              </a:rPr>
              <a:t>.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92919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4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Конкуренти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Для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підвищення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конкурентоспроможності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підприємства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необхідно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здійснювати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діяльність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області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реклами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ціноутворення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використовуючи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свої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сильні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сторони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: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такі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як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вигідне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місце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розташування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новизну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пропонованого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інтер'єру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страв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відрізняються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продукції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конкурентів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висок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якість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готових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страв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одерж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 за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рахунок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якісної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сировини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високо</a:t>
            </a:r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го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професі</a:t>
            </a:r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оналізму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виробничого і обслуговуючого персоналу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2" name="Picture 10" descr="C:\Documents and Settings\Admin\Рабочий стол\kapli 1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081194" y="152400"/>
            <a:ext cx="1357290" cy="1669467"/>
          </a:xfrm>
          <a:prstGeom prst="rect">
            <a:avLst/>
          </a:prstGeom>
          <a:noFill/>
        </p:spPr>
      </p:pic>
      <p:pic>
        <p:nvPicPr>
          <p:cNvPr id="13" name="Picture 11" descr="C:\Documents and Settings\Admin\Рабочий стол\kapli 2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796234" y="152400"/>
            <a:ext cx="1500166" cy="1845205"/>
          </a:xfrm>
          <a:prstGeom prst="rect">
            <a:avLst/>
          </a:prstGeom>
          <a:noFill/>
        </p:spPr>
      </p:pic>
      <p:pic>
        <p:nvPicPr>
          <p:cNvPr id="14" name="Picture 12" descr="C:\Documents and Settings\Admin\Рабочий стол\kapli 3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010284" y="152400"/>
            <a:ext cx="2857500" cy="3514726"/>
          </a:xfrm>
          <a:prstGeom prst="rect">
            <a:avLst/>
          </a:prstGeom>
          <a:noFill/>
        </p:spPr>
      </p:pic>
      <p:pic>
        <p:nvPicPr>
          <p:cNvPr id="15" name="Picture 13" descr="C:\Documents and Settings\Admin\Рабочий стол\kapli 4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866880" y="652442"/>
            <a:ext cx="2857500" cy="3514726"/>
          </a:xfrm>
          <a:prstGeom prst="rect">
            <a:avLst/>
          </a:prstGeom>
          <a:noFill/>
        </p:spPr>
      </p:pic>
      <p:pic>
        <p:nvPicPr>
          <p:cNvPr id="16" name="Picture 15" descr="C:\Documents and Settings\Admin\Рабочий стол\kapli 6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438780" y="1338961"/>
            <a:ext cx="1285884" cy="1581638"/>
          </a:xfrm>
          <a:prstGeom prst="rect">
            <a:avLst/>
          </a:prstGeom>
          <a:noFill/>
        </p:spPr>
      </p:pic>
      <p:pic>
        <p:nvPicPr>
          <p:cNvPr id="17" name="Picture 16" descr="C:\Documents and Settings\Admin\Рабочий стол\kapli 7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4152896" y="152400"/>
            <a:ext cx="1714512" cy="2107421"/>
          </a:xfrm>
          <a:prstGeom prst="rect">
            <a:avLst/>
          </a:prstGeom>
          <a:noFill/>
        </p:spPr>
      </p:pic>
      <p:pic>
        <p:nvPicPr>
          <p:cNvPr id="18" name="Picture 17" descr="C:\Documents and Settings\Admin\Рабочий стол\kapli 8.pn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795310" y="1152508"/>
            <a:ext cx="2428892" cy="2987538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imag4444es.jpe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323528" y="2420888"/>
            <a:ext cx="6613882" cy="27908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1" name="Picture 5" descr="C:\Documents and Settings\Admin\Рабочий стол\ministerium_foto_visit_1.jp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4716016" y="2924944"/>
            <a:ext cx="3744416" cy="29972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9" name="Picture 4" descr="C:\Documents and Settings\Admin\Рабочий стол\_________________4c56b2a925002.jp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971600" y="3717032"/>
            <a:ext cx="5561856" cy="278092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-0.48495 L 0.00729 1.13195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6111 -0.51158 L -0.25312 0.92685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55 -0.5963 L -0.00555 1.03125 " pathEditMode="relative" rAng="0" ptsTypes="AA">
                                      <p:cBhvr>
                                        <p:cTn id="16" dur="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146 -0.48264 L 0.11945 1.06065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1 -0.59675 L -0.01459 0.97825 " pathEditMode="relative" rAng="0" ptsTypes="AA">
                                      <p:cBhvr>
                                        <p:cTn id="20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8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68 -0.7456 L -0.00086 0.87129 " pathEditMode="relative" rAng="0" ptsTypes="AA">
                                      <p:cBhvr>
                                        <p:cTn id="22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6158 L -0.00798 1.05046 " pathEditMode="relative" rAng="0" ptsTypes="AA">
                                      <p:cBhvr>
                                        <p:cTn id="24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Другая 3">
      <a:dk1>
        <a:srgbClr val="000000"/>
      </a:dk1>
      <a:lt1>
        <a:srgbClr val="EAEAEA"/>
      </a:lt1>
      <a:dk2>
        <a:srgbClr val="000000"/>
      </a:dk2>
      <a:lt2>
        <a:srgbClr val="FFFFFF"/>
      </a:lt2>
      <a:accent1>
        <a:srgbClr val="0066FF"/>
      </a:accent1>
      <a:accent2>
        <a:srgbClr val="65A3FF"/>
      </a:accent2>
      <a:accent3>
        <a:srgbClr val="AAAAAA"/>
      </a:accent3>
      <a:accent4>
        <a:srgbClr val="C8C8C8"/>
      </a:accent4>
      <a:accent5>
        <a:srgbClr val="0066FF"/>
      </a:accent5>
      <a:accent6>
        <a:srgbClr val="65A3FF"/>
      </a:accent6>
      <a:hlink>
        <a:srgbClr val="3333FF"/>
      </a:hlink>
      <a:folHlink>
        <a:srgbClr val="0066FF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808080"/>
        </a:dk1>
        <a:lt1>
          <a:srgbClr val="EAEAEA"/>
        </a:lt1>
        <a:dk2>
          <a:srgbClr val="000000"/>
        </a:dk2>
        <a:lt2>
          <a:srgbClr val="FFFFFF"/>
        </a:lt2>
        <a:accent1>
          <a:srgbClr val="CC00FF"/>
        </a:accent1>
        <a:accent2>
          <a:srgbClr val="FF99FF"/>
        </a:accent2>
        <a:accent3>
          <a:srgbClr val="AAAAAA"/>
        </a:accent3>
        <a:accent4>
          <a:srgbClr val="C8C8C8"/>
        </a:accent4>
        <a:accent5>
          <a:srgbClr val="E2AAFF"/>
        </a:accent5>
        <a:accent6>
          <a:srgbClr val="E78AE7"/>
        </a:accent6>
        <a:hlink>
          <a:srgbClr val="3333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">
        <a:dk1>
          <a:srgbClr val="808080"/>
        </a:dk1>
        <a:lt1>
          <a:srgbClr val="99CCFF"/>
        </a:lt1>
        <a:dk2>
          <a:srgbClr val="000000"/>
        </a:dk2>
        <a:lt2>
          <a:srgbClr val="FFCCFF"/>
        </a:lt2>
        <a:accent1>
          <a:srgbClr val="0000FF"/>
        </a:accent1>
        <a:accent2>
          <a:srgbClr val="FF99FF"/>
        </a:accent2>
        <a:accent3>
          <a:srgbClr val="AAAAAA"/>
        </a:accent3>
        <a:accent4>
          <a:srgbClr val="82AEDA"/>
        </a:accent4>
        <a:accent5>
          <a:srgbClr val="AAAAFF"/>
        </a:accent5>
        <a:accent6>
          <a:srgbClr val="E78AE7"/>
        </a:accent6>
        <a:hlink>
          <a:srgbClr val="0099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3399"/>
        </a:dk1>
        <a:lt1>
          <a:srgbClr val="99CCFF"/>
        </a:lt1>
        <a:dk2>
          <a:srgbClr val="000000"/>
        </a:dk2>
        <a:lt2>
          <a:srgbClr val="FFCCFF"/>
        </a:lt2>
        <a:accent1>
          <a:srgbClr val="0000FF"/>
        </a:accent1>
        <a:accent2>
          <a:srgbClr val="FF99FF"/>
        </a:accent2>
        <a:accent3>
          <a:srgbClr val="AAAAAA"/>
        </a:accent3>
        <a:accent4>
          <a:srgbClr val="82AEDA"/>
        </a:accent4>
        <a:accent5>
          <a:srgbClr val="AAAAFF"/>
        </a:accent5>
        <a:accent6>
          <a:srgbClr val="E78AE7"/>
        </a:accent6>
        <a:hlink>
          <a:srgbClr val="FF3399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3373</TotalTime>
  <Words>1468</Words>
  <Application>Microsoft Office PowerPoint</Application>
  <PresentationFormat>Экран (4:3)</PresentationFormat>
  <Paragraphs>232</Paragraphs>
  <Slides>48</Slides>
  <Notes>0</Notes>
  <HiddenSlides>24</HiddenSlides>
  <MMClips>3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  <vt:variant>
        <vt:lpstr>Произвольные показы</vt:lpstr>
      </vt:variant>
      <vt:variant>
        <vt:i4>16</vt:i4>
      </vt:variant>
    </vt:vector>
  </HeadingPairs>
  <TitlesOfParts>
    <vt:vector size="66" baseType="lpstr">
      <vt:lpstr>template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  <vt:lpstr>Произвольный показ 6</vt:lpstr>
      <vt:lpstr>Произвольный показ 7</vt:lpstr>
      <vt:lpstr>Произвольный показ 8</vt:lpstr>
      <vt:lpstr>Произвольный показ 9</vt:lpstr>
      <vt:lpstr>Произвольный показ 10</vt:lpstr>
      <vt:lpstr>Произвольный показ 11</vt:lpstr>
      <vt:lpstr>Произвольный показ 12</vt:lpstr>
      <vt:lpstr>Произвольный показ 13</vt:lpstr>
      <vt:lpstr>Произвольный показ 14</vt:lpstr>
      <vt:lpstr>Произвольный показ 15</vt:lpstr>
      <vt:lpstr>Произвольный показ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298</cp:revision>
  <dcterms:created xsi:type="dcterms:W3CDTF">2012-03-27T17:56:35Z</dcterms:created>
  <dcterms:modified xsi:type="dcterms:W3CDTF">2013-02-28T10:20:30Z</dcterms:modified>
</cp:coreProperties>
</file>