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8" r:id="rId3"/>
    <p:sldId id="282" r:id="rId4"/>
    <p:sldId id="274" r:id="rId5"/>
    <p:sldId id="284" r:id="rId6"/>
    <p:sldId id="275" r:id="rId7"/>
    <p:sldId id="285" r:id="rId8"/>
    <p:sldId id="304" r:id="rId9"/>
    <p:sldId id="276" r:id="rId10"/>
    <p:sldId id="290" r:id="rId11"/>
    <p:sldId id="280" r:id="rId12"/>
    <p:sldId id="272" r:id="rId13"/>
    <p:sldId id="269" r:id="rId14"/>
    <p:sldId id="288" r:id="rId15"/>
    <p:sldId id="287" r:id="rId16"/>
    <p:sldId id="289" r:id="rId17"/>
    <p:sldId id="291" r:id="rId18"/>
    <p:sldId id="292" r:id="rId19"/>
    <p:sldId id="270" r:id="rId20"/>
    <p:sldId id="293" r:id="rId21"/>
    <p:sldId id="271" r:id="rId22"/>
    <p:sldId id="294" r:id="rId23"/>
    <p:sldId id="295" r:id="rId24"/>
    <p:sldId id="300" r:id="rId25"/>
    <p:sldId id="299" r:id="rId26"/>
    <p:sldId id="301" r:id="rId27"/>
    <p:sldId id="303" r:id="rId28"/>
    <p:sldId id="302" r:id="rId29"/>
    <p:sldId id="256" r:id="rId30"/>
    <p:sldId id="257" r:id="rId31"/>
    <p:sldId id="296" r:id="rId32"/>
    <p:sldId id="258" r:id="rId33"/>
    <p:sldId id="259" r:id="rId34"/>
    <p:sldId id="266" r:id="rId35"/>
    <p:sldId id="26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FF"/>
    <a:srgbClr val="FFFFCC"/>
    <a:srgbClr val="FFCCFF"/>
    <a:srgbClr val="00FFFF"/>
    <a:srgbClr val="99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656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524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36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486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602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15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56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60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7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598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22C69-D02C-4DB9-9CAF-65716CEA196A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4542-6804-4302-89E2-DD63E6E28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245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57150" y="-57150"/>
            <a:ext cx="12077700" cy="6972300"/>
          </a:xfrm>
          <a:prstGeom prst="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000" dirty="0" smtClean="0">
                <a:solidFill>
                  <a:srgbClr val="000099"/>
                </a:solidFill>
              </a:rPr>
              <a:t>Державний навчальний заклад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2000" dirty="0" smtClean="0">
                <a:solidFill>
                  <a:srgbClr val="000099"/>
                </a:solidFill>
              </a:rPr>
              <a:t>«ОДЕСЬКЕ ВИЩЕ ПРОФЕСІЙНЕ УЧИЛИЩЕ МОРСЬКОГО ТУРИСТИЧНОГО СЕРВІСУ» 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0099"/>
                </a:solidFill>
              </a:rPr>
              <a:t>V</a:t>
            </a:r>
            <a:r>
              <a:rPr lang="uk-UA" sz="2000" b="1" dirty="0" smtClean="0">
                <a:solidFill>
                  <a:srgbClr val="000099"/>
                </a:solidFill>
              </a:rPr>
              <a:t>І Міжрегіональна студентська науково-практична конференція </a:t>
            </a: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000099"/>
                </a:solidFill>
              </a:rPr>
              <a:t>«СУЧАСНІ ПРОБЛЕМИ </a:t>
            </a:r>
            <a:r>
              <a:rPr lang="ru-RU" sz="2000" b="1" dirty="0" smtClean="0">
                <a:solidFill>
                  <a:srgbClr val="000099"/>
                </a:solidFill>
              </a:rPr>
              <a:t>ГОТЕЛЬНОГО БІЗНЕСУ ТА РЕСТОРАННОЇ СПРАВИ – 2023»</a:t>
            </a:r>
            <a:endParaRPr lang="uk-UA" sz="2000" b="1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uk-UA" sz="2000" b="1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000099"/>
                </a:solidFill>
              </a:rPr>
              <a:t>Тема доповіді:</a:t>
            </a:r>
          </a:p>
          <a:p>
            <a:pPr algn="ctr"/>
            <a:r>
              <a:rPr lang="uk-UA" sz="2000" b="1" dirty="0" smtClean="0">
                <a:solidFill>
                  <a:srgbClr val="000099"/>
                </a:solidFill>
              </a:rPr>
              <a:t>«</a:t>
            </a:r>
            <a:r>
              <a:rPr lang="ru-RU" sz="2000" b="1" dirty="0">
                <a:solidFill>
                  <a:srgbClr val="000099"/>
                </a:solidFill>
              </a:rPr>
              <a:t>ТЕХНОЛОГІЇ </a:t>
            </a:r>
            <a:r>
              <a:rPr lang="uk-UA" sz="2000" b="1" dirty="0">
                <a:solidFill>
                  <a:srgbClr val="000099"/>
                </a:solidFill>
              </a:rPr>
              <a:t>СТРАВ </a:t>
            </a:r>
            <a:r>
              <a:rPr lang="ru-RU" sz="2000" b="1" dirty="0">
                <a:solidFill>
                  <a:srgbClr val="000099"/>
                </a:solidFill>
              </a:rPr>
              <a:t>SUPERFOOD</a:t>
            </a:r>
            <a:r>
              <a:rPr lang="uk-UA" sz="2000" b="1" dirty="0">
                <a:solidFill>
                  <a:srgbClr val="000099"/>
                </a:solidFill>
              </a:rPr>
              <a:t> З</a:t>
            </a:r>
            <a:r>
              <a:rPr lang="ru-RU" sz="2000" b="1" dirty="0">
                <a:solidFill>
                  <a:srgbClr val="000099"/>
                </a:solidFill>
              </a:rPr>
              <a:t> </a:t>
            </a:r>
            <a:r>
              <a:rPr lang="uk-UA" sz="2000" b="1" dirty="0">
                <a:solidFill>
                  <a:srgbClr val="000099"/>
                </a:solidFill>
              </a:rPr>
              <a:t>НАСІННЯМ </a:t>
            </a:r>
            <a:r>
              <a:rPr lang="ru-RU" sz="2000" b="1" dirty="0">
                <a:solidFill>
                  <a:srgbClr val="000099"/>
                </a:solidFill>
              </a:rPr>
              <a:t>ЧІА В ЗАКЛАДАХ РЕСТОРАННОГО </a:t>
            </a:r>
            <a:r>
              <a:rPr lang="ru-RU" sz="2000" b="1" dirty="0" smtClean="0">
                <a:solidFill>
                  <a:srgbClr val="000099"/>
                </a:solidFill>
              </a:rPr>
              <a:t>ГОСПОДАРСТВА</a:t>
            </a:r>
            <a:r>
              <a:rPr lang="uk-UA" sz="2000" b="1" dirty="0" smtClean="0">
                <a:solidFill>
                  <a:srgbClr val="000099"/>
                </a:solidFill>
              </a:rPr>
              <a:t>»</a:t>
            </a:r>
            <a:endParaRPr lang="ru-RU" sz="2000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uk-UA" sz="2000" b="1" dirty="0" smtClean="0">
              <a:solidFill>
                <a:srgbClr val="00009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rgbClr val="000099"/>
                </a:solidFill>
              </a:rPr>
              <a:t>                      Доповідач:						Науковий </a:t>
            </a:r>
            <a:r>
              <a:rPr lang="uk-UA" sz="2000" b="1" dirty="0">
                <a:solidFill>
                  <a:srgbClr val="000099"/>
                </a:solidFill>
              </a:rPr>
              <a:t>керівник: </a:t>
            </a:r>
            <a:r>
              <a:rPr lang="uk-UA" sz="2000" b="1" dirty="0" smtClean="0">
                <a:solidFill>
                  <a:srgbClr val="000099"/>
                </a:solidFill>
              </a:rPr>
              <a:t>		</a:t>
            </a:r>
            <a:endParaRPr lang="uk-UA" sz="2000" b="1" dirty="0">
              <a:solidFill>
                <a:srgbClr val="00009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rgbClr val="000099"/>
                </a:solidFill>
              </a:rPr>
              <a:t>            студент ОВПУ МТС 				      майстер виробничого навчання</a:t>
            </a:r>
          </a:p>
          <a:p>
            <a:r>
              <a:rPr lang="uk-UA" sz="2000" b="1" dirty="0" smtClean="0">
                <a:solidFill>
                  <a:srgbClr val="000099"/>
                </a:solidFill>
              </a:rPr>
              <a:t>      Краснодемський Олександр  Валерійович  		        Осадча Тетяна Борисівна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rgbClr val="000099"/>
                </a:solidFill>
              </a:rPr>
              <a:t>Одеса, 2023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r="6442" b="25645"/>
          <a:stretch/>
        </p:blipFill>
        <p:spPr>
          <a:xfrm>
            <a:off x="1643857" y="3399427"/>
            <a:ext cx="2349500" cy="3507072"/>
          </a:xfrm>
          <a:prstGeom prst="rect">
            <a:avLst/>
          </a:prstGeom>
        </p:spPr>
      </p:pic>
      <p:pic>
        <p:nvPicPr>
          <p:cNvPr id="1026" name="Рисунок 1" descr="C:\Users\User\Desktop\осадчаааааааа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3344701"/>
            <a:ext cx="2395785" cy="357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75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hat happens if you eat too much chia seeds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"/>
          <a:stretch/>
        </p:blipFill>
        <p:spPr bwMode="auto">
          <a:xfrm>
            <a:off x="0" y="0"/>
            <a:ext cx="4711700" cy="30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ow I Grow and Harvest Organic Chia Seeds - Dengar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1" y="2847902"/>
            <a:ext cx="3232148" cy="401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4,121 Chia Plant Stock Photos - Free &amp; Royalty-Free Stock Photos from  Dreamst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99" y="14286"/>
            <a:ext cx="4562475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The Top 3 Health Benefits of Chia Seeds - DrJockers.com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2399"/>
            <a:ext cx="4502151" cy="381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Greenola Organic Chia Seeds 140g - Greeno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17438" r="10746"/>
          <a:stretch/>
        </p:blipFill>
        <p:spPr bwMode="auto">
          <a:xfrm>
            <a:off x="4597400" y="14286"/>
            <a:ext cx="3136899" cy="33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798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600" y="121399"/>
            <a:ext cx="11912600" cy="317009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 fontAlgn="base">
              <a:spcAft>
                <a:spcPts val="0"/>
              </a:spcAf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Корисні властивості насіння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20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Високий вміст мінералів, відмінне джерело </a:t>
            </a:r>
            <a:r>
              <a:rPr lang="en-US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Mg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en-US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містить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94% денної норми </a:t>
            </a:r>
            <a:r>
              <a:rPr lang="en-US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63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норми </a:t>
            </a:r>
            <a:r>
              <a:rPr lang="uk-UA" sz="2000" b="1" dirty="0" err="1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і 59% норми </a:t>
            </a:r>
            <a:r>
              <a:rPr lang="en-US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ru-RU" sz="20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Білковий профіль насіння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є повним, містить незамінні амінокислоти лізин, метіоніні;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триптофан. </a:t>
            </a:r>
            <a:endParaRPr lang="ru-RU" sz="20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Один з лідерів за вмістом рослинних Омега‑3. </a:t>
            </a:r>
            <a:endParaRPr lang="ru-RU" sz="20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Містить потужні антиоксиданти, що підвищують рівень засвоєння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Омега‑3; природні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антиоксиданти -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хлорогенова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і кавова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кислоти; </a:t>
            </a:r>
            <a:r>
              <a:rPr lang="uk-UA" sz="2000" b="1" dirty="0" err="1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фітонутрієнти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міріцетин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кверцетин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кемпферол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 корисні для функцій імунітету. </a:t>
            </a:r>
            <a:endParaRPr lang="ru-RU" sz="20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рахунок вмісту рідкісного типу розчинної клітковини, має вплив на рівень холестерину в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крові. </a:t>
            </a:r>
            <a:endParaRPr lang="ru-RU" sz="20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Стимулює роботу кишечника та травної системи завдяки високому вмісту харчових волокон.</a:t>
            </a:r>
            <a:endParaRPr lang="ru-RU" sz="20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Насіння Чиа: продаж, ціна у Вінниці. Чіа та амарант від &quot;Інтернет-магазин  &quot;Пряний мір&quot;&quot; - 5517516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360390"/>
            <a:ext cx="5178425" cy="34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Насіння чіа у страва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3321991"/>
            <a:ext cx="5892800" cy="35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96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23100" y="203200"/>
            <a:ext cx="5029200" cy="230832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Показники хімічного складу доводять, що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є оптимальною сировиною, яка покращить поживну цінність страви, мають нейтральний смак та аромат. </a:t>
            </a:r>
            <a:endParaRPr lang="ru-RU" sz="24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8500" y="3543300"/>
            <a:ext cx="5029200" cy="230832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характеризуються високими гідрофільними властивостями, до важливих фізико-­хімічних характеристик відноситься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вологопоглинаюча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вологоутримувальна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здатність.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3" descr="The Best Chia Pudding Recipe - 5 Delicious Flavors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9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hia Juice - Queen of My Kitch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/>
        </p:blipFill>
        <p:spPr bwMode="auto">
          <a:xfrm>
            <a:off x="0" y="-50800"/>
            <a:ext cx="47879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41900" y="117039"/>
            <a:ext cx="6591300" cy="341632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Водорозчинні речовини вуглеводної природи обумовлюють зміну ступеню набухання і 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збільшення маси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Розчинна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клітковина добре набухає і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драглює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 воді, а при замочуванні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утворює однорідну драглеподібну масу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342265" algn="ctr" fontAlgn="base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Такі властивості насіння дозволяють використовувати її в технології приготування пудингів,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парфе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мусів, 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смузі. 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Dragon Fruit Chia Seed Pudding - Sula and Spi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5" b="9061"/>
          <a:stretch/>
        </p:blipFill>
        <p:spPr bwMode="auto">
          <a:xfrm>
            <a:off x="5041900" y="3670300"/>
            <a:ext cx="3153212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hia Seeds: Benefits, Nutrition, and How to Eat Them | The Healt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3670301"/>
            <a:ext cx="31877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906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ia Seed Pudding - Cooking Class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 bwMode="auto">
          <a:xfrm>
            <a:off x="330200" y="0"/>
            <a:ext cx="5041900" cy="687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The Creamiest Chia Seed Pudding (vegan + paleo) - Eating by Ela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0" b="6061"/>
          <a:stretch/>
        </p:blipFill>
        <p:spPr bwMode="auto">
          <a:xfrm>
            <a:off x="5567234" y="0"/>
            <a:ext cx="6345365" cy="68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8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rget the Pet: Chia Seeds Were Made to be Eaten | Senior Lifesty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5508978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78500" y="0"/>
            <a:ext cx="6299200" cy="489364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Водорозчинні </a:t>
            </a:r>
            <a:r>
              <a:rPr lang="uk-UA" sz="2400" b="1" dirty="0" err="1" smtClean="0">
                <a:solidFill>
                  <a:srgbClr val="0066FF"/>
                </a:solidFill>
                <a:ea typeface="Calibri" panose="020F0502020204030204" pitchFamily="34" charset="0"/>
              </a:rPr>
              <a:t>гетерополісахариди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в оболонці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 мають відмінні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</a:rPr>
              <a:t>водоутримуючі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,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</a:rPr>
              <a:t>жироутримуючі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,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</a:rPr>
              <a:t>емульгуючі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 та стабілізуючі властивості, при контакті з водою утворюють драглі, які локалізуються в клітинних структурах перших трьох шарів оболонки насіння.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</a:endParaRPr>
          </a:p>
          <a:p>
            <a:pPr algn="ctr"/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Слизові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волокна під час гідратації виходять за межі насіннєвої оболонки та утворюють навколо зернятка прозору капсулу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При збільшенні концентрації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 до 25% вироби набувають дуже щільної консистенції </a:t>
            </a:r>
            <a:endParaRPr lang="uk-UA" sz="2400" b="1" dirty="0">
              <a:solidFill>
                <a:srgbClr val="0066FF"/>
              </a:solidFill>
            </a:endParaRPr>
          </a:p>
        </p:txBody>
      </p:sp>
      <p:pic>
        <p:nvPicPr>
          <p:cNvPr id="6" name="Picture 6" descr="Delicious and Nutritious Chia Seed Drink | Wholefu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485"/>
            <a:ext cx="2476500" cy="37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oes TikTok's chia-lemon 'internal shower' really beat constipation? Here's  what science say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1304" r="12935" b="-1304"/>
          <a:stretch/>
        </p:blipFill>
        <p:spPr bwMode="auto">
          <a:xfrm>
            <a:off x="2463909" y="3427216"/>
            <a:ext cx="3314591" cy="30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hia Seed Lemon Drink | Chia Seed Detox Water | Detox Water | Yemek Tarifi  | Detoks tarifleri, Detoks diyeti, Diyet planları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 b="3314"/>
          <a:stretch/>
        </p:blipFill>
        <p:spPr bwMode="auto">
          <a:xfrm>
            <a:off x="7772400" y="4932966"/>
            <a:ext cx="2628900" cy="192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99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ia Seed Water: Can It Help You Lose Weight? – Cleveland Cli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8463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hia Fresca: A Natural Energy Drink! – Oh She Gl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0"/>
            <a:ext cx="5118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ow to Eat Chia Seeds: Whole, Ground, Soaked or Raw? - Dr. Ax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462" y="3065463"/>
            <a:ext cx="3792537" cy="37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161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6" descr="Chia Seeds Gain Popularity for Nutritional Benefits - The New York Ti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2"/>
          <a:stretch/>
        </p:blipFill>
        <p:spPr bwMode="auto">
          <a:xfrm>
            <a:off x="330200" y="-48419"/>
            <a:ext cx="6642100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hia Seeds Energy Drink Stock Photo - Download Image Now - Chia Seed,  Water, 2015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-794"/>
            <a:ext cx="49657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235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o Chia Seeds Live Up to the Hype? Here's What to Know, and How to Eat Them  - Parade: Entertainment, Recipes, Health, Life, Holid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hia Seeds 101: How To Use Chia Seeds - Choosing C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0"/>
            <a:ext cx="5080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57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500" y="137890"/>
            <a:ext cx="12014200" cy="193899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66FF"/>
                </a:solidFill>
              </a:rPr>
              <a:t>Піддаючи насіння </a:t>
            </a:r>
            <a:r>
              <a:rPr lang="uk-UA" sz="2400" b="1" dirty="0" err="1">
                <a:solidFill>
                  <a:srgbClr val="0066FF"/>
                </a:solidFill>
              </a:rPr>
              <a:t>чіа</a:t>
            </a:r>
            <a:r>
              <a:rPr lang="uk-UA" sz="2400" b="1" dirty="0">
                <a:solidFill>
                  <a:srgbClr val="0066FF"/>
                </a:solidFill>
              </a:rPr>
              <a:t> гідратації, констатуємо зменшення міцності  насіння </a:t>
            </a:r>
            <a:r>
              <a:rPr lang="uk-UA" sz="2400" b="1" dirty="0" err="1">
                <a:solidFill>
                  <a:srgbClr val="0066FF"/>
                </a:solidFill>
              </a:rPr>
              <a:t>чіа</a:t>
            </a:r>
            <a:r>
              <a:rPr lang="uk-UA" sz="2400" b="1" dirty="0">
                <a:solidFill>
                  <a:srgbClr val="0066FF"/>
                </a:solidFill>
              </a:rPr>
              <a:t> приблизно за 20 хв замочування, після спостерігаємо стабільність утвореної структури, а </a:t>
            </a:r>
            <a:r>
              <a:rPr lang="uk-UA" sz="2400" b="1" dirty="0" err="1">
                <a:solidFill>
                  <a:srgbClr val="0066FF"/>
                </a:solidFill>
              </a:rPr>
              <a:t>гелевий</a:t>
            </a:r>
            <a:r>
              <a:rPr lang="uk-UA" sz="2400" b="1" dirty="0">
                <a:solidFill>
                  <a:srgbClr val="0066FF"/>
                </a:solidFill>
              </a:rPr>
              <a:t> шар стає більш пружним</a:t>
            </a:r>
            <a:r>
              <a:rPr lang="uk-UA" sz="2400" b="1" dirty="0" smtClean="0">
                <a:solidFill>
                  <a:srgbClr val="0066FF"/>
                </a:solidFill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0066FF"/>
                </a:solidFill>
              </a:rPr>
              <a:t>Раціональна </a:t>
            </a:r>
            <a:r>
              <a:rPr lang="uk-UA" sz="2400" b="1" dirty="0">
                <a:solidFill>
                  <a:srgbClr val="0066FF"/>
                </a:solidFill>
              </a:rPr>
              <a:t>тривалість гідратації насіння </a:t>
            </a:r>
            <a:r>
              <a:rPr lang="uk-UA" sz="2400" b="1" dirty="0" err="1">
                <a:solidFill>
                  <a:srgbClr val="0066FF"/>
                </a:solidFill>
              </a:rPr>
              <a:t>чіа</a:t>
            </a:r>
            <a:r>
              <a:rPr lang="uk-UA" sz="2400" b="1" dirty="0">
                <a:solidFill>
                  <a:srgbClr val="0066FF"/>
                </a:solidFill>
              </a:rPr>
              <a:t> за результатами технологічних проробок становить 30 хв, при цьому спостерігаємо найбільший приріст маси насіння </a:t>
            </a:r>
            <a:r>
              <a:rPr lang="uk-UA" sz="2400" b="1" dirty="0" err="1">
                <a:solidFill>
                  <a:srgbClr val="0066FF"/>
                </a:solidFill>
              </a:rPr>
              <a:t>чіа</a:t>
            </a:r>
            <a:r>
              <a:rPr lang="uk-UA" sz="2400" b="1" dirty="0">
                <a:solidFill>
                  <a:srgbClr val="0066FF"/>
                </a:solidFill>
              </a:rPr>
              <a:t>. </a:t>
            </a:r>
            <a:endParaRPr lang="ru-RU" sz="2400" b="1" dirty="0">
              <a:solidFill>
                <a:srgbClr val="0066FF"/>
              </a:solidFill>
            </a:endParaRPr>
          </a:p>
        </p:txBody>
      </p:sp>
      <p:pic>
        <p:nvPicPr>
          <p:cNvPr id="3078" name="Picture 6" descr="10 Tasty Things You Can Do With Chia See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5060565"/>
            <a:ext cx="2786024" cy="179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ia Seeds: Benefits, Nutrition &amp; Recipe Tips – Kayla Its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28" y="2168346"/>
            <a:ext cx="4133600" cy="288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hia Seed Pudding Recipe - Love and Le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346"/>
            <a:ext cx="7608388" cy="468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43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Насіння чіа - користь, протипоказання, відгуки про насіння чіа — УНІ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"/>
            <a:ext cx="6248399" cy="416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7475" y="4535607"/>
            <a:ext cx="1169670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Ефективним способом оптимізації структури харчування населення є впровадження в рецептури ЗРГ продуктів функціонального призначення шляхом використання у їх складі інгредієнтів, що знижують дефіцит есенційних речовин.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числа таких продуктів сьогодні відносимо і продукт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superfood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endParaRPr lang="ru-RU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ru-RU" sz="2400" b="1" dirty="0" err="1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насіння</a:t>
            </a:r>
            <a:r>
              <a:rPr lang="ru-RU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ru-RU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сироп </a:t>
            </a:r>
            <a:r>
              <a:rPr lang="ru-RU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агави</a:t>
            </a:r>
            <a:r>
              <a:rPr lang="ru-RU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Десерт з чі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/>
          <a:stretch/>
        </p:blipFill>
        <p:spPr bwMode="auto">
          <a:xfrm>
            <a:off x="6578600" y="0"/>
            <a:ext cx="5235575" cy="417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4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w to Make Chia Pudding 4 Ways| Easy, healthy, vegan | Two Spo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-40211"/>
            <a:ext cx="5676900" cy="68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Easy 4-Ingredient Chia Pudding Reci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"/>
          <a:stretch/>
        </p:blipFill>
        <p:spPr bwMode="auto">
          <a:xfrm>
            <a:off x="6276975" y="-97230"/>
            <a:ext cx="5381625" cy="69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87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ow To Soak Chia Seeds: Your Questions Answered - The Kitchen Commu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102099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50100" y="60226"/>
            <a:ext cx="5041900" cy="230832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Проведені дослідження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дозволяють використовувати його в якості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драглеутворюючого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агенту при виготовленні десертів, покращуючи при цьому поживну цінність страви. 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Mango, Peach + Kiwi Chia Seed Pudding Cups - The Forked Sp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48" y="2743141"/>
            <a:ext cx="2671752" cy="40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ropical Chia Fruit Cups [Vegan] - One Green Pla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84" y="4346792"/>
            <a:ext cx="3845363" cy="25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ainbow Chia Pudding Parfaits - Wife Mama Food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47" y="2743141"/>
            <a:ext cx="2738252" cy="411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reamy Coconut Chia Pudding - Best of Vega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 b="12006"/>
          <a:stretch/>
        </p:blipFill>
        <p:spPr bwMode="auto">
          <a:xfrm>
            <a:off x="-50963" y="4346792"/>
            <a:ext cx="2998010" cy="25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49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" y="114300"/>
            <a:ext cx="12026900" cy="193899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Також в рецептурі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-страв  уведено сироп з агави, рослини сімейства кактусових. </a:t>
            </a:r>
            <a:endParaRPr lang="uk-UA" sz="20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Мексиці налічується ≈ 300 видів агави, культивується агава також і в інших країнах Південної Америки, на Південному березі Криму. </a:t>
            </a:r>
            <a:endParaRPr lang="uk-UA" sz="20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Сироп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корисно впливає на роботу КШТ, за деякими джерелами підвищує імунітет і виводить зайву рідину, 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глікемічний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індекс агави значно менше ніж у цукру. </a:t>
            </a:r>
            <a:endParaRPr lang="uk-UA" sz="20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Проте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сироп з агави в декілька разів солодший від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цукру ( мінімізується кількість за рецептурою). </a:t>
            </a:r>
            <a:endParaRPr lang="ru-RU" sz="20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Сироп Агавы — Купити Недорого на Bigl.ua (115742240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" y="3187699"/>
            <a:ext cx="3670299" cy="367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Сиропи Агави : ціна, відгуки, продаж | Купити Сиропи Агави в ROZET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37" y="2162069"/>
            <a:ext cx="2070100" cy="469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BIO Agáve prášek - Purasana | GymBeam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138" y="2051389"/>
            <a:ext cx="1697124" cy="16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eñor Maguey Organic Agave Nect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93" y="2082268"/>
            <a:ext cx="1108300" cy="249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Сироп Агави органічний цукрозамінник Foodness (саші 3 г*100 шт), 420 грам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3589" r="7224" b="3698"/>
          <a:stretch/>
        </p:blipFill>
        <p:spPr bwMode="auto">
          <a:xfrm>
            <a:off x="8418850" y="2049855"/>
            <a:ext cx="3570275" cy="480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Сироп агави: користь і шкода, калорійність, глікемічний індекс, відгук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-2170" r="19813" b="2170"/>
          <a:stretch/>
        </p:blipFill>
        <p:spPr bwMode="auto">
          <a:xfrm>
            <a:off x="5879037" y="4356101"/>
            <a:ext cx="266806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42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3400" y="311835"/>
            <a:ext cx="10414000" cy="95410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66FF"/>
                </a:solidFill>
                <a:ea typeface="Calibri" panose="020F0502020204030204" pitchFamily="34" charset="0"/>
              </a:rPr>
              <a:t>Розроблено </a:t>
            </a:r>
            <a:r>
              <a:rPr lang="uk-UA" sz="28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рецептури </a:t>
            </a:r>
            <a:r>
              <a:rPr lang="uk-UA" sz="2800" b="1" dirty="0">
                <a:solidFill>
                  <a:srgbClr val="0066FF"/>
                </a:solidFill>
                <a:ea typeface="Calibri" panose="020F0502020204030204" pitchFamily="34" charset="0"/>
              </a:rPr>
              <a:t>страв «Хліб пшеничний з маком і </a:t>
            </a:r>
            <a:r>
              <a:rPr lang="uk-UA" sz="2800" b="1" dirty="0" err="1">
                <a:solidFill>
                  <a:srgbClr val="0066FF"/>
                </a:solidFill>
                <a:ea typeface="Calibri" panose="020F0502020204030204" pitchFamily="34" charset="0"/>
              </a:rPr>
              <a:t>чіа</a:t>
            </a:r>
            <a:r>
              <a:rPr lang="uk-UA" sz="2800" b="1" dirty="0">
                <a:solidFill>
                  <a:srgbClr val="0066FF"/>
                </a:solidFill>
                <a:ea typeface="Calibri" panose="020F0502020204030204" pitchFamily="34" charset="0"/>
              </a:rPr>
              <a:t>», «</a:t>
            </a:r>
            <a:r>
              <a:rPr lang="uk-UA" sz="2800" b="1" dirty="0" err="1">
                <a:solidFill>
                  <a:srgbClr val="0066FF"/>
                </a:solidFill>
                <a:ea typeface="Calibri" panose="020F0502020204030204" pitchFamily="34" charset="0"/>
              </a:rPr>
              <a:t>Чіа</a:t>
            </a:r>
            <a:r>
              <a:rPr lang="uk-UA" sz="2800" b="1" dirty="0">
                <a:solidFill>
                  <a:srgbClr val="0066FF"/>
                </a:solidFill>
                <a:ea typeface="Calibri" panose="020F0502020204030204" pitchFamily="34" charset="0"/>
              </a:rPr>
              <a:t>-пудинг з ягодами та вівсянкою</a:t>
            </a:r>
            <a:r>
              <a:rPr lang="uk-UA" sz="28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» </a:t>
            </a:r>
            <a:endParaRPr lang="uk-UA" sz="2800" b="1" dirty="0">
              <a:solidFill>
                <a:srgbClr val="0066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579"/>
          <a:stretch/>
        </p:blipFill>
        <p:spPr>
          <a:xfrm>
            <a:off x="139701" y="2539911"/>
            <a:ext cx="5765800" cy="4114889"/>
          </a:xfrm>
          <a:prstGeom prst="rect">
            <a:avLst/>
          </a:prstGeom>
        </p:spPr>
      </p:pic>
      <p:pic>
        <p:nvPicPr>
          <p:cNvPr id="3074" name="Picture 2" descr="Lemon and chia loaf - Kidsp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021" y="2539911"/>
            <a:ext cx="6124575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32163" y="1641316"/>
            <a:ext cx="5146675" cy="52322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Хліб </a:t>
            </a:r>
            <a:r>
              <a:rPr lang="uk-UA" sz="2800" b="1" dirty="0">
                <a:solidFill>
                  <a:srgbClr val="0066FF"/>
                </a:solidFill>
                <a:ea typeface="Calibri" panose="020F0502020204030204" pitchFamily="34" charset="0"/>
              </a:rPr>
              <a:t>пшеничний з маком і </a:t>
            </a:r>
            <a:r>
              <a:rPr lang="uk-UA" sz="2800" b="1" dirty="0" err="1" smtClean="0">
                <a:solidFill>
                  <a:srgbClr val="0066FF"/>
                </a:solidFill>
                <a:ea typeface="Calibri" panose="020F0502020204030204" pitchFamily="34" charset="0"/>
              </a:rPr>
              <a:t>чіа</a:t>
            </a:r>
            <a:r>
              <a:rPr lang="uk-UA" sz="28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 </a:t>
            </a:r>
            <a:endParaRPr lang="uk-UA" sz="28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71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asy Chia Seed Pudding Recipe Story - Two Healthy Kitch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38700" y="90691"/>
            <a:ext cx="7264400" cy="341632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метою визначення доцільної рецептури виготовлення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-страв проведено дослідження органолептичних показників якості 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страв: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зовнішній вигляд, колір, смак, запах, консистенція.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uk-UA" sz="24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основі проведених досліджень було встановлено, що найкращі смакові властивості має хліб із вмістом додаткової сировина по рецептурі: маку 40-45% та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55-60%. 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35 Fun Ways to Eat Chia See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3929513"/>
            <a:ext cx="5213350" cy="2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42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5 Awesome Ideas for How to Eat Chia Seeds | Eat This Not T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1600" cy="472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4" r="26403"/>
          <a:stretch/>
        </p:blipFill>
        <p:spPr>
          <a:xfrm>
            <a:off x="7815344" y="3263900"/>
            <a:ext cx="4376656" cy="3581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6092" y="5308243"/>
            <a:ext cx="4635500" cy="95410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err="1" smtClean="0">
                <a:solidFill>
                  <a:srgbClr val="0066FF"/>
                </a:solidFill>
                <a:ea typeface="Calibri" panose="020F0502020204030204" pitchFamily="34" charset="0"/>
              </a:rPr>
              <a:t>Чіа</a:t>
            </a:r>
            <a:r>
              <a:rPr lang="uk-UA" sz="28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-пудинг </a:t>
            </a:r>
            <a:r>
              <a:rPr lang="uk-UA" sz="2800" b="1" dirty="0">
                <a:solidFill>
                  <a:srgbClr val="0066FF"/>
                </a:solidFill>
                <a:ea typeface="Calibri" panose="020F0502020204030204" pitchFamily="34" charset="0"/>
              </a:rPr>
              <a:t>з ягодами та </a:t>
            </a:r>
            <a:r>
              <a:rPr lang="uk-UA" sz="28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вівсянкою </a:t>
            </a:r>
            <a:endParaRPr lang="uk-UA" sz="2800" b="1" dirty="0">
              <a:solidFill>
                <a:srgbClr val="0066FF"/>
              </a:solidFill>
            </a:endParaRPr>
          </a:p>
        </p:txBody>
      </p:sp>
      <p:pic>
        <p:nvPicPr>
          <p:cNvPr id="4100" name="Picture 4" descr="Banana Chia Pudding - Know Your Produ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4" b="11708"/>
          <a:stretch/>
        </p:blipFill>
        <p:spPr bwMode="auto">
          <a:xfrm>
            <a:off x="4967683" y="3461150"/>
            <a:ext cx="3361961" cy="33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reakfast Chia Pudd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48" y="-1"/>
            <a:ext cx="5528994" cy="34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34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gan Coconut Milk Chia Seed Pudding With Fresh Fruits, Seeds and Nuts –  DivineTa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"/>
            <a:ext cx="4556125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6000" y="299352"/>
            <a:ext cx="7137400" cy="600164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пудингів і десертів з підвищенням вмісту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посилюється горіховий присмак і аромат, погіршується колір так, як страва набуває сіруватого відтінку.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Додавання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шару пюре ягід моделює колір страви, робить його більш збалансованим і гармонійним.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Встановлено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що для страви «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-пудинг з ягодами та вівсянкою» пудинг має найкращі органолептичні та реологічні  показники з співвідношенням: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70% і 30% вівсяних пластівців.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uk-UA" sz="24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Страви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 насінням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з додаванням сиропу агави мають насичений солодкий смак, стійку консистенцію та приємний аромат, низький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глікемічний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індекс.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39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MANGO CHIA PUDING - Cook with Kus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6798"/>
            <a:ext cx="5397500" cy="691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Raspberry Chia Pudding by emsswanston | Quick &amp; Easy Recipe | The Feedfe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96" y="-56798"/>
            <a:ext cx="4508499" cy="691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60590" y="3657420"/>
            <a:ext cx="1742913" cy="120032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Додавання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шару</a:t>
            </a:r>
          </a:p>
          <a:p>
            <a:pPr algn="ctr"/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пюре </a:t>
            </a:r>
            <a:endParaRPr lang="uk-UA" sz="2400" dirty="0"/>
          </a:p>
        </p:txBody>
      </p:sp>
      <p:pic>
        <p:nvPicPr>
          <p:cNvPr id="12292" name="Picture 4" descr="Easy to make Chia seeds recipes for weight loss | The Times of In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75" y="-28575"/>
            <a:ext cx="3745225" cy="28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223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+ Popular Chia Seed Recipes That Are Healthy and Easy to Make -  IzzyCook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4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conut Banana Chia Seed Pudding (V + GF) - Robust Reci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1" y="74562"/>
            <a:ext cx="563217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6300" y="-2"/>
            <a:ext cx="8775700" cy="120032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Страви з насінням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з додаванням сиропу агави мають насичений солодкий смак, стійку консистенцію та приємний аромат, низький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глікемічний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індекс.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ироп агави темний 250мл, органічний Biologic.tv Україн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8" t="1980" r="29257" b="2490"/>
          <a:stretch/>
        </p:blipFill>
        <p:spPr bwMode="auto">
          <a:xfrm>
            <a:off x="9868721" y="1274891"/>
            <a:ext cx="2323279" cy="50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1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75927" y="6140102"/>
            <a:ext cx="5349373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66FF"/>
                </a:solidFill>
              </a:rPr>
              <a:t>Омлет </a:t>
            </a:r>
            <a:r>
              <a:rPr lang="uk-UA" sz="2400" b="1" dirty="0">
                <a:solidFill>
                  <a:srgbClr val="0066FF"/>
                </a:solidFill>
              </a:rPr>
              <a:t>зі шпинатом та насінням </a:t>
            </a:r>
            <a:r>
              <a:rPr lang="uk-UA" sz="2400" b="1" dirty="0" err="1" smtClean="0">
                <a:solidFill>
                  <a:srgbClr val="0066FF"/>
                </a:solidFill>
              </a:rPr>
              <a:t>чіа</a:t>
            </a:r>
            <a:endParaRPr lang="uk-UA" sz="2400" b="1" dirty="0">
              <a:solidFill>
                <a:srgbClr val="0066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311835"/>
            <a:ext cx="10414000" cy="95410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Запропоновано для включення в рецептуру ЗРГ деякі страви з </a:t>
            </a:r>
            <a:r>
              <a:rPr lang="uk-UA" sz="2800" b="1" dirty="0" err="1" smtClean="0">
                <a:solidFill>
                  <a:srgbClr val="0066FF"/>
                </a:solidFill>
              </a:rPr>
              <a:t>superfood</a:t>
            </a:r>
            <a:r>
              <a:rPr lang="uk-UA" sz="2800" b="1" dirty="0" smtClean="0">
                <a:solidFill>
                  <a:srgbClr val="0066FF"/>
                </a:solidFill>
              </a:rPr>
              <a:t> - насіння </a:t>
            </a:r>
            <a:r>
              <a:rPr lang="uk-UA" sz="2800" b="1" dirty="0" err="1" smtClean="0">
                <a:solidFill>
                  <a:srgbClr val="0066FF"/>
                </a:solidFill>
              </a:rPr>
              <a:t>чіа</a:t>
            </a:r>
            <a:r>
              <a:rPr lang="uk-UA" sz="2800" b="1" dirty="0" smtClean="0">
                <a:solidFill>
                  <a:srgbClr val="0066FF"/>
                </a:solidFill>
              </a:rPr>
              <a:t> </a:t>
            </a:r>
            <a:endParaRPr lang="uk-UA" sz="2800" b="1" dirty="0">
              <a:solidFill>
                <a:srgbClr val="0066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727511"/>
            <a:ext cx="5716119" cy="4051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3400" y="6140102"/>
            <a:ext cx="5398619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</a:rPr>
              <a:t>Рисова </a:t>
            </a:r>
            <a:r>
              <a:rPr lang="uk-UA" sz="2400" b="1" dirty="0">
                <a:solidFill>
                  <a:srgbClr val="0066FF"/>
                </a:solidFill>
              </a:rPr>
              <a:t>каша з полуницею та </a:t>
            </a:r>
            <a:r>
              <a:rPr lang="uk-UA" sz="2400" b="1" dirty="0" err="1">
                <a:solidFill>
                  <a:srgbClr val="0066FF"/>
                </a:solidFill>
              </a:rPr>
              <a:t>чіа</a:t>
            </a:r>
            <a:endParaRPr lang="uk-UA" sz="2400" b="1" dirty="0">
              <a:solidFill>
                <a:srgbClr val="0066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863" y="1727511"/>
            <a:ext cx="40513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1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304698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 fontAlgn="base">
              <a:spcAft>
                <a:spcPts val="0"/>
              </a:spcAft>
            </a:pPr>
            <a:r>
              <a:rPr lang="uk-UA" sz="2400" b="1" i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Результати досліджень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проаналізовано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рослинну сировину та надано характеристику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сиропу агави, як перспективної сировини в харчуванні;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обґрунтовано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необхідність використання даної рослинної сировини щодо оптимізації рецептур 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страв; 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виявлено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найкращі співвідношення компонентів за рецептурою для отримання кінцевих виробів з високою харчовою й біологічною 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цінністю;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досліджено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органолептичні показники.  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ПроПитание. Рассказываем про суперфуды, их пользу и анал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257174"/>
            <a:ext cx="4492625" cy="3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Чіа Насіння 1 Кг — Купити Недорого на Bigl.ua (159168534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55" y="3072388"/>
            <a:ext cx="37211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Йогурт з чіа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9" r="9542"/>
          <a:stretch/>
        </p:blipFill>
        <p:spPr bwMode="auto">
          <a:xfrm>
            <a:off x="8450610" y="3132525"/>
            <a:ext cx="3741390" cy="360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161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5553" y="5373112"/>
            <a:ext cx="5123447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</a:rPr>
              <a:t>Курячи </a:t>
            </a:r>
            <a:r>
              <a:rPr lang="uk-UA" sz="2400" b="1" dirty="0" err="1" smtClean="0">
                <a:solidFill>
                  <a:srgbClr val="0066FF"/>
                </a:solidFill>
              </a:rPr>
              <a:t>нагітси</a:t>
            </a:r>
            <a:r>
              <a:rPr lang="uk-UA" sz="2400" b="1" dirty="0" smtClean="0">
                <a:solidFill>
                  <a:srgbClr val="0066FF"/>
                </a:solidFill>
              </a:rPr>
              <a:t> </a:t>
            </a:r>
            <a:r>
              <a:rPr lang="uk-UA" sz="2400" b="1" dirty="0">
                <a:solidFill>
                  <a:srgbClr val="0066FF"/>
                </a:solidFill>
              </a:rPr>
              <a:t>з </a:t>
            </a:r>
            <a:r>
              <a:rPr lang="uk-UA" sz="2400" b="1" dirty="0" err="1" smtClean="0">
                <a:solidFill>
                  <a:srgbClr val="0066FF"/>
                </a:solidFill>
              </a:rPr>
              <a:t>чіа</a:t>
            </a:r>
            <a:endParaRPr lang="uk-UA" sz="2400" b="1" dirty="0">
              <a:solidFill>
                <a:srgbClr val="0066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3996"/>
          <a:stretch/>
        </p:blipFill>
        <p:spPr>
          <a:xfrm>
            <a:off x="345452" y="365125"/>
            <a:ext cx="5623548" cy="4097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401" r="5551" b="4526"/>
          <a:stretch/>
        </p:blipFill>
        <p:spPr>
          <a:xfrm>
            <a:off x="6222999" y="365125"/>
            <a:ext cx="5969001" cy="40977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29401" y="5373111"/>
            <a:ext cx="4657222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66FF"/>
                </a:solidFill>
              </a:rPr>
              <a:t>Рис </a:t>
            </a:r>
            <a:r>
              <a:rPr lang="uk-UA" sz="2400" b="1" dirty="0">
                <a:solidFill>
                  <a:srgbClr val="0066FF"/>
                </a:solidFill>
              </a:rPr>
              <a:t>з смаженими яйцями і </a:t>
            </a:r>
            <a:r>
              <a:rPr lang="uk-UA" sz="2400" b="1" dirty="0" err="1" smtClean="0">
                <a:solidFill>
                  <a:srgbClr val="0066FF"/>
                </a:solidFill>
              </a:rPr>
              <a:t>чіа</a:t>
            </a:r>
            <a:endParaRPr lang="uk-UA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93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23000" cy="4610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240" y="444500"/>
            <a:ext cx="5951760" cy="3721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67033" y="5348763"/>
            <a:ext cx="3135967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</a:rPr>
              <a:t>Млинці з </a:t>
            </a:r>
            <a:r>
              <a:rPr lang="uk-UA" sz="2400" b="1" dirty="0" err="1" smtClean="0">
                <a:solidFill>
                  <a:srgbClr val="0066FF"/>
                </a:solidFill>
              </a:rPr>
              <a:t>чіа</a:t>
            </a:r>
            <a:r>
              <a:rPr lang="uk-UA" sz="2400" b="1" dirty="0" smtClean="0">
                <a:solidFill>
                  <a:srgbClr val="0066FF"/>
                </a:solidFill>
              </a:rPr>
              <a:t> </a:t>
            </a:r>
            <a:endParaRPr lang="uk-UA" sz="2400" b="1" dirty="0">
              <a:solidFill>
                <a:srgbClr val="0066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153" y="5348763"/>
            <a:ext cx="5552574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</a:rPr>
              <a:t>Тефтельки </a:t>
            </a:r>
            <a:r>
              <a:rPr lang="uk-UA" sz="2400" b="1" dirty="0">
                <a:solidFill>
                  <a:srgbClr val="0066FF"/>
                </a:solidFill>
              </a:rPr>
              <a:t>з насінням </a:t>
            </a:r>
            <a:r>
              <a:rPr lang="uk-UA" sz="2400" b="1" dirty="0" err="1" smtClean="0">
                <a:solidFill>
                  <a:srgbClr val="0066FF"/>
                </a:solidFill>
              </a:rPr>
              <a:t>чіа</a:t>
            </a:r>
            <a:endParaRPr lang="uk-UA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60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5753" y="5525249"/>
            <a:ext cx="3688347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</a:rPr>
              <a:t>Банановий </a:t>
            </a:r>
            <a:r>
              <a:rPr lang="uk-UA" sz="2400" b="1" dirty="0">
                <a:solidFill>
                  <a:srgbClr val="0066FF"/>
                </a:solidFill>
              </a:rPr>
              <a:t>бісквіт з </a:t>
            </a:r>
            <a:r>
              <a:rPr lang="uk-UA" sz="2400" b="1" dirty="0" err="1" smtClean="0">
                <a:solidFill>
                  <a:srgbClr val="0066FF"/>
                </a:solidFill>
              </a:rPr>
              <a:t>чіа</a:t>
            </a:r>
            <a:endParaRPr lang="uk-UA" sz="2400" b="1" dirty="0">
              <a:solidFill>
                <a:srgbClr val="0066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2960"/>
          <a:stretch/>
        </p:blipFill>
        <p:spPr>
          <a:xfrm>
            <a:off x="135690" y="0"/>
            <a:ext cx="6311900" cy="5160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25" y="492124"/>
            <a:ext cx="5634475" cy="41560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3678" y="5606663"/>
            <a:ext cx="2062168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66FF"/>
                </a:solidFill>
              </a:rPr>
              <a:t>Мус з </a:t>
            </a:r>
            <a:r>
              <a:rPr lang="uk-UA" sz="2400" b="1" dirty="0">
                <a:solidFill>
                  <a:srgbClr val="0066FF"/>
                </a:solidFill>
              </a:rPr>
              <a:t>ківі </a:t>
            </a:r>
            <a:r>
              <a:rPr lang="uk-UA" sz="2400" b="1" dirty="0" smtClean="0">
                <a:solidFill>
                  <a:srgbClr val="0066FF"/>
                </a:solidFill>
              </a:rPr>
              <a:t>і </a:t>
            </a:r>
            <a:r>
              <a:rPr lang="uk-UA" sz="2400" b="1" dirty="0" err="1" smtClean="0">
                <a:solidFill>
                  <a:srgbClr val="0066FF"/>
                </a:solidFill>
              </a:rPr>
              <a:t>чіа</a:t>
            </a:r>
            <a:endParaRPr lang="uk-UA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79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Chia Seeds Health Benefits &amp; Uses - Jessica Ga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2150"/>
            <a:ext cx="335915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ffee Chia Seed Pudding | 3 Hours | LowCarbingAsi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t="4717" r="8673" b="9718"/>
          <a:stretch/>
        </p:blipFill>
        <p:spPr bwMode="auto">
          <a:xfrm>
            <a:off x="3359150" y="2000148"/>
            <a:ext cx="3257550" cy="48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6808"/>
            <a:ext cx="12103100" cy="193899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endParaRPr lang="ru-RU" sz="20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сучасному світі важливого значення набуває здоровий спосіб життя та здорове харчування.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Дослідження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багатьох країнах світу доводять  ефективність обмеження продуктів тваринного походження і збільшення кількості фруктів, овочів, горіхів та злаків у боротьбі та профілактиці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багатьох захворювань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Дана проблематика зумовила необхідність розроблення інноваційних </a:t>
            </a:r>
            <a:r>
              <a:rPr lang="uk-UA" sz="20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технологій 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 вдосконаленні наявних рецептур десертів, хліба з використанням насіння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для харчування широкого кола споживачів. </a:t>
            </a:r>
            <a:endParaRPr lang="ru-RU" sz="20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How to Make Chia Pudding | Downshiftolog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r="16717"/>
          <a:stretch/>
        </p:blipFill>
        <p:spPr bwMode="auto">
          <a:xfrm>
            <a:off x="6616700" y="2039005"/>
            <a:ext cx="5575300" cy="48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625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45 Chia Pudding Recipes for Weight Loss | Eat This Not T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0467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78400" y="660400"/>
            <a:ext cx="6858000" cy="452431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Аналіз наукових джерел показує перспективність використання такої рослинної сировини як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сироп з агави. </a:t>
            </a:r>
            <a:endParaRPr lang="ru-RU" sz="2400" b="1" dirty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Виконані технологічні проробки довели можливість і переваги розроблення рецептур страв з високими органолептичними показниками,  покращеним мінеральним, вітамінним складом, високим вмістом харчових волокон.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сиропу агави сприяє підвищенню харчової цінності продукту та розширенню асортименту продукції ЗРГ.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61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rawberry Chia Seed Pudding Recipe - Gluten Free Dessert | Recipe | Chia  seed pudding, Snack recipes, Healthy snacks reci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9050"/>
            <a:ext cx="47625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ia Pudding Recipe 4 Ways (Plant-Based, Keto, Whole30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" b="10931"/>
          <a:stretch/>
        </p:blipFill>
        <p:spPr bwMode="auto">
          <a:xfrm>
            <a:off x="5295900" y="28575"/>
            <a:ext cx="5731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74049" y="6110763"/>
            <a:ext cx="3135967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Дякую за увагу!</a:t>
            </a:r>
            <a:endParaRPr lang="uk-U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5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lvia hispanica (1046154636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048179"/>
            <a:ext cx="3864788" cy="48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thumb/4/4f/Salvia_hispanica_0a.jpg/150px-Salvia_hispanica_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88" y="3886854"/>
            <a:ext cx="2112188" cy="297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4445000" cy="193899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</a:pPr>
            <a:r>
              <a:rPr lang="uk-UA" sz="2400" b="1" dirty="0" err="1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біла - рослина 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родини </a:t>
            </a:r>
            <a:r>
              <a:rPr lang="uk-UA" sz="2400" b="1" dirty="0" err="1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глухокропивові</a:t>
            </a: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вид роду шавлія, однорічна трав'яниста рослина висотою 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265" algn="ctr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 м. </a:t>
            </a:r>
            <a:endParaRPr lang="uk-UA" sz="2400" b="1" dirty="0" smtClean="0">
              <a:solidFill>
                <a:srgbClr val="0066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Поле чі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8871"/>
            <a:ext cx="76200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hia seed grain, LM - Stock Image - C030/0293 - Science Photo Librar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8857" r="5551" b="6167"/>
          <a:stretch/>
        </p:blipFill>
        <p:spPr bwMode="auto">
          <a:xfrm>
            <a:off x="7251700" y="3937462"/>
            <a:ext cx="4533900" cy="29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2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700" y="0"/>
            <a:ext cx="11493500" cy="83099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>
              <a:spcAft>
                <a:spcPts val="0"/>
              </a:spcAft>
            </a:pPr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Насіння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дрібне овальне, діаметром близько 1 мм, коричневого, сірого, чорного або білого кольору, поверхня вкрита рельєфним рисунком. </a:t>
            </a:r>
            <a:endParaRPr lang="ru-RU" sz="2400" b="1" dirty="0">
              <a:solidFill>
                <a:srgbClr val="0066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Насіння Чіа для схуднення, 100г: продаж, ціна у Івано-Франківську. Кіноа  від &quot;Магазин здоровых продуктов &quot;Эдемский сад&quot;. Почувствуйте вкус здоровья!  &quot; - 251531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34" y="38481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thumb/8/83/Semillas_de_Ch%C3%ADa.jpg/800px-Semillas_de_Ch%C3%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68" y="889603"/>
            <a:ext cx="5129232" cy="60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hia Seeds: Physical Properties - VanCleave's Science Fu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861" r="435" b="3298"/>
          <a:stretch/>
        </p:blipFill>
        <p:spPr bwMode="auto">
          <a:xfrm>
            <a:off x="203200" y="3657599"/>
            <a:ext cx="2844800" cy="328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Насіння чіа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16364" b="16364"/>
          <a:stretch/>
        </p:blipFill>
        <p:spPr bwMode="auto">
          <a:xfrm>
            <a:off x="139700" y="889603"/>
            <a:ext cx="660086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884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Salvia Hispanica Seed | Chia seeds, information here: en.wik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" y="-6350"/>
            <a:ext cx="5407280" cy="36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49899" y="0"/>
            <a:ext cx="6477001" cy="132343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</a:rPr>
              <a:t>Широке розповсюдження має насіння </a:t>
            </a:r>
            <a:r>
              <a:rPr lang="uk-UA" sz="2000" b="1" dirty="0" err="1">
                <a:solidFill>
                  <a:srgbClr val="0066FF"/>
                </a:solidFill>
                <a:ea typeface="Calibri" panose="020F0502020204030204" pitchFamily="34" charset="0"/>
              </a:rPr>
              <a:t>чіа</a:t>
            </a:r>
            <a:r>
              <a:rPr lang="uk-UA" sz="2000" b="1" dirty="0">
                <a:solidFill>
                  <a:srgbClr val="0066FF"/>
                </a:solidFill>
                <a:ea typeface="Calibri" panose="020F0502020204030204" pitchFamily="34" charset="0"/>
              </a:rPr>
              <a:t> у виробництві харчових добавок, сухих зернових сніданків, кондитерських виробів та напоїв, протеїнових коктейлів. </a:t>
            </a:r>
            <a:endParaRPr lang="uk-UA" sz="2000" b="1" dirty="0" smtClean="0">
              <a:solidFill>
                <a:srgbClr val="0066FF"/>
              </a:solidFill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5321" y="3731802"/>
            <a:ext cx="6077458" cy="304698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  <a:ea typeface="Calibri" panose="020F0502020204030204" pitchFamily="34" charset="0"/>
              </a:rPr>
              <a:t>За 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результатами аналітичного  огляду джерел, констатуємо, що насіння </a:t>
            </a:r>
            <a:r>
              <a:rPr lang="uk-UA" sz="2400" b="1" dirty="0" err="1">
                <a:solidFill>
                  <a:srgbClr val="0066FF"/>
                </a:solidFill>
                <a:ea typeface="Calibri" panose="020F0502020204030204" pitchFamily="34" charset="0"/>
              </a:rPr>
              <a:t>чіа</a:t>
            </a:r>
            <a:r>
              <a:rPr lang="uk-UA" sz="2400" b="1" dirty="0">
                <a:solidFill>
                  <a:srgbClr val="0066FF"/>
                </a:solidFill>
                <a:ea typeface="Calibri" panose="020F0502020204030204" pitchFamily="34" charset="0"/>
              </a:rPr>
              <a:t> є джерелом значної кількості білків, мінеральних речовин, вітамінів, Омега‑3 ненасичених жирних кислот, за хімічним складом може заміняти продукти тваринного походження (молоко, рибу тощо).</a:t>
            </a:r>
            <a:endParaRPr lang="uk-UA" sz="2400" b="1" dirty="0">
              <a:solidFill>
                <a:srgbClr val="0066FF"/>
              </a:solidFill>
            </a:endParaRPr>
          </a:p>
        </p:txBody>
      </p:sp>
      <p:pic>
        <p:nvPicPr>
          <p:cNvPr id="11" name="Picture 10" descr="Viva Naturals Chia Se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84464"/>
            <a:ext cx="5394325" cy="539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15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Насіння Чіа, NATURAL GREEN, 300 г купити в Києві і Україні за найкращою  ціною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3970" r="10762" b="2458"/>
          <a:stretch/>
        </p:blipFill>
        <p:spPr bwMode="auto">
          <a:xfrm>
            <a:off x="19037" y="22098"/>
            <a:ext cx="3727463" cy="683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ᐉ Насіння чіа Golden Kings of Ukraine 100 • Краща ціна в Києві, Україні •  Купити в Епіцентр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1" y="0"/>
            <a:ext cx="4635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Чіа - насіння чіа БІО 1 кг - BIO PLANET Najniższa cena, opinie - Sklep  internetowy Arkana Sma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3817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43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 descr="Проросле насіння чі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552"/>
            <a:ext cx="7439843" cy="587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Насіння Чіа - купити в Києві з доставкою по Україні • краща ціна 55 грн в  магазині Ecosm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05553"/>
            <a:ext cx="4787900" cy="58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07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044786"/>
              </p:ext>
            </p:extLst>
          </p:nvPr>
        </p:nvGraphicFramePr>
        <p:xfrm>
          <a:off x="177800" y="660398"/>
          <a:ext cx="6985000" cy="4064008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073141"/>
                <a:gridCol w="1419359"/>
                <a:gridCol w="1746250"/>
                <a:gridCol w="1746250"/>
              </a:tblGrid>
              <a:tr h="31261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Характеристика 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Показники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Характеристика 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Показники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Білки, г 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22,0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Мінеральні речовини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1261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Вуглеводи, г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35,0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Кальцій, мг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536,0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Зола, г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4,0  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66FF"/>
                          </a:solidFill>
                          <a:effectLst/>
                        </a:rPr>
                        <a:t>Магній, мг</a:t>
                      </a:r>
                      <a:endParaRPr lang="ru-RU" sz="1800" b="1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350,3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Жири, г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30,0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Калій, мг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564,0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Харчові волокна, г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20,0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Фосфор, мг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751,0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Насичені ЖК, г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3,3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Залізо, мг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6,3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Ненасичені ЖК, г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27,0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Вітаміни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1261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у тому числі ω‑3, г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21,0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Вітамін B</a:t>
                      </a:r>
                      <a:r>
                        <a:rPr lang="uk-UA" sz="1800" b="1" baseline="-25000" dirty="0">
                          <a:solidFill>
                            <a:srgbClr val="0066FF"/>
                          </a:solidFill>
                          <a:effectLst/>
                        </a:rPr>
                        <a:t>1</a:t>
                      </a: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, мг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0,45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 rowSpan="4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66FF"/>
                          </a:solidFill>
                          <a:effectLst/>
                        </a:rPr>
                        <a:t>Енергетична цінність, ккал</a:t>
                      </a:r>
                      <a:endParaRPr lang="ru-RU" sz="1800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indent="21590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66FF"/>
                          </a:solidFill>
                          <a:effectLst/>
                        </a:rPr>
                        <a:t>472</a:t>
                      </a:r>
                      <a:endParaRPr lang="ru-RU" sz="180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66FF"/>
                          </a:solidFill>
                          <a:effectLst/>
                        </a:rPr>
                        <a:t>Вітамін B</a:t>
                      </a:r>
                      <a:r>
                        <a:rPr lang="uk-UA" sz="1800" b="1" baseline="-25000">
                          <a:solidFill>
                            <a:srgbClr val="0066FF"/>
                          </a:solidFill>
                          <a:effectLst/>
                        </a:rPr>
                        <a:t>2</a:t>
                      </a:r>
                      <a:r>
                        <a:rPr lang="uk-UA" sz="1800" b="1">
                          <a:solidFill>
                            <a:srgbClr val="0066FF"/>
                          </a:solidFill>
                          <a:effectLst/>
                        </a:rPr>
                        <a:t>, мг</a:t>
                      </a:r>
                      <a:endParaRPr lang="ru-RU" sz="1800" b="1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0,04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66FF"/>
                          </a:solidFill>
                          <a:effectLst/>
                        </a:rPr>
                        <a:t>Вітамін C, мг</a:t>
                      </a:r>
                      <a:endParaRPr lang="ru-RU" sz="1800" b="1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5,4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66FF"/>
                          </a:solidFill>
                          <a:effectLst/>
                        </a:rPr>
                        <a:t>Вітамін E, мг</a:t>
                      </a:r>
                      <a:endParaRPr lang="ru-RU" sz="1800" b="1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1,6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66FF"/>
                          </a:solidFill>
                          <a:effectLst/>
                        </a:rPr>
                        <a:t>Вітамін PP, мг</a:t>
                      </a:r>
                      <a:endParaRPr lang="ru-RU" sz="1800" b="1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66FF"/>
                          </a:solidFill>
                          <a:effectLst/>
                        </a:rPr>
                        <a:t>6,13</a:t>
                      </a:r>
                      <a:endParaRPr lang="ru-RU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92200" y="179358"/>
            <a:ext cx="4984750" cy="400110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Таблиця 1 - Хімічний склад насіння </a:t>
            </a:r>
            <a:r>
              <a:rPr kumimoji="0" lang="uk-UA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чіа</a:t>
            </a:r>
            <a:endParaRPr kumimoji="0" lang="uk-UA" altLang="ru-RU" sz="2000" b="1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+mn-lt"/>
            </a:endParaRPr>
          </a:p>
        </p:txBody>
      </p:sp>
      <p:pic>
        <p:nvPicPr>
          <p:cNvPr id="12" name="Picture 2" descr="Олія чі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3466999"/>
            <a:ext cx="4940300" cy="31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емена чиа: противопоказания, схемы потребления, разоблачение миф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0"/>
            <a:ext cx="4874363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Насіння чіа - користь чи шкода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1" y="4773354"/>
            <a:ext cx="3733800" cy="208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72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1089</Words>
  <Application>Microsoft Office PowerPoint</Application>
  <PresentationFormat>Произвольный</PresentationFormat>
  <Paragraphs>131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hhp</cp:lastModifiedBy>
  <cp:revision>73</cp:revision>
  <dcterms:created xsi:type="dcterms:W3CDTF">2023-01-12T16:00:29Z</dcterms:created>
  <dcterms:modified xsi:type="dcterms:W3CDTF">2023-01-15T17:41:08Z</dcterms:modified>
</cp:coreProperties>
</file>