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5" r:id="rId3"/>
    <p:sldId id="322" r:id="rId4"/>
    <p:sldId id="315" r:id="rId5"/>
    <p:sldId id="319" r:id="rId6"/>
    <p:sldId id="314" r:id="rId7"/>
    <p:sldId id="327" r:id="rId8"/>
    <p:sldId id="313" r:id="rId9"/>
    <p:sldId id="283" r:id="rId10"/>
    <p:sldId id="317" r:id="rId11"/>
    <p:sldId id="316" r:id="rId12"/>
    <p:sldId id="332" r:id="rId13"/>
    <p:sldId id="311" r:id="rId14"/>
    <p:sldId id="285" r:id="rId15"/>
    <p:sldId id="323" r:id="rId16"/>
    <p:sldId id="286" r:id="rId17"/>
    <p:sldId id="310" r:id="rId18"/>
    <p:sldId id="329" r:id="rId19"/>
    <p:sldId id="328" r:id="rId20"/>
    <p:sldId id="300" r:id="rId21"/>
    <p:sldId id="289" r:id="rId22"/>
    <p:sldId id="339" r:id="rId23"/>
    <p:sldId id="290" r:id="rId24"/>
    <p:sldId id="304" r:id="rId25"/>
    <p:sldId id="291" r:id="rId26"/>
    <p:sldId id="302" r:id="rId27"/>
    <p:sldId id="292" r:id="rId28"/>
    <p:sldId id="331" r:id="rId29"/>
    <p:sldId id="293" r:id="rId30"/>
    <p:sldId id="294" r:id="rId31"/>
    <p:sldId id="295" r:id="rId32"/>
    <p:sldId id="301" r:id="rId33"/>
    <p:sldId id="335" r:id="rId34"/>
    <p:sldId id="334" r:id="rId35"/>
    <p:sldId id="336" r:id="rId36"/>
    <p:sldId id="337" r:id="rId37"/>
    <p:sldId id="338" r:id="rId38"/>
    <p:sldId id="33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8" autoAdjust="0"/>
    <p:restoredTop sz="94660"/>
  </p:normalViewPr>
  <p:slideViewPr>
    <p:cSldViewPr>
      <p:cViewPr varScale="1">
        <p:scale>
          <a:sx n="47" d="100"/>
          <a:sy n="47" d="100"/>
        </p:scale>
        <p:origin x="-65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2362D-B9AD-453D-AF3D-B5A69E001523}" type="datetimeFigureOut">
              <a:rPr lang="uk-UA" smtClean="0"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3C2A-C26A-4FB0-8987-374DFEE65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33C2A-C26A-4FB0-8987-374DFEE65A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FE49E3-7222-4DCC-A9CB-9F3F21F0A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035B8-F4E3-4EEE-8BDA-45A140697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4CC3-0728-420E-B750-E6AFAFE39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C05E-B4F7-49AB-A2D5-648050E9B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4762-05F8-4B5B-BD07-3D7220008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35AA-2562-4793-B017-E322A578A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142A-DF25-4F36-AD61-46882D75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97256-5070-4C4E-99D6-6A7F00BA5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F4E8-3E63-439A-9898-A09C3AD4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A9826-E13D-4E74-B098-6131AE844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A0ED-DB1D-44EF-A35B-EA9B5CD5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3B32-FE6C-40C5-A044-B1E1EE1F6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2B99-4945-4D52-B4E6-EACC6AC8A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542726-DCFB-4AE2-89B9-23546C29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>
    <p:newsflash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628" y="3019724"/>
            <a:ext cx="6215608" cy="15876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ЗІР ЛЮДИНИ </a:t>
            </a:r>
            <a:endParaRPr lang="en-US" sz="5000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357188"/>
            <a:ext cx="128587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3131840" y="188640"/>
            <a:ext cx="3143272" cy="500066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Центральное и переферическое зр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6589020" cy="245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amp;Pcy;&amp;lcy;&amp;acy;&amp;ncy;&amp;iecy;&amp;tcy;&amp;acy; &amp;ncy;&amp;acy;&amp;khcy;&amp;ocy;&amp;dcy;&amp;icy;&amp;tcy;&amp;scy;&amp;yacy; &amp;vcy; &amp;gcy;&amp;lcy;&amp;acy;&amp;zcy;, &amp;icy;&amp;zcy;&amp;ocy;&amp;lcy;&amp;icy;&amp;rcy;&amp;ocy;&amp;vcy;&amp;acy;&amp;ncy;&amp;ncy;&amp;ycy;&amp;khcy; &amp;ncy;&amp;acy; &amp;bcy;&amp;iecy;&amp;lcy;&amp;ocy;&amp;mcy; &amp;fcy;&amp;ocy;&amp;ncy;&amp;iecy; &amp;Fcy;&amp;ocy;&amp;tcy;&amp;ocy; &amp;scy;&amp;ocy; &amp;scy;&amp;tcy;&amp;ocy;&amp;kcy;&amp;acy; - 75939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80" y="13792"/>
            <a:ext cx="42862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РОГОВИЦЯ і ХРУСТАЛИК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146" name="Picture 2" descr="http://www.origins.org.ua/pictures/Glaz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1" y="1340769"/>
            <a:ext cx="919105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3665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953000" cy="5635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                 СІТКІВКА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122" name="Picture 2" descr="http://www.origins.org.ua/pictures/Glaz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72" y="40911"/>
            <a:ext cx="4355976" cy="68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" y="1556792"/>
            <a:ext cx="4832536" cy="48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8/80/Wiley_Human_Visual_Syste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712"/>
            <a:ext cx="4572000" cy="55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212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intranet.tdmu.edu.te.ua/data/cd/norm_fiziolog/html/slide/17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19472"/>
            <a:ext cx="521970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506718"/>
            <a:ext cx="41048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dirty="0" smtClean="0">
              <a:solidFill>
                <a:srgbClr val="FF0000"/>
              </a:solidFill>
            </a:endParaRPr>
          </a:p>
          <a:p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У </a:t>
            </a:r>
            <a:r>
              <a:rPr lang="uk-UA" sz="2800" b="1" dirty="0">
                <a:solidFill>
                  <a:srgbClr val="FF0000"/>
                </a:solidFill>
              </a:rPr>
              <a:t>сітківці є </a:t>
            </a:r>
            <a:r>
              <a:rPr lang="uk-UA" sz="2800" b="1" dirty="0" smtClean="0">
                <a:solidFill>
                  <a:srgbClr val="FF0000"/>
                </a:solidFill>
              </a:rPr>
              <a:t>фоторецептори </a:t>
            </a:r>
            <a:r>
              <a:rPr lang="uk-UA" sz="2800" b="1" dirty="0">
                <a:solidFill>
                  <a:srgbClr val="FF0000"/>
                </a:solidFill>
              </a:rPr>
              <a:t>- </a:t>
            </a:r>
            <a:r>
              <a:rPr lang="uk-UA" sz="2800" b="1" dirty="0" smtClean="0">
                <a:solidFill>
                  <a:srgbClr val="FF0000"/>
                </a:solidFill>
              </a:rPr>
              <a:t>клітини </a:t>
            </a:r>
            <a:r>
              <a:rPr lang="uk-UA" sz="2800" b="1" dirty="0">
                <a:solidFill>
                  <a:srgbClr val="FF0000"/>
                </a:solidFill>
              </a:rPr>
              <a:t>у формі </a:t>
            </a:r>
            <a:r>
              <a:rPr lang="uk-UA" sz="2800" b="1" u="sng" dirty="0">
                <a:solidFill>
                  <a:srgbClr val="FF0000"/>
                </a:solidFill>
              </a:rPr>
              <a:t>колб</a:t>
            </a:r>
            <a:r>
              <a:rPr lang="uk-UA" sz="2800" b="1" dirty="0">
                <a:solidFill>
                  <a:srgbClr val="FF0000"/>
                </a:solidFill>
              </a:rPr>
              <a:t> (близько 130 </a:t>
            </a:r>
            <a:r>
              <a:rPr lang="uk-UA" sz="2800" b="1" dirty="0" smtClean="0">
                <a:solidFill>
                  <a:srgbClr val="FF0000"/>
                </a:solidFill>
              </a:rPr>
              <a:t>млн.) </a:t>
            </a:r>
            <a:r>
              <a:rPr lang="uk-UA" sz="2800" b="1" dirty="0">
                <a:solidFill>
                  <a:srgbClr val="FF0000"/>
                </a:solidFill>
              </a:rPr>
              <a:t>і </a:t>
            </a:r>
            <a:r>
              <a:rPr lang="uk-UA" sz="2800" b="1" u="sng" dirty="0">
                <a:solidFill>
                  <a:srgbClr val="FF0000"/>
                </a:solidFill>
              </a:rPr>
              <a:t>паличок </a:t>
            </a:r>
            <a:r>
              <a:rPr lang="uk-UA" sz="2800" b="1" dirty="0">
                <a:solidFill>
                  <a:srgbClr val="FF0000"/>
                </a:solidFill>
              </a:rPr>
              <a:t>(близько 7 </a:t>
            </a:r>
            <a:r>
              <a:rPr lang="uk-UA" sz="2800" b="1" dirty="0" smtClean="0">
                <a:solidFill>
                  <a:srgbClr val="FF0000"/>
                </a:solidFill>
              </a:rPr>
              <a:t>млн.). 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При </a:t>
            </a:r>
            <a:r>
              <a:rPr lang="uk-UA" sz="2400" b="1" dirty="0">
                <a:solidFill>
                  <a:srgbClr val="FF0000"/>
                </a:solidFill>
              </a:rPr>
              <a:t>яскравому освітленні функціонують </a:t>
            </a:r>
            <a:r>
              <a:rPr lang="uk-UA" sz="2400" b="1" dirty="0" err="1">
                <a:solidFill>
                  <a:srgbClr val="FF0000"/>
                </a:solidFill>
              </a:rPr>
              <a:t>колбочковидні</a:t>
            </a:r>
            <a:r>
              <a:rPr lang="uk-UA" sz="2400" b="1" dirty="0">
                <a:solidFill>
                  <a:srgbClr val="FF0000"/>
                </a:solidFill>
              </a:rPr>
              <a:t> фоторецептори, при слабкому світлі - паличкоподібні </a:t>
            </a:r>
            <a:r>
              <a:rPr lang="uk-UA" sz="2400" b="1" dirty="0" smtClean="0">
                <a:solidFill>
                  <a:srgbClr val="FF0000"/>
                </a:solidFill>
              </a:rPr>
              <a:t>клітини.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096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5419328" cy="563562"/>
          </a:xfrm>
        </p:spPr>
        <p:txBody>
          <a:bodyPr/>
          <a:lstStyle/>
          <a:p>
            <a:r>
              <a:rPr lang="uk-UA" sz="3600" dirty="0">
                <a:solidFill>
                  <a:srgbClr val="002060"/>
                </a:solidFill>
              </a:rPr>
              <a:t>Органи зору є </a:t>
            </a:r>
            <a:r>
              <a:rPr lang="uk-UA" sz="3600" dirty="0" smtClean="0">
                <a:solidFill>
                  <a:srgbClr val="002060"/>
                </a:solidFill>
              </a:rPr>
              <a:t>аналізаторами</a:t>
            </a:r>
            <a:r>
              <a:rPr lang="uk-UA" sz="3600" dirty="0">
                <a:solidFill>
                  <a:srgbClr val="002060"/>
                </a:solidFill>
              </a:rPr>
              <a:t>,</a:t>
            </a:r>
            <a:endParaRPr lang="ru-RU" sz="3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186473"/>
            <a:ext cx="8405813" cy="4648200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які збуджуються хвилями світлових променів у </a:t>
            </a:r>
            <a:r>
              <a:rPr lang="uk-UA" sz="3600" b="1" u="sng" dirty="0" smtClean="0">
                <a:solidFill>
                  <a:srgbClr val="002060"/>
                </a:solidFill>
              </a:rPr>
              <a:t>видимій частині спектру </a:t>
            </a:r>
            <a:r>
              <a:rPr lang="uk-UA" sz="3600" b="1" dirty="0" smtClean="0">
                <a:solidFill>
                  <a:srgbClr val="002060"/>
                </a:solidFill>
              </a:rPr>
              <a:t>(380-760 </a:t>
            </a:r>
            <a:r>
              <a:rPr lang="uk-UA" sz="3600" b="1" dirty="0" err="1" smtClean="0">
                <a:solidFill>
                  <a:srgbClr val="002060"/>
                </a:solidFill>
              </a:rPr>
              <a:t>нм</a:t>
            </a:r>
            <a:r>
              <a:rPr lang="uk-UA" sz="3600" b="1" dirty="0" smtClean="0">
                <a:solidFill>
                  <a:srgbClr val="002060"/>
                </a:solidFill>
              </a:rPr>
              <a:t>). Ультрафіолетове (менше 380 </a:t>
            </a:r>
            <a:r>
              <a:rPr lang="uk-UA" sz="3600" b="1" dirty="0" err="1" smtClean="0">
                <a:solidFill>
                  <a:srgbClr val="002060"/>
                </a:solidFill>
              </a:rPr>
              <a:t>нм</a:t>
            </a:r>
            <a:r>
              <a:rPr lang="uk-UA" sz="3600" b="1" dirty="0" smtClean="0">
                <a:solidFill>
                  <a:srgbClr val="002060"/>
                </a:solidFill>
              </a:rPr>
              <a:t>) і інфрачервоне (більше 760 </a:t>
            </a:r>
            <a:r>
              <a:rPr lang="uk-UA" sz="3600" b="1" dirty="0" err="1" smtClean="0">
                <a:solidFill>
                  <a:srgbClr val="002060"/>
                </a:solidFill>
              </a:rPr>
              <a:t>нм</a:t>
            </a:r>
            <a:r>
              <a:rPr lang="uk-UA" sz="3600" b="1" dirty="0" smtClean="0">
                <a:solidFill>
                  <a:srgbClr val="002060"/>
                </a:solidFill>
              </a:rPr>
              <a:t>) випромінювання людина не бачить</a:t>
            </a:r>
            <a:r>
              <a:rPr lang="uk-UA" sz="3600" dirty="0" smtClean="0"/>
              <a:t>. 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</p:txBody>
      </p:sp>
      <p:pic>
        <p:nvPicPr>
          <p:cNvPr id="4" name="Picture 2" descr="http://vkurse.ua/i/2011-12/osobennosti-nosheniya-cvetnykh-li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59" y="8621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9547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196752"/>
            <a:ext cx="8928992" cy="1080120"/>
          </a:xfrm>
        </p:spPr>
        <p:txBody>
          <a:bodyPr/>
          <a:lstStyle/>
          <a:p>
            <a:r>
              <a:rPr lang="uk-UA" sz="2000" dirty="0" smtClean="0">
                <a:solidFill>
                  <a:srgbClr val="002060"/>
                </a:solidFill>
              </a:rPr>
              <a:t> Кожний колір  спектра може бити точно заданий довжиною хвилі або частотою коливань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6" name="Picture 3" descr="electromagneti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472"/>
            <a:ext cx="9036496" cy="4752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48680"/>
            <a:ext cx="5256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kern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Кольори спектра створюються світловими хвилями різної довжини </a:t>
            </a:r>
            <a:endParaRPr lang="uk-UA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2290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456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852936"/>
            <a:ext cx="9793088" cy="39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8829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Зорове відчуття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5112568" cy="46482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400" dirty="0" smtClean="0">
                <a:solidFill>
                  <a:srgbClr val="002060"/>
                </a:solidFill>
              </a:rPr>
              <a:t>виникає при роздратуванні продуктів розпаду світлочутливої речовини в сітківці ока. Якщо світло відбивається не менше  90%, то продукт сприймається </a:t>
            </a:r>
            <a:r>
              <a:rPr lang="uk-UA" sz="2400" b="1" u="sng" dirty="0" smtClean="0">
                <a:solidFill>
                  <a:srgbClr val="002060"/>
                </a:solidFill>
              </a:rPr>
              <a:t>білим (цукор, сіль)</a:t>
            </a:r>
            <a:r>
              <a:rPr lang="uk-UA" sz="2400" u="sng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При поглинанні об'єктом усіх променів видимої частини спектру виникає відчуття </a:t>
            </a:r>
            <a:r>
              <a:rPr lang="uk-UA" sz="2400" b="1" u="sng" dirty="0" smtClean="0">
                <a:solidFill>
                  <a:srgbClr val="002060"/>
                </a:solidFill>
              </a:rPr>
              <a:t>чорного кольору </a:t>
            </a:r>
            <a:r>
              <a:rPr lang="uk-UA" b="1" dirty="0" smtClean="0">
                <a:solidFill>
                  <a:srgbClr val="002060"/>
                </a:solidFill>
              </a:rPr>
              <a:t>(</a:t>
            </a:r>
            <a:r>
              <a:rPr lang="uk-UA" sz="2400" dirty="0">
                <a:solidFill>
                  <a:srgbClr val="002060"/>
                </a:solidFill>
              </a:rPr>
              <a:t>чорний </a:t>
            </a:r>
            <a:r>
              <a:rPr lang="uk-UA" sz="2400" dirty="0" smtClean="0">
                <a:solidFill>
                  <a:srgbClr val="002060"/>
                </a:solidFill>
              </a:rPr>
              <a:t>байховий </a:t>
            </a:r>
            <a:r>
              <a:rPr lang="uk-UA" sz="2400" dirty="0">
                <a:solidFill>
                  <a:srgbClr val="002060"/>
                </a:solidFill>
              </a:rPr>
              <a:t>або плитковий </a:t>
            </a:r>
            <a:r>
              <a:rPr lang="uk-UA" sz="2400" dirty="0" smtClean="0">
                <a:solidFill>
                  <a:srgbClr val="002060"/>
                </a:solidFill>
              </a:rPr>
              <a:t>)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15362" name="Picture 2" descr="http://xn--80al2h.in.ua/images/ingredient/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85" y="2708920"/>
            <a:ext cx="2171306" cy="14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a.seasalt.com.ua/images/stories/Zdorovie_Krasota/interesting-about-salt/istorija_sol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33" y="0"/>
            <a:ext cx="388143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poradu.pp.ua/uploads/posts/2015-06/morska-sl-dlya-volossya-zasb-scho-daruye-gustotu-silu-vdguki-pro-efektivnst-morskoyi-sol-dlya-volossya_9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57" y="4140859"/>
            <a:ext cx="4049250" cy="26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ua.all.biz/img/ua/catalog/91486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91" y="2632801"/>
            <a:ext cx="18823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Якщо </a:t>
            </a:r>
            <a:r>
              <a:rPr lang="uk-UA" dirty="0" smtClean="0">
                <a:solidFill>
                  <a:srgbClr val="002060"/>
                </a:solidFill>
              </a:rPr>
              <a:t>речовина </a:t>
            </a:r>
            <a:r>
              <a:rPr lang="uk-UA" dirty="0">
                <a:solidFill>
                  <a:srgbClr val="002060"/>
                </a:solidFill>
              </a:rPr>
              <a:t>поглинає </a:t>
            </a:r>
            <a:r>
              <a:rPr lang="uk-UA" dirty="0" smtClean="0">
                <a:solidFill>
                  <a:srgbClr val="002060"/>
                </a:solidFill>
              </a:rPr>
              <a:t>частину </a:t>
            </a:r>
            <a:r>
              <a:rPr lang="uk-UA" dirty="0">
                <a:solidFill>
                  <a:srgbClr val="002060"/>
                </a:solidFill>
              </a:rPr>
              <a:t>променів,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29" y="1412776"/>
            <a:ext cx="432714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то </a:t>
            </a:r>
            <a:r>
              <a:rPr lang="uk-UA" sz="2800" b="1" dirty="0" smtClean="0">
                <a:solidFill>
                  <a:srgbClr val="002060"/>
                </a:solidFill>
              </a:rPr>
              <a:t>її колір  </a:t>
            </a:r>
            <a:r>
              <a:rPr lang="uk-UA" sz="2800" b="1" dirty="0" smtClean="0">
                <a:solidFill>
                  <a:srgbClr val="002060"/>
                </a:solidFill>
              </a:rPr>
              <a:t>сприймається </a:t>
            </a:r>
            <a:r>
              <a:rPr lang="uk-UA" sz="2800" b="1" dirty="0">
                <a:solidFill>
                  <a:srgbClr val="002060"/>
                </a:solidFill>
              </a:rPr>
              <a:t>оком по відображеній частині </a:t>
            </a:r>
            <a:r>
              <a:rPr lang="uk-UA" sz="2800" b="1" dirty="0" smtClean="0">
                <a:solidFill>
                  <a:srgbClr val="002060"/>
                </a:solidFill>
              </a:rPr>
              <a:t>променів - червоне </a:t>
            </a:r>
            <a:r>
              <a:rPr lang="uk-UA" sz="2800" b="1" dirty="0">
                <a:solidFill>
                  <a:srgbClr val="002060"/>
                </a:solidFill>
              </a:rPr>
              <a:t>вино поглинає всі промені видимої частини спектру, за винятком червоних, які воно </a:t>
            </a:r>
            <a:r>
              <a:rPr lang="uk-UA" sz="2800" b="1" dirty="0" smtClean="0">
                <a:solidFill>
                  <a:srgbClr val="002060"/>
                </a:solidFill>
              </a:rPr>
              <a:t>відображає</a:t>
            </a:r>
            <a:endParaRPr lang="ru-RU" sz="2800" b="1" dirty="0">
              <a:solidFill>
                <a:srgbClr val="002060"/>
              </a:solidFill>
            </a:endParaRPr>
          </a:p>
          <a:p>
            <a:pPr lvl="0" indent="457200" algn="just"/>
            <a:endParaRPr lang="uk-UA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indent="457200" algn="just"/>
            <a:endParaRPr lang="uk-UA" i="1" dirty="0">
              <a:latin typeface="Arial" pitchFamily="34" charset="0"/>
            </a:endParaRPr>
          </a:p>
        </p:txBody>
      </p:sp>
      <p:pic>
        <p:nvPicPr>
          <p:cNvPr id="14338" name="Picture 2" descr="Вишукане і улюблене багатьма червоне вино насичене природними антиоксидантами, які служать профілактикою хвороб серця. Крім того, у складі вина виявлений ресвератол, що запобігає процесам старіння. Його також цінують за антиракові та протизапальні власти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0"/>
            <a:ext cx="424816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расное вино, зу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5245223" cy="41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3692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Усі кольори можна розділити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564904"/>
            <a:ext cx="8784976" cy="4293096"/>
          </a:xfrm>
        </p:spPr>
        <p:txBody>
          <a:bodyPr/>
          <a:lstStyle/>
          <a:p>
            <a:pPr indent="1905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на забарвлені (хроматичні) </a:t>
            </a:r>
          </a:p>
          <a:p>
            <a:pPr indent="1905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і незабарвлені (ахроматичні). </a:t>
            </a:r>
          </a:p>
          <a:p>
            <a:pPr indent="19050">
              <a:buNone/>
            </a:pPr>
            <a:r>
              <a:rPr lang="uk-UA" dirty="0" smtClean="0">
                <a:solidFill>
                  <a:srgbClr val="002060"/>
                </a:solidFill>
              </a:rPr>
              <a:t>Не існує природних речовин, колір яких відповідав би лише вузькій ділянці спектру. Сприймане людиною забарвлення поверхонь предметів може характеризуватися </a:t>
            </a:r>
            <a:r>
              <a:rPr lang="uk-UA" b="1" u="sng" dirty="0" smtClean="0">
                <a:solidFill>
                  <a:srgbClr val="002060"/>
                </a:solidFill>
              </a:rPr>
              <a:t>колірним тоном</a:t>
            </a:r>
            <a:r>
              <a:rPr lang="uk-UA" dirty="0" smtClean="0">
                <a:solidFill>
                  <a:srgbClr val="002060"/>
                </a:solidFill>
              </a:rPr>
              <a:t> (довжина світлової хвилі), </a:t>
            </a:r>
            <a:r>
              <a:rPr lang="uk-UA" b="1" u="sng" dirty="0" smtClean="0">
                <a:solidFill>
                  <a:srgbClr val="002060"/>
                </a:solidFill>
              </a:rPr>
              <a:t>насиченістю</a:t>
            </a:r>
            <a:r>
              <a:rPr lang="uk-UA" dirty="0" smtClean="0">
                <a:solidFill>
                  <a:srgbClr val="002060"/>
                </a:solidFill>
              </a:rPr>
              <a:t> (блідістю) і </a:t>
            </a:r>
            <a:r>
              <a:rPr lang="uk-UA" b="1" u="sng" dirty="0" smtClean="0">
                <a:solidFill>
                  <a:srgbClr val="002060"/>
                </a:solidFill>
              </a:rPr>
              <a:t>яскравістю</a:t>
            </a:r>
            <a:r>
              <a:rPr lang="uk-UA" dirty="0" smtClean="0">
                <a:solidFill>
                  <a:srgbClr val="002060"/>
                </a:solidFill>
              </a:rPr>
              <a:t> (здатністю відбивати або передавати світло).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image.slidesharecdn.com/1-140204044847-phpapp02/95/1-12-638.jpg?cb=13914918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06" y="1"/>
            <a:ext cx="379159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0920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3979168" cy="56356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Усі існуючі кольори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5544616" cy="4061048"/>
          </a:xfrm>
        </p:spPr>
        <p:txBody>
          <a:bodyPr/>
          <a:lstStyle/>
          <a:p>
            <a:pPr marL="636588" indent="-457200">
              <a:buFontTx/>
              <a:buChar char="-"/>
              <a:tabLst>
                <a:tab pos="80963" algn="l"/>
              </a:tabLst>
            </a:pPr>
            <a:r>
              <a:rPr lang="uk-UA" b="1" dirty="0" smtClean="0">
                <a:solidFill>
                  <a:srgbClr val="002060"/>
                </a:solidFill>
              </a:rPr>
              <a:t>відповідають конкретному кольору</a:t>
            </a:r>
          </a:p>
          <a:p>
            <a:pPr marL="636588" indent="-457200">
              <a:buNone/>
            </a:pP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   в спектрі видимого 	 сонячного світла,</a:t>
            </a:r>
          </a:p>
          <a:p>
            <a:pPr marL="636588" indent="-457200">
              <a:buFontTx/>
              <a:buChar char="-"/>
              <a:tabLst>
                <a:tab pos="80963" algn="l"/>
              </a:tabLst>
            </a:pPr>
            <a:r>
              <a:rPr lang="uk-UA" b="1" dirty="0" smtClean="0">
                <a:solidFill>
                  <a:srgbClr val="002060"/>
                </a:solidFill>
              </a:rPr>
              <a:t>створюються змішенням декількох кольорів (помаранчевий - жовтим і червоним, блакитний - білим і синім і т. д.)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24578" name="Picture 2" descr="http://md-eksperiment.org/images/posters/551d99042ec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98" y="0"/>
            <a:ext cx="396875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servinfo.narod.ru/index.files/menu.files/S_LECTIONS-MAIN.files/L_1-7.files/image05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44171"/>
            <a:ext cx="3431839" cy="32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4130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>
                <a:solidFill>
                  <a:srgbClr val="0070C0"/>
                </a:solidFill>
              </a:rPr>
              <a:t>Зір 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276872"/>
            <a:ext cx="90981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z="2800" b="1" dirty="0" smtClean="0">
                <a:solidFill>
                  <a:srgbClr val="0070C0"/>
                </a:solidFill>
              </a:rPr>
              <a:t>ЗІР  – один з найважливіших інструментів людини, що здійснює його зв’язок з зовнішнім світом. </a:t>
            </a:r>
          </a:p>
          <a:p>
            <a:pPr indent="361950" algn="just"/>
            <a:r>
              <a:rPr lang="uk-UA" sz="2800" b="1" dirty="0" smtClean="0">
                <a:solidFill>
                  <a:srgbClr val="0070C0"/>
                </a:solidFill>
              </a:rPr>
              <a:t>Крім того, зір ще і найважливіший інструмент дегустатора. Завдяки зору дегустатор може оцінити цілісність продукту, його  форму, ступінь </a:t>
            </a:r>
            <a:r>
              <a:rPr lang="uk-UA" sz="2800" b="1" dirty="0" err="1" smtClean="0">
                <a:solidFill>
                  <a:srgbClr val="0070C0"/>
                </a:solidFill>
              </a:rPr>
              <a:t>пропеченості</a:t>
            </a:r>
            <a:r>
              <a:rPr lang="uk-UA" sz="2800" b="1" dirty="0" smtClean="0">
                <a:solidFill>
                  <a:srgbClr val="0070C0"/>
                </a:solidFill>
              </a:rPr>
              <a:t>, колір, вік вина і ступінь його окислення і т.д. Зір дає величезну кількість інформації для оцінки якості продукту.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infokl.ru/wp-content/uploads/2015/04/vospriy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0610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7693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Хроматичний колір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853136"/>
          </a:xfrm>
        </p:spPr>
        <p:txBody>
          <a:bodyPr/>
          <a:lstStyle/>
          <a:p>
            <a:pPr marL="80963" indent="19050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можна отримати в результаті композиції променів трьох спектральних кольорів  в певних  співвідношеннях. Наприклад, </a:t>
            </a:r>
            <a:r>
              <a:rPr lang="uk-UA" sz="2400" b="1" u="sng" dirty="0" smtClean="0">
                <a:solidFill>
                  <a:srgbClr val="002060"/>
                </a:solidFill>
              </a:rPr>
              <a:t>лимон</a:t>
            </a:r>
            <a:r>
              <a:rPr lang="uk-UA" sz="2400" b="1" dirty="0" smtClean="0">
                <a:solidFill>
                  <a:srgbClr val="002060"/>
                </a:solidFill>
              </a:rPr>
              <a:t> відображає одночасно </a:t>
            </a:r>
            <a:r>
              <a:rPr lang="uk-UA" sz="2400" b="1" u="sng" dirty="0" smtClean="0">
                <a:solidFill>
                  <a:srgbClr val="002060"/>
                </a:solidFill>
              </a:rPr>
              <a:t>зелені, жовті і червоні </a:t>
            </a:r>
            <a:r>
              <a:rPr lang="uk-UA" sz="2400" b="1" dirty="0" smtClean="0">
                <a:solidFill>
                  <a:srgbClr val="002060"/>
                </a:solidFill>
              </a:rPr>
              <a:t>світлові промені, а око сприймає лимон жовтим</a:t>
            </a:r>
            <a:endParaRPr lang="uk-UA" sz="2400" b="1" u="sng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www.centrmed.com/thumbs/60/news_detail_480_800_6018c88c59cce9d26007e33539a28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47" y="4797151"/>
            <a:ext cx="263245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old.smed.ru/userfiles/image/Metodi%20diagnostiki/limon_MD_I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97" y="22210"/>
            <a:ext cx="4905761" cy="47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195192" cy="5635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Неправильне сприйняття кольорів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340768"/>
            <a:ext cx="4407024" cy="4907632"/>
          </a:xfrm>
        </p:spPr>
        <p:txBody>
          <a:bodyPr/>
          <a:lstStyle/>
          <a:p>
            <a:pPr marL="0" indent="0">
              <a:buNone/>
            </a:pPr>
            <a:r>
              <a:rPr lang="uk-UA" sz="2400" b="1" u="sng" dirty="0" smtClean="0">
                <a:solidFill>
                  <a:srgbClr val="002060"/>
                </a:solidFill>
              </a:rPr>
              <a:t>Ахроматопсія </a:t>
            </a:r>
            <a:r>
              <a:rPr lang="uk-UA" sz="2400" b="1" dirty="0" smtClean="0">
                <a:solidFill>
                  <a:srgbClr val="002060"/>
                </a:solidFill>
              </a:rPr>
              <a:t>- колірна сліпота, або повна нездатність розрізняти кольори, </a:t>
            </a:r>
          </a:p>
          <a:p>
            <a:pPr marL="80963" indent="15875">
              <a:buNone/>
            </a:pPr>
            <a:r>
              <a:rPr lang="uk-UA" sz="2400" b="1" u="sng" dirty="0" smtClean="0">
                <a:solidFill>
                  <a:srgbClr val="002060"/>
                </a:solidFill>
              </a:rPr>
              <a:t>Дальтонізм</a:t>
            </a:r>
            <a:r>
              <a:rPr lang="uk-UA" sz="2400" b="1" dirty="0" smtClean="0">
                <a:solidFill>
                  <a:srgbClr val="002060"/>
                </a:solidFill>
              </a:rPr>
              <a:t> - часткова нездатність до розрізнення кольору, в основному червоного.  Аномалії зустрічаються рідко: дальтонізм  у 5-7% чоловіків і 0,5% жінок, </a:t>
            </a:r>
            <a:r>
              <a:rPr lang="uk-UA" sz="2400" b="1" dirty="0" err="1" smtClean="0">
                <a:solidFill>
                  <a:srgbClr val="002060"/>
                </a:solidFill>
              </a:rPr>
              <a:t>ахромотопсія</a:t>
            </a:r>
            <a:r>
              <a:rPr lang="uk-UA" sz="2400" b="1" dirty="0" smtClean="0">
                <a:solidFill>
                  <a:srgbClr val="002060"/>
                </a:solidFill>
              </a:rPr>
              <a:t> -  спадкове генетичне захворювання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Немного о дальтонизме интересное, дальтонизм, длинноп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00" y="0"/>
            <a:ext cx="476001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Немного о дальтонизме интересное, дальтонизм, длинноп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52" y="2420888"/>
            <a:ext cx="4446358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 descr="&amp;dcy;&amp;acy;&amp;lcy;&amp;softcy;&amp;tcy;&amp;ocy;&amp;ncy;&amp;icy;&amp;zcy;&amp;mcy; &amp;Fcy;&amp;ocy;&amp;tcy;&amp;ocy; &amp;scy;&amp;ocy; &amp;scy;&amp;tcy;&amp;ocy;&amp;kcy;&amp;acy; - 16726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8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6701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Індивідуальне сприйняття кольору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184576" cy="5069160"/>
          </a:xfrm>
        </p:spPr>
        <p:txBody>
          <a:bodyPr/>
          <a:lstStyle/>
          <a:p>
            <a:pPr marL="85725" indent="19050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визначається  спектральним складом, і особливостями анатомії  людського ока і </a:t>
            </a:r>
            <a:r>
              <a:rPr lang="uk-UA" sz="2000" b="1" u="sng" dirty="0" smtClean="0">
                <a:solidFill>
                  <a:srgbClr val="002060"/>
                </a:solidFill>
              </a:rPr>
              <a:t>психіки.</a:t>
            </a:r>
            <a:endParaRPr lang="ru-RU" sz="2000" b="1" u="sng" dirty="0" smtClean="0">
              <a:solidFill>
                <a:srgbClr val="002060"/>
              </a:solidFill>
            </a:endParaRPr>
          </a:p>
          <a:p>
            <a:pPr marL="85725" indent="19050" algn="just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Сприйняття кольору розрізняється внаслідок культурних особливостей і традицій - на деяких мовах багато відомих нам кольорів просто не мають назви: російська мова -  два різні слова - </a:t>
            </a:r>
            <a:r>
              <a:rPr lang="uk-UA" sz="2000" b="1" u="sng" dirty="0" smtClean="0">
                <a:solidFill>
                  <a:srgbClr val="002060"/>
                </a:solidFill>
              </a:rPr>
              <a:t>блакитний  і синій, </a:t>
            </a:r>
            <a:r>
              <a:rPr lang="uk-UA" sz="2000" b="1" dirty="0" smtClean="0">
                <a:solidFill>
                  <a:srgbClr val="002060"/>
                </a:solidFill>
              </a:rPr>
              <a:t> в англійській використовується лише одне слово – </a:t>
            </a:r>
            <a:r>
              <a:rPr lang="uk-UA" sz="2000" b="1" u="sng" dirty="0" err="1" smtClean="0">
                <a:solidFill>
                  <a:srgbClr val="002060"/>
                </a:solidFill>
              </a:rPr>
              <a:t>blue</a:t>
            </a:r>
            <a:r>
              <a:rPr lang="uk-UA" sz="2000" b="1" u="sng" dirty="0" smtClean="0">
                <a:solidFill>
                  <a:srgbClr val="002060"/>
                </a:solidFill>
              </a:rPr>
              <a:t>;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</a:p>
          <a:p>
            <a:pPr marL="85725" indent="19050" algn="just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у ескімосів близько 20 понять, що означають різні відтінки </a:t>
            </a:r>
            <a:r>
              <a:rPr lang="uk-UA" sz="2000" b="1" u="sng" dirty="0" smtClean="0">
                <a:solidFill>
                  <a:srgbClr val="002060"/>
                </a:solidFill>
              </a:rPr>
              <a:t>снігу,</a:t>
            </a:r>
            <a:r>
              <a:rPr lang="uk-UA" sz="2000" b="1" dirty="0" smtClean="0">
                <a:solidFill>
                  <a:srgbClr val="002060"/>
                </a:solidFill>
              </a:rPr>
              <a:t> тоді як слова «білий» у них просто немає.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novosti-dny.ru/uploads/posts/2013-09/10-interesnyh-faktov-ob-eskimosah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71137"/>
            <a:ext cx="3563888" cy="21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daypic.ru/pars/20130914/20130914_1005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8" y="0"/>
            <a:ext cx="3803912" cy="28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savepic.ru/1789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9" y="2852935"/>
            <a:ext cx="3803912" cy="244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74255"/>
            <a:ext cx="8964488" cy="2756666"/>
          </a:xfrm>
        </p:spPr>
        <p:txBody>
          <a:bodyPr/>
          <a:lstStyle/>
          <a:p>
            <a:pPr marL="179388" indent="-179388"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	При тренованості ока людина розрізняє по колірному тону від </a:t>
            </a:r>
            <a:r>
              <a:rPr lang="uk-UA" sz="2200" b="1" u="sng" dirty="0" smtClean="0">
                <a:solidFill>
                  <a:srgbClr val="002060"/>
                </a:solidFill>
              </a:rPr>
              <a:t>100 до 200 </a:t>
            </a:r>
            <a:r>
              <a:rPr lang="uk-UA" sz="2200" b="1" dirty="0" smtClean="0">
                <a:solidFill>
                  <a:srgbClr val="002060"/>
                </a:solidFill>
              </a:rPr>
              <a:t>кольорів, по насиченості - </a:t>
            </a:r>
            <a:r>
              <a:rPr lang="uk-UA" sz="2200" b="1" u="sng" dirty="0" smtClean="0">
                <a:solidFill>
                  <a:srgbClr val="002060"/>
                </a:solidFill>
              </a:rPr>
              <a:t>до 2</a:t>
            </a:r>
            <a:r>
              <a:rPr lang="uk-UA" sz="2200" b="1" dirty="0" smtClean="0">
                <a:solidFill>
                  <a:srgbClr val="002060"/>
                </a:solidFill>
              </a:rPr>
              <a:t>5, по яскравості - </a:t>
            </a:r>
            <a:r>
              <a:rPr lang="uk-UA" sz="2200" b="1" u="sng" dirty="0" smtClean="0">
                <a:solidFill>
                  <a:srgbClr val="002060"/>
                </a:solidFill>
              </a:rPr>
              <a:t>до 65</a:t>
            </a:r>
            <a:r>
              <a:rPr lang="uk-UA" sz="2200" b="1" dirty="0" smtClean="0">
                <a:solidFill>
                  <a:srgbClr val="002060"/>
                </a:solidFill>
              </a:rPr>
              <a:t>. При недостатньому освітленні здатність ока розрізняти кольори різко знижується.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179388" indent="-179388"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 При візуальній оцінці </a:t>
            </a:r>
            <a:r>
              <a:rPr lang="uk-UA" sz="2200" b="1" dirty="0">
                <a:solidFill>
                  <a:srgbClr val="002060"/>
                </a:solidFill>
              </a:rPr>
              <a:t>продуктів </a:t>
            </a:r>
            <a:r>
              <a:rPr lang="uk-UA" sz="2200" b="1" dirty="0" smtClean="0">
                <a:solidFill>
                  <a:srgbClr val="002060"/>
                </a:solidFill>
              </a:rPr>
              <a:t>враховуються джерела освітлення. </a:t>
            </a:r>
            <a:r>
              <a:rPr lang="uk-UA" sz="2200" b="1" dirty="0">
                <a:solidFill>
                  <a:srgbClr val="002060"/>
                </a:solidFill>
              </a:rPr>
              <a:t>При сонячному </a:t>
            </a:r>
            <a:r>
              <a:rPr lang="uk-UA" sz="2200" b="1" dirty="0" smtClean="0">
                <a:solidFill>
                  <a:srgbClr val="002060"/>
                </a:solidFill>
              </a:rPr>
              <a:t>світлі об'єкт </a:t>
            </a:r>
            <a:r>
              <a:rPr lang="uk-UA" sz="2200" b="1" dirty="0">
                <a:solidFill>
                  <a:srgbClr val="002060"/>
                </a:solidFill>
              </a:rPr>
              <a:t>сприймається синім, </a:t>
            </a:r>
            <a:r>
              <a:rPr lang="uk-UA" sz="2200" b="1" dirty="0" smtClean="0">
                <a:solidFill>
                  <a:srgbClr val="002060"/>
                </a:solidFill>
              </a:rPr>
              <a:t>в </a:t>
            </a:r>
            <a:r>
              <a:rPr lang="uk-UA" sz="2200" b="1" dirty="0">
                <a:solidFill>
                  <a:srgbClr val="002060"/>
                </a:solidFill>
              </a:rPr>
              <a:t>світлі від лампи накалювання здається майже чорним.</a:t>
            </a:r>
            <a:endParaRPr lang="ru-RU" sz="2200" b="1" dirty="0">
              <a:solidFill>
                <a:srgbClr val="002060"/>
              </a:solidFill>
            </a:endParaRPr>
          </a:p>
          <a:p>
            <a:endParaRPr lang="uk-UA" sz="2000" dirty="0"/>
          </a:p>
        </p:txBody>
      </p:sp>
      <p:pic>
        <p:nvPicPr>
          <p:cNvPr id="32770" name="Picture 2" descr="https://pp.vk.me/c630517/v630517266/1a6d6/Kr5R6kxn5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508"/>
            <a:ext cx="6505567" cy="40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627240" cy="563562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Здатність </a:t>
            </a:r>
            <a:r>
              <a:rPr lang="uk-UA" dirty="0">
                <a:solidFill>
                  <a:srgbClr val="002060"/>
                </a:solidFill>
              </a:rPr>
              <a:t>до </a:t>
            </a:r>
            <a:r>
              <a:rPr lang="uk-UA" dirty="0" smtClean="0">
                <a:solidFill>
                  <a:srgbClr val="002060"/>
                </a:solidFill>
              </a:rPr>
              <a:t>сприйняття кольорів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067944" cy="3528392"/>
          </a:xfrm>
        </p:spPr>
        <p:txBody>
          <a:bodyPr/>
          <a:lstStyle/>
          <a:p>
            <a:pPr indent="1905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міняється з віком -  в кришталику і сітківці ока накопичується жовтий пігмент, </a:t>
            </a:r>
          </a:p>
          <a:p>
            <a:pPr indent="1905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що </a:t>
            </a:r>
            <a:r>
              <a:rPr lang="uk-UA" b="1" smtClean="0">
                <a:solidFill>
                  <a:srgbClr val="002060"/>
                </a:solidFill>
              </a:rPr>
              <a:t>призводить </a:t>
            </a:r>
          </a:p>
          <a:p>
            <a:pPr indent="19050">
              <a:buNone/>
            </a:pPr>
            <a:r>
              <a:rPr lang="uk-UA" b="1" smtClean="0">
                <a:solidFill>
                  <a:srgbClr val="002060"/>
                </a:solidFill>
              </a:rPr>
              <a:t>до </a:t>
            </a:r>
            <a:r>
              <a:rPr lang="uk-UA" b="1" dirty="0" smtClean="0">
                <a:solidFill>
                  <a:srgbClr val="002060"/>
                </a:solidFill>
              </a:rPr>
              <a:t>послаблення сприйняття синього.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auraplus.org/wp-content/uploads/2013/05/e81bc59ccef217f1530854-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3"/>
            <a:ext cx="5497151" cy="42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dailyfit.ru/wp-content/uploads/2016/02/20-luchshix-produktov-dlya-poxudeniy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3372"/>
            <a:ext cx="4201007" cy="24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5563344" cy="563562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Вважають, що існує від 7 до 10 </a:t>
            </a:r>
            <a:r>
              <a:rPr lang="uk-UA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млн</a:t>
            </a:r>
            <a:r>
              <a:rPr lang="uk-UA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колірних відмінностей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95126" y="2132856"/>
            <a:ext cx="852534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Словарний запас містить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декілька тисяч найменувань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, але лише декілька десятків з них можна виразити окремими словами,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наприклад: 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червоний, синій, зелений, коричневий, вишневий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і ін.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Декілька сотень назв кольорів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є словосполучення кольору, відтінку, насиченості, яскравості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наприклад: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ясно-зелений, яскраво-синій і т.д.</a:t>
            </a:r>
          </a:p>
          <a:p>
            <a:pPr indent="457200" algn="just"/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Перші класифікації кольорів зроблені у Франції — альбом квітів,  в Англії — словник квітів, що містить близько </a:t>
            </a:r>
            <a:r>
              <a:rPr lang="uk-UA" sz="2400" b="1" u="sng" dirty="0" smtClean="0">
                <a:solidFill>
                  <a:srgbClr val="002060"/>
                </a:solidFill>
                <a:latin typeface="+mj-lt"/>
              </a:rPr>
              <a:t>380 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кольорів і відтінків.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 descr="http://www.centerzdorovye.ru/images/tsveto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171400"/>
            <a:ext cx="3175755" cy="23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212976"/>
            <a:ext cx="9144000" cy="3645024"/>
          </a:xfrm>
        </p:spPr>
        <p:txBody>
          <a:bodyPr/>
          <a:lstStyle/>
          <a:p>
            <a:pPr marL="85725" indent="0" algn="just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Величезне значення для дегустатора має володіння номенклатурою кольорів. На сьогодні не існує однозначної систематизації і універсальної колірної лінійки. </a:t>
            </a:r>
          </a:p>
          <a:p>
            <a:pPr marL="85725" indent="0" algn="just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Колірна шкала </a:t>
            </a:r>
            <a:r>
              <a:rPr lang="uk-UA" sz="2400" b="1" dirty="0" err="1" smtClean="0">
                <a:solidFill>
                  <a:srgbClr val="002060"/>
                </a:solidFill>
              </a:rPr>
              <a:t>Мансела</a:t>
            </a:r>
            <a:r>
              <a:rPr lang="uk-UA" sz="2400" b="1" dirty="0" smtClean="0">
                <a:solidFill>
                  <a:srgbClr val="002060"/>
                </a:solidFill>
              </a:rPr>
              <a:t> занадто дорога і застосовується в основному в США.</a:t>
            </a:r>
          </a:p>
          <a:p>
            <a:pPr marL="85725" indent="0" algn="just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Біблія кольорів CMYK зручна лише для друкарень. </a:t>
            </a:r>
          </a:p>
          <a:p>
            <a:pPr marL="85725" indent="0" algn="just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Найбільшу популярність має система </a:t>
            </a:r>
            <a:r>
              <a:rPr lang="uk-UA" sz="2400" b="1" u="sng" dirty="0" smtClean="0">
                <a:solidFill>
                  <a:srgbClr val="002060"/>
                </a:solidFill>
              </a:rPr>
              <a:t>Ньютона</a:t>
            </a:r>
            <a:r>
              <a:rPr lang="uk-UA" sz="2400" b="1" dirty="0" smtClean="0">
                <a:solidFill>
                  <a:srgbClr val="002060"/>
                </a:solidFill>
              </a:rPr>
              <a:t>, що розташовує кольори у вигляді веселки.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2849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Яскравість кольору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0808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характеризують </a:t>
            </a:r>
            <a:r>
              <a:rPr lang="uk-UA" sz="2400" dirty="0">
                <a:solidFill>
                  <a:srgbClr val="002060"/>
                </a:solidFill>
              </a:rPr>
              <a:t>термінами </a:t>
            </a:r>
            <a:r>
              <a:rPr lang="uk-UA" sz="2400" b="1" dirty="0">
                <a:solidFill>
                  <a:srgbClr val="002060"/>
                </a:solidFill>
              </a:rPr>
              <a:t>темний, світлий, </a:t>
            </a:r>
            <a:r>
              <a:rPr lang="uk-UA" sz="2400" b="1" dirty="0" smtClean="0">
                <a:solidFill>
                  <a:srgbClr val="002060"/>
                </a:solidFill>
              </a:rPr>
              <a:t> яскравий (</a:t>
            </a:r>
            <a:r>
              <a:rPr lang="uk-UA" sz="2400" dirty="0" smtClean="0">
                <a:solidFill>
                  <a:srgbClr val="002060"/>
                </a:solidFill>
              </a:rPr>
              <a:t>мається </a:t>
            </a:r>
            <a:r>
              <a:rPr lang="uk-UA" sz="2400" dirty="0">
                <a:solidFill>
                  <a:srgbClr val="002060"/>
                </a:solidFill>
              </a:rPr>
              <a:t>на увазі </a:t>
            </a:r>
            <a:r>
              <a:rPr lang="uk-UA" sz="2400" dirty="0" smtClean="0">
                <a:solidFill>
                  <a:srgbClr val="002060"/>
                </a:solidFill>
              </a:rPr>
              <a:t>густина</a:t>
            </a:r>
            <a:r>
              <a:rPr lang="uk-UA" sz="2400" dirty="0">
                <a:solidFill>
                  <a:srgbClr val="002060"/>
                </a:solidFill>
              </a:rPr>
              <a:t>, що не міняє </a:t>
            </a:r>
            <a:r>
              <a:rPr lang="uk-UA" sz="2400" dirty="0" smtClean="0">
                <a:solidFill>
                  <a:srgbClr val="002060"/>
                </a:solidFill>
              </a:rPr>
              <a:t>відтінку). 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Враження </a:t>
            </a:r>
            <a:r>
              <a:rPr lang="uk-UA" sz="2400" dirty="0">
                <a:solidFill>
                  <a:srgbClr val="002060"/>
                </a:solidFill>
              </a:rPr>
              <a:t>яскравості залежить </a:t>
            </a:r>
            <a:r>
              <a:rPr lang="uk-UA" sz="2400" dirty="0" smtClean="0">
                <a:solidFill>
                  <a:srgbClr val="002060"/>
                </a:solidFill>
              </a:rPr>
              <a:t>від </a:t>
            </a:r>
            <a:r>
              <a:rPr lang="uk-UA" sz="2400" dirty="0">
                <a:solidFill>
                  <a:srgbClr val="002060"/>
                </a:solidFill>
              </a:rPr>
              <a:t>того</a:t>
            </a:r>
            <a:r>
              <a:rPr lang="uk-UA" sz="2400" dirty="0" smtClean="0">
                <a:solidFill>
                  <a:srgbClr val="002060"/>
                </a:solidFill>
              </a:rPr>
              <a:t>, на </a:t>
            </a:r>
            <a:r>
              <a:rPr lang="uk-UA" sz="2400" dirty="0">
                <a:solidFill>
                  <a:srgbClr val="002060"/>
                </a:solidFill>
              </a:rPr>
              <a:t>якому фоні розглядається об'єкт.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uk-UA" sz="2400" b="1" dirty="0">
                <a:solidFill>
                  <a:srgbClr val="002060"/>
                </a:solidFill>
              </a:rPr>
              <a:t>Яскравість освітлення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впливає </a:t>
            </a:r>
            <a:r>
              <a:rPr lang="uk-UA" sz="2400" dirty="0">
                <a:solidFill>
                  <a:srgbClr val="002060"/>
                </a:solidFill>
              </a:rPr>
              <a:t>на </a:t>
            </a:r>
            <a:r>
              <a:rPr lang="uk-UA" sz="2400" dirty="0" smtClean="0">
                <a:solidFill>
                  <a:srgbClr val="002060"/>
                </a:solidFill>
              </a:rPr>
              <a:t> відчуття кольору 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(при </a:t>
            </a:r>
            <a:r>
              <a:rPr lang="uk-UA" sz="2400" dirty="0">
                <a:solidFill>
                  <a:srgbClr val="002060"/>
                </a:solidFill>
              </a:rPr>
              <a:t>зменшенні освітленості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жовтий </a:t>
            </a:r>
            <a:r>
              <a:rPr lang="uk-UA" sz="2400" dirty="0">
                <a:solidFill>
                  <a:srgbClr val="002060"/>
                </a:solidFill>
              </a:rPr>
              <a:t>колір може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сприйматися </a:t>
            </a:r>
            <a:r>
              <a:rPr lang="uk-UA" sz="2400" dirty="0">
                <a:solidFill>
                  <a:srgbClr val="002060"/>
                </a:solidFill>
              </a:rPr>
              <a:t>як </a:t>
            </a:r>
            <a:r>
              <a:rPr lang="uk-UA" sz="2400" dirty="0" smtClean="0">
                <a:solidFill>
                  <a:srgbClr val="002060"/>
                </a:solidFill>
              </a:rPr>
              <a:t>коричневий)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9698" name="Picture 2" descr="svetlota_cveta (570x428, 6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6928"/>
            <a:ext cx="4249790" cy="31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7374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Дегустатори використовують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25434"/>
            <a:ext cx="5040560" cy="4792216"/>
          </a:xfrm>
        </p:spPr>
        <p:txBody>
          <a:bodyPr/>
          <a:lstStyle/>
          <a:p>
            <a:pPr marL="523875">
              <a:buFontTx/>
              <a:buChar char="-"/>
            </a:pPr>
            <a:r>
              <a:rPr lang="uk-UA" sz="2400" b="1" dirty="0" smtClean="0">
                <a:solidFill>
                  <a:srgbClr val="0070C0"/>
                </a:solidFill>
              </a:rPr>
              <a:t>специфічні назви кольорів і їх поєднань (червоний, </a:t>
            </a:r>
            <a:r>
              <a:rPr lang="uk-UA" sz="2400" b="1" u="sng" dirty="0" smtClean="0">
                <a:solidFill>
                  <a:srgbClr val="0070C0"/>
                </a:solidFill>
              </a:rPr>
              <a:t>зелений, жовтий, білий, червоно-коричневий, жовто-зелений),</a:t>
            </a:r>
          </a:p>
          <a:p>
            <a:pPr marL="523875">
              <a:buFontTx/>
              <a:buChar char="-"/>
            </a:pPr>
            <a:r>
              <a:rPr lang="uk-UA" sz="2400" b="1" dirty="0" smtClean="0">
                <a:solidFill>
                  <a:srgbClr val="0070C0"/>
                </a:solidFill>
              </a:rPr>
              <a:t>свої асоціації з якими-небудь враженнями, що склалися, від предметів навколишнього світу (</a:t>
            </a:r>
            <a:r>
              <a:rPr lang="uk-UA" sz="2400" b="1" u="sng" dirty="0" smtClean="0">
                <a:solidFill>
                  <a:srgbClr val="0070C0"/>
                </a:solidFill>
              </a:rPr>
              <a:t>бірюзовий, смарагдовий, вишневий, малиновий, небесно-синій</a:t>
            </a:r>
            <a:r>
              <a:rPr lang="uk-UA" sz="2400" b="1" dirty="0" smtClean="0">
                <a:solidFill>
                  <a:srgbClr val="0070C0"/>
                </a:solidFill>
              </a:rPr>
              <a:t>).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uk-UA" dirty="0"/>
          </a:p>
        </p:txBody>
      </p:sp>
      <p:pic>
        <p:nvPicPr>
          <p:cNvPr id="6" name="Picture 4" descr="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994" y="773996"/>
            <a:ext cx="2286000" cy="228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18854" y="40466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6699"/>
                </a:solidFill>
              </a:rPr>
              <a:t>Кольорові гармонії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28139" y="3020759"/>
            <a:ext cx="2901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70C0"/>
                </a:solidFill>
              </a:rPr>
              <a:t>В кожній чверті – споріднені кольори,  в правій і лівій половині – </a:t>
            </a:r>
            <a:r>
              <a:rPr lang="uk-UA" b="1" dirty="0" err="1" smtClean="0">
                <a:solidFill>
                  <a:srgbClr val="0070C0"/>
                </a:solidFill>
              </a:rPr>
              <a:t>споріднено-контрасні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Как купить вкусную, красивую и безвредную клубни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302578"/>
            <a:ext cx="4571999" cy="22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Глаза окно в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05" y="0"/>
            <a:ext cx="918482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68206" y="3933056"/>
            <a:ext cx="9167071" cy="28931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25000"/>
                  </a:schemeClr>
                </a:solidFill>
              </a:rPr>
              <a:t>Око людини дивним чином складно побудовано і виконує свою задачу завдяки гармонічні роботи більше 40 різних  компонентів</a:t>
            </a:r>
            <a:br>
              <a:rPr lang="uk-UA" sz="32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pPr algn="ctr"/>
            <a:endParaRPr lang="uk-UA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771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Асоціативні терміни </a:t>
            </a:r>
            <a:r>
              <a:rPr lang="uk-UA" dirty="0">
                <a:solidFill>
                  <a:srgbClr val="0070C0"/>
                </a:solidFill>
              </a:rPr>
              <a:t>можуть мати різне значення для </a:t>
            </a:r>
            <a:r>
              <a:rPr lang="uk-UA" dirty="0" smtClean="0">
                <a:solidFill>
                  <a:srgbClr val="0070C0"/>
                </a:solidFill>
              </a:rPr>
              <a:t>дегустаторів: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5328592" cy="4648200"/>
          </a:xfrm>
        </p:spPr>
        <p:txBody>
          <a:bodyPr/>
          <a:lstStyle/>
          <a:p>
            <a:pPr marL="85725" indent="0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морквяний -  для одного дегустатора - чисто помаранчевий,</a:t>
            </a:r>
          </a:p>
          <a:p>
            <a:pPr marL="85725" indent="0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для іншого - оранжево-жовтий, для третього - оранжево-червоний</a:t>
            </a:r>
            <a:r>
              <a:rPr lang="uk-UA" sz="2000" b="1" dirty="0" smtClean="0">
                <a:solidFill>
                  <a:srgbClr val="0070C0"/>
                </a:solidFill>
              </a:rPr>
              <a:t>. </a:t>
            </a:r>
          </a:p>
          <a:p>
            <a:pPr marL="85725" indent="0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Тому в нормативній документації, дегустаційних листах і експертних висновках прийнято вказувати спеціальні колірні терміни, що однозначно розуміються.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uk-UA" dirty="0"/>
          </a:p>
        </p:txBody>
      </p:sp>
      <p:pic>
        <p:nvPicPr>
          <p:cNvPr id="20482" name="Picture 2" descr="http://i73.beon.ru/68/80/248068/73/83362773/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2799589" cy="2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oboitut.com/uploads/posts/2015-04/thumbs/oboitut.com_1428301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88" y="2727728"/>
            <a:ext cx="33557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cdn.oboi7.com/static/images/m/4a/6d/4a6d8e97cb32b9739b6990301d87dc9c6b591e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88" y="5033410"/>
            <a:ext cx="3355711" cy="188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3475112" cy="1152128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При проведенні дегустації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479032" cy="4648200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враховують, що колір продукту впливає не лише на загальне сприйняття якості, але і на сприйняття </a:t>
            </a:r>
            <a:r>
              <a:rPr lang="uk-UA" sz="2400" b="1" u="sng" dirty="0" smtClean="0">
                <a:solidFill>
                  <a:srgbClr val="0070C0"/>
                </a:solidFill>
              </a:rPr>
              <a:t>смаку (</a:t>
            </a:r>
            <a:r>
              <a:rPr lang="uk-UA" sz="2400" b="1" dirty="0" smtClean="0">
                <a:solidFill>
                  <a:srgbClr val="0070C0"/>
                </a:solidFill>
              </a:rPr>
              <a:t> інтенсивно забарвлені червоні вина можуть сприйматися, що мають інтенсивний насичений букет, а блідо забарвлені із зеленуватим відтінком - як водянисті, </a:t>
            </a:r>
            <a:r>
              <a:rPr lang="uk-UA" sz="2400" b="1" dirty="0" smtClean="0">
                <a:solidFill>
                  <a:srgbClr val="0070C0"/>
                </a:solidFill>
              </a:rPr>
              <a:t>розбавлені)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60" name="Picture 4" descr="http://www.grosslibentale.od.ua/~images/content/degust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08" y="4005064"/>
            <a:ext cx="4877358" cy="29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d, rose ad white wine. (iStock photo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53" y="33337"/>
            <a:ext cx="4759647" cy="47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wijn.met-passie.nl/uploads/pics/image_20071227171547474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86" y="46244"/>
            <a:ext cx="4589389" cy="47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Колір і його відтінки, насиченість і яскравість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340768"/>
            <a:ext cx="5544358" cy="4648200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	залежать також від </a:t>
            </a:r>
            <a:r>
              <a:rPr lang="uk-UA" sz="2400" b="1" u="sng" dirty="0" smtClean="0">
                <a:solidFill>
                  <a:srgbClr val="002060"/>
                </a:solidFill>
              </a:rPr>
              <a:t>поверхні об'єкту </a:t>
            </a:r>
            <a:r>
              <a:rPr lang="uk-UA" sz="2400" b="1" dirty="0" smtClean="0">
                <a:solidFill>
                  <a:srgbClr val="002060"/>
                </a:solidFill>
              </a:rPr>
              <a:t>-  </a:t>
            </a:r>
            <a:r>
              <a:rPr lang="uk-UA" sz="2400" b="1" u="sng" dirty="0" smtClean="0">
                <a:solidFill>
                  <a:srgbClr val="002060"/>
                </a:solidFill>
              </a:rPr>
              <a:t>блискуча, гладка, глянсова, рівна або пориста, тьмяна, матова, шорстка - </a:t>
            </a:r>
            <a:r>
              <a:rPr lang="uk-UA" sz="2400" b="1" dirty="0" smtClean="0">
                <a:solidFill>
                  <a:srgbClr val="002060"/>
                </a:solidFill>
              </a:rPr>
              <a:t> пов'язане з рівномірним або нерівномірним розсіянням світлових променів поверхнею продукту.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7174" name="Picture 6" descr="http://poradu.pp.ua/uploads/posts/2015-09/baklazhani-korist-shkoda-vtamni-kalorynst-recepti_8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60" y="115409"/>
            <a:ext cx="2349565" cy="194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Результат пошуку зображень за запитом &quot;поверхня продукту  гладка  фот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06301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c.pics.livejournal.com/happyhomecook/66592524/256522/256522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55151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dgficc.com/uploads/19-01-2016/2042_9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868"/>
            <a:ext cx="4860032" cy="241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026" name="Picture 2" descr="http://fb.ru/misc/i/gallery/11869/279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2" y="1"/>
            <a:ext cx="9148597" cy="68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0434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Picture 2" descr="&amp;Pcy;&amp;icy;&amp;shchcy;&amp;iecy;&amp;vcy;&amp;ycy;&amp;iecy; &amp;pcy;&amp;rcy;&amp;ocy;&amp;dcy;&amp;ucy;&amp;kcy;&amp;tcy;&amp;ycy; &amp;rcy;&amp;acy;&amp;scy;&amp;tcy;&amp;icy;&amp;tcy;&amp;iecy;&amp;lcy;&amp;softcy;&amp;ncy;&amp;ocy;&amp;gcy;&amp;ocy; &amp;pcy;&amp;rcy;&amp;ocy;&amp;icy;&amp;scy;&amp;khcy;&amp;ocy;&amp;zhcy;&amp;dcy;&amp;iecy;&amp;n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15312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4598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028" name="Picture 4" descr="http://steaklovers.menu/food/~m/ckeditor/view/articles/53d8eb2c0dc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3518"/>
            <a:ext cx="2664295" cy="44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-wine.ru/u/images/23_0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" y="33337"/>
            <a:ext cx="9610268" cy="23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235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 descr="http://vino2rs.com/wp-content/uploads/2014/08/flavors-in-wine-red-w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2461"/>
            <a:ext cx="9144000" cy="74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1084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026" name="Picture 2" descr="https://pp.vk.me/c631816/v631816529/17fd7/LZsk4KrR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668344" cy="68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5930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…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Picture 2" descr="http://www.poznavayka.org/wp-content/uploads/2014/07/glaz-m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19" y="1"/>
            <a:ext cx="9218019" cy="68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1248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098" name="Picture 2" descr="http://www.origins.org.ua/pictures/Glaz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" y="-912017"/>
            <a:ext cx="9130942" cy="77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414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Будова очі, внутрішнє і зовнішнє будова ока люди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" y="-30793"/>
            <a:ext cx="6803238" cy="68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1052736"/>
            <a:ext cx="2339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1</a:t>
            </a:r>
            <a:r>
              <a:rPr lang="uk-UA" sz="2000" dirty="0" smtClean="0"/>
              <a:t> - </a:t>
            </a:r>
            <a:r>
              <a:rPr lang="uk-UA" sz="2000" b="1" dirty="0" smtClean="0">
                <a:solidFill>
                  <a:srgbClr val="0070C0"/>
                </a:solidFill>
              </a:rPr>
              <a:t>зіниця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2 - рогівка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3 - райдужка 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4 - кришталик 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5 - </a:t>
            </a:r>
            <a:r>
              <a:rPr lang="uk-UA" sz="2000" b="1" dirty="0" err="1" smtClean="0">
                <a:solidFill>
                  <a:srgbClr val="0070C0"/>
                </a:solidFill>
              </a:rPr>
              <a:t>циліарне</a:t>
            </a:r>
            <a:r>
              <a:rPr lang="uk-UA" sz="2000" b="1" dirty="0" smtClean="0">
                <a:solidFill>
                  <a:srgbClr val="0070C0"/>
                </a:solidFill>
              </a:rPr>
              <a:t> тіло 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6 - сітківка 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7 - судинна оболонка  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8 - зоровий нерв 9 - судини ока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10 - м’язи ока 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11 - склера 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 12 - склоподібне тіло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620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074" name="Picture 2" descr="http://www.origins.org.ua/pictures/Glaz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03447"/>
            <a:ext cx="10585175" cy="74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1507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Людське</a:t>
            </a:r>
            <a:r>
              <a:rPr lang="ru-RU" dirty="0">
                <a:solidFill>
                  <a:srgbClr val="002060"/>
                </a:solidFill>
              </a:rPr>
              <a:t> око —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складна </a:t>
            </a:r>
            <a:r>
              <a:rPr lang="uk-UA" sz="2400" b="1" dirty="0" smtClean="0">
                <a:solidFill>
                  <a:srgbClr val="002060"/>
                </a:solidFill>
              </a:rPr>
              <a:t>оптична</a:t>
            </a:r>
            <a:r>
              <a:rPr lang="ru-RU" sz="2400" b="1" dirty="0" smtClean="0">
                <a:solidFill>
                  <a:srgbClr val="002060"/>
                </a:solidFill>
              </a:rPr>
              <a:t> система</a:t>
            </a:r>
            <a:r>
              <a:rPr lang="uk-UA" sz="2400" b="1" dirty="0" smtClean="0">
                <a:solidFill>
                  <a:srgbClr val="002060"/>
                </a:solidFill>
              </a:rPr>
              <a:t>:  </a:t>
            </a:r>
          </a:p>
          <a:p>
            <a:r>
              <a:rPr lang="ru-RU" sz="2400" b="1" u="sng" dirty="0" err="1" smtClean="0">
                <a:solidFill>
                  <a:srgbClr val="002060"/>
                </a:solidFill>
              </a:rPr>
              <a:t>Рогівка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  </a:t>
            </a:r>
            <a:r>
              <a:rPr lang="uk-UA" sz="2400" b="1" dirty="0" smtClean="0">
                <a:solidFill>
                  <a:srgbClr val="002060"/>
                </a:solidFill>
              </a:rPr>
              <a:t>заломлює світлові промені,  далі проходять через зіницю - функція діафрагми. </a:t>
            </a:r>
          </a:p>
          <a:p>
            <a:r>
              <a:rPr lang="uk-UA" sz="2400" b="1" u="sng" dirty="0" smtClean="0">
                <a:solidFill>
                  <a:srgbClr val="002060"/>
                </a:solidFill>
              </a:rPr>
              <a:t>Кришталик</a:t>
            </a:r>
            <a:r>
              <a:rPr lang="uk-UA" sz="2400" b="1" dirty="0" smtClean="0">
                <a:solidFill>
                  <a:srgbClr val="002060"/>
                </a:solidFill>
              </a:rPr>
              <a:t> - переломлює і пропускає світлові промені  на сітківку. 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Рідина очних камер,  склоподібне тіло -  заломлюють світло.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Світлові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промені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на </a:t>
            </a:r>
            <a:r>
              <a:rPr lang="uk-UA" sz="2400" b="1" u="sng" dirty="0" smtClean="0">
                <a:solidFill>
                  <a:srgbClr val="002060"/>
                </a:solidFill>
              </a:rPr>
              <a:t>сітківці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формують зменшене, перевернуте, але </a:t>
            </a:r>
            <a:r>
              <a:rPr lang="uk-UA" sz="2400" b="1" dirty="0" smtClean="0">
                <a:solidFill>
                  <a:srgbClr val="002060"/>
                </a:solidFill>
              </a:rPr>
              <a:t>реальне</a:t>
            </a:r>
            <a:r>
              <a:rPr lang="ru-RU" sz="2400" b="1" dirty="0" smtClean="0">
                <a:solidFill>
                  <a:srgbClr val="002060"/>
                </a:solidFill>
              </a:rPr>
              <a:t> зображення (</a:t>
            </a:r>
            <a:r>
              <a:rPr lang="uk-UA" sz="2400" b="1" dirty="0">
                <a:solidFill>
                  <a:srgbClr val="002060"/>
                </a:solidFill>
              </a:rPr>
              <a:t>світлоприймаючі клітини </a:t>
            </a:r>
            <a:r>
              <a:rPr lang="uk-UA" sz="2400" b="1" dirty="0" smtClean="0">
                <a:solidFill>
                  <a:srgbClr val="002060"/>
                </a:solidFill>
              </a:rPr>
              <a:t>-  </a:t>
            </a:r>
            <a:r>
              <a:rPr lang="uk-UA" sz="2400" b="1" dirty="0">
                <a:solidFill>
                  <a:srgbClr val="002060"/>
                </a:solidFill>
              </a:rPr>
              <a:t>зорові </a:t>
            </a:r>
            <a:r>
              <a:rPr lang="uk-UA" sz="2400" b="1" dirty="0" smtClean="0">
                <a:solidFill>
                  <a:srgbClr val="002060"/>
                </a:solidFill>
              </a:rPr>
              <a:t>рецептори).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Остаточний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аналіз і сприйняття отриманої оком інформації, відбувається  в </a:t>
            </a:r>
            <a:r>
              <a:rPr lang="uk-UA" sz="2400" b="1" u="sng" dirty="0" smtClean="0">
                <a:solidFill>
                  <a:srgbClr val="002060"/>
                </a:solidFill>
              </a:rPr>
              <a:t>головному мозку, </a:t>
            </a:r>
            <a:r>
              <a:rPr lang="uk-UA" sz="2400" b="1" dirty="0" smtClean="0">
                <a:solidFill>
                  <a:srgbClr val="002060"/>
                </a:solidFill>
              </a:rPr>
              <a:t>в корі його потиличних частин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194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 Зір і мозо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36"/>
            <a:ext cx="6156176" cy="69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 Зір і мозок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61" y="2716409"/>
            <a:ext cx="338157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722561" y="-50335"/>
            <a:ext cx="3630669" cy="27667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0070C0"/>
                </a:solidFill>
              </a:rPr>
              <a:t>Дивимось </a:t>
            </a:r>
          </a:p>
          <a:p>
            <a:pPr marL="0" indent="0" algn="ctr">
              <a:buNone/>
            </a:pPr>
            <a:r>
              <a:rPr lang="uk-UA" sz="3200" b="1" dirty="0">
                <a:solidFill>
                  <a:srgbClr val="0070C0"/>
                </a:solidFill>
              </a:rPr>
              <a:t>очима, </a:t>
            </a:r>
          </a:p>
          <a:p>
            <a:pPr marL="0" indent="0" algn="ctr">
              <a:buNone/>
            </a:pPr>
            <a:r>
              <a:rPr lang="uk-UA" sz="3200" b="1" dirty="0">
                <a:solidFill>
                  <a:srgbClr val="0070C0"/>
                </a:solidFill>
              </a:rPr>
              <a:t>а бачимо мозком 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934099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025008" cy="72008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Схематичне зображення очного яблука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908720"/>
            <a:ext cx="3168352" cy="5760640"/>
          </a:xfrm>
        </p:spPr>
        <p:txBody>
          <a:bodyPr/>
          <a:lstStyle/>
          <a:p>
            <a:pPr marL="180975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1 </a:t>
            </a:r>
            <a:r>
              <a:rPr lang="uk-UA" sz="1600" b="1" dirty="0" smtClean="0">
                <a:solidFill>
                  <a:srgbClr val="0070C0"/>
                </a:solidFill>
              </a:rPr>
              <a:t>– склера;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 2 – власне судинна  оболонка; 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3 – сітківка;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4 – коротка задня війна артерія; 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5 – зоровий нерв;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6 – довга задня війна  артерія; 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7 – </a:t>
            </a:r>
            <a:r>
              <a:rPr lang="uk-UA" sz="1600" b="1" dirty="0" err="1" smtClean="0">
                <a:solidFill>
                  <a:srgbClr val="0070C0"/>
                </a:solidFill>
              </a:rPr>
              <a:t>вортикозна</a:t>
            </a:r>
            <a:r>
              <a:rPr lang="uk-UA" sz="1600" b="1" dirty="0" smtClean="0">
                <a:solidFill>
                  <a:srgbClr val="0070C0"/>
                </a:solidFill>
              </a:rPr>
              <a:t> вена;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8 – нижній прямий м'яз; 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9 – велике артеріальне коло радужки;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10 – радужка;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11 – роговиця; 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12 – кон'юнктива; 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13 – </a:t>
            </a:r>
            <a:r>
              <a:rPr lang="uk-UA" sz="1600" b="1" dirty="0" err="1" smtClean="0">
                <a:solidFill>
                  <a:srgbClr val="0070C0"/>
                </a:solidFill>
              </a:rPr>
              <a:t>хрусталик</a:t>
            </a:r>
            <a:r>
              <a:rPr lang="uk-UA" sz="1600" b="1" dirty="0" smtClean="0">
                <a:solidFill>
                  <a:srgbClr val="0070C0"/>
                </a:solidFill>
              </a:rPr>
              <a:t>;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14 – війне тіло;</a:t>
            </a:r>
          </a:p>
          <a:p>
            <a:pPr marL="180975" indent="0">
              <a:buNone/>
            </a:pPr>
            <a:r>
              <a:rPr lang="uk-UA" sz="1600" b="1" dirty="0" smtClean="0">
                <a:solidFill>
                  <a:srgbClr val="0070C0"/>
                </a:solidFill>
              </a:rPr>
              <a:t> 15 – верхній прямий м'яз</a:t>
            </a:r>
            <a:endParaRPr lang="uk-UA" sz="16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0606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1098</TotalTime>
  <Words>1008</Words>
  <Application>Microsoft Office PowerPoint</Application>
  <PresentationFormat>Экран (4:3)</PresentationFormat>
  <Paragraphs>124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cdb2004211gl</vt:lpstr>
      <vt:lpstr>ЗІР ЛЮДИНИ </vt:lpstr>
      <vt:lpstr>Зір </vt:lpstr>
      <vt:lpstr>Презентация PowerPoint</vt:lpstr>
      <vt:lpstr>Презентация PowerPoint</vt:lpstr>
      <vt:lpstr>Презентация PowerPoint</vt:lpstr>
      <vt:lpstr>Презентация PowerPoint</vt:lpstr>
      <vt:lpstr>Людське око — </vt:lpstr>
      <vt:lpstr>Презентация PowerPoint</vt:lpstr>
      <vt:lpstr>Схематичне зображення очного яблука</vt:lpstr>
      <vt:lpstr>РОГОВИЦЯ і ХРУСТАЛИК</vt:lpstr>
      <vt:lpstr>                 СІТКІВКА</vt:lpstr>
      <vt:lpstr>Презентация PowerPoint</vt:lpstr>
      <vt:lpstr>Органи зору є аналізаторами,</vt:lpstr>
      <vt:lpstr> Кожний колір  спектра може бити точно заданий довжиною хвилі або частотою коливань</vt:lpstr>
      <vt:lpstr>Презентация PowerPoint</vt:lpstr>
      <vt:lpstr>Зорове відчуття </vt:lpstr>
      <vt:lpstr>Якщо речовина поглинає частину променів,</vt:lpstr>
      <vt:lpstr>Усі кольори можна розділити </vt:lpstr>
      <vt:lpstr>Усі існуючі кольори </vt:lpstr>
      <vt:lpstr>Хроматичний колір </vt:lpstr>
      <vt:lpstr>Неправильне сприйняття кольорів </vt:lpstr>
      <vt:lpstr>Презентация PowerPoint</vt:lpstr>
      <vt:lpstr>Індивідуальне сприйняття кольору </vt:lpstr>
      <vt:lpstr>Презентация PowerPoint</vt:lpstr>
      <vt:lpstr>Здатність до сприйняття кольорів  </vt:lpstr>
      <vt:lpstr>Вважають, що існує від 7 до 10 млн колірних відмінностей</vt:lpstr>
      <vt:lpstr>Презентация PowerPoint</vt:lpstr>
      <vt:lpstr>Яскравість кольору </vt:lpstr>
      <vt:lpstr>Дегустатори використовують </vt:lpstr>
      <vt:lpstr>Асоціативні терміни можуть мати різне значення для дегустаторів:</vt:lpstr>
      <vt:lpstr>При проведенні дегустації </vt:lpstr>
      <vt:lpstr>Колір і його відтінки, насиченість і яскравість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</vt:lpstr>
    </vt:vector>
  </TitlesOfParts>
  <Company>matrix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ПОЛИСАХАРИДЫ</dc:title>
  <dc:creator>komp</dc:creator>
  <cp:lastModifiedBy>User</cp:lastModifiedBy>
  <cp:revision>83</cp:revision>
  <dcterms:created xsi:type="dcterms:W3CDTF">2009-05-07T04:03:17Z</dcterms:created>
  <dcterms:modified xsi:type="dcterms:W3CDTF">2016-04-20T10:54:56Z</dcterms:modified>
</cp:coreProperties>
</file>