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84"/>
  </p:notesMasterIdLst>
  <p:sldIdLst>
    <p:sldId id="277" r:id="rId2"/>
    <p:sldId id="260" r:id="rId3"/>
    <p:sldId id="257" r:id="rId4"/>
    <p:sldId id="262" r:id="rId5"/>
    <p:sldId id="365" r:id="rId6"/>
    <p:sldId id="363" r:id="rId7"/>
    <p:sldId id="263" r:id="rId8"/>
    <p:sldId id="264" r:id="rId9"/>
    <p:sldId id="297" r:id="rId10"/>
    <p:sldId id="298" r:id="rId11"/>
    <p:sldId id="299" r:id="rId12"/>
    <p:sldId id="301" r:id="rId13"/>
    <p:sldId id="302" r:id="rId14"/>
    <p:sldId id="303" r:id="rId15"/>
    <p:sldId id="256" r:id="rId16"/>
    <p:sldId id="304" r:id="rId17"/>
    <p:sldId id="305" r:id="rId18"/>
    <p:sldId id="265" r:id="rId19"/>
    <p:sldId id="306" r:id="rId20"/>
    <p:sldId id="307" r:id="rId21"/>
    <p:sldId id="278" r:id="rId22"/>
    <p:sldId id="276" r:id="rId23"/>
    <p:sldId id="308" r:id="rId24"/>
    <p:sldId id="309" r:id="rId25"/>
    <p:sldId id="310" r:id="rId26"/>
    <p:sldId id="311" r:id="rId27"/>
    <p:sldId id="315" r:id="rId28"/>
    <p:sldId id="317" r:id="rId29"/>
    <p:sldId id="316" r:id="rId30"/>
    <p:sldId id="312" r:id="rId31"/>
    <p:sldId id="313" r:id="rId32"/>
    <p:sldId id="314" r:id="rId33"/>
    <p:sldId id="333" r:id="rId34"/>
    <p:sldId id="332" r:id="rId35"/>
    <p:sldId id="331" r:id="rId36"/>
    <p:sldId id="322" r:id="rId37"/>
    <p:sldId id="275" r:id="rId38"/>
    <p:sldId id="336" r:id="rId39"/>
    <p:sldId id="323" r:id="rId40"/>
    <p:sldId id="335" r:id="rId41"/>
    <p:sldId id="337" r:id="rId42"/>
    <p:sldId id="338" r:id="rId43"/>
    <p:sldId id="324" r:id="rId44"/>
    <p:sldId id="325" r:id="rId45"/>
    <p:sldId id="273" r:id="rId46"/>
    <p:sldId id="356" r:id="rId47"/>
    <p:sldId id="258" r:id="rId48"/>
    <p:sldId id="340" r:id="rId49"/>
    <p:sldId id="341" r:id="rId50"/>
    <p:sldId id="339" r:id="rId51"/>
    <p:sldId id="267" r:id="rId52"/>
    <p:sldId id="348" r:id="rId53"/>
    <p:sldId id="349" r:id="rId54"/>
    <p:sldId id="350" r:id="rId55"/>
    <p:sldId id="268" r:id="rId56"/>
    <p:sldId id="357" r:id="rId57"/>
    <p:sldId id="352" r:id="rId58"/>
    <p:sldId id="269" r:id="rId59"/>
    <p:sldId id="353" r:id="rId60"/>
    <p:sldId id="342" r:id="rId61"/>
    <p:sldId id="343" r:id="rId62"/>
    <p:sldId id="326" r:id="rId63"/>
    <p:sldId id="344" r:id="rId64"/>
    <p:sldId id="354" r:id="rId65"/>
    <p:sldId id="345" r:id="rId66"/>
    <p:sldId id="327" r:id="rId67"/>
    <p:sldId id="355" r:id="rId68"/>
    <p:sldId id="347" r:id="rId69"/>
    <p:sldId id="346" r:id="rId70"/>
    <p:sldId id="295" r:id="rId71"/>
    <p:sldId id="259" r:id="rId72"/>
    <p:sldId id="358" r:id="rId73"/>
    <p:sldId id="359" r:id="rId74"/>
    <p:sldId id="361" r:id="rId75"/>
    <p:sldId id="360" r:id="rId76"/>
    <p:sldId id="362" r:id="rId77"/>
    <p:sldId id="266" r:id="rId78"/>
    <p:sldId id="272" r:id="rId79"/>
    <p:sldId id="328" r:id="rId80"/>
    <p:sldId id="329" r:id="rId81"/>
    <p:sldId id="330" r:id="rId82"/>
    <p:sldId id="364" r:id="rId8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93" autoAdjust="0"/>
    <p:restoredTop sz="94660"/>
  </p:normalViewPr>
  <p:slideViewPr>
    <p:cSldViewPr>
      <p:cViewPr>
        <p:scale>
          <a:sx n="100" d="100"/>
          <a:sy n="100" d="100"/>
        </p:scale>
        <p:origin x="-810" y="12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405E7F-961C-41D1-9AD7-6942A92019F2}" type="datetimeFigureOut">
              <a:rPr lang="uk-UA" smtClean="0"/>
              <a:t>20.04.2016</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B64EC-5FC2-4D7D-8C93-F568E1B8FAE5}" type="slidenum">
              <a:rPr lang="uk-UA" smtClean="0"/>
              <a:t>‹#›</a:t>
            </a:fld>
            <a:endParaRPr lang="uk-UA"/>
          </a:p>
        </p:txBody>
      </p:sp>
    </p:spTree>
    <p:extLst>
      <p:ext uri="{BB962C8B-B14F-4D97-AF65-F5344CB8AC3E}">
        <p14:creationId xmlns:p14="http://schemas.microsoft.com/office/powerpoint/2010/main" val="643726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9BEAFC1D-61F1-44D2-8559-DB5B1198246A}" type="datetime1">
              <a:rPr lang="ru-RU" smtClean="0"/>
              <a:t>20.04.2016</a:t>
            </a:fld>
            <a:endParaRPr lang="en-US" dirty="0"/>
          </a:p>
        </p:txBody>
      </p:sp>
      <p:sp>
        <p:nvSpPr>
          <p:cNvPr id="5" name="Нижний колонтитул 4"/>
          <p:cNvSpPr>
            <a:spLocks noGrp="1"/>
          </p:cNvSpPr>
          <p:nvPr>
            <p:ph type="ftr" sz="quarter" idx="11"/>
          </p:nvPr>
        </p:nvSpPr>
        <p:spPr/>
        <p:txBody>
          <a:bodyPr/>
          <a:lstStyle>
            <a:lvl1pPr>
              <a:defRPr/>
            </a:lvl1pPr>
          </a:lstStyle>
          <a:p>
            <a:pPr>
              <a:defRPr/>
            </a:pPr>
            <a:endParaRPr lang="en-US"/>
          </a:p>
        </p:txBody>
      </p:sp>
      <p:sp>
        <p:nvSpPr>
          <p:cNvPr id="6" name="Номер слайда 5"/>
          <p:cNvSpPr>
            <a:spLocks noGrp="1"/>
          </p:cNvSpPr>
          <p:nvPr>
            <p:ph type="sldNum" sz="quarter" idx="12"/>
          </p:nvPr>
        </p:nvSpPr>
        <p:spPr/>
        <p:txBody>
          <a:bodyPr/>
          <a:lstStyle>
            <a:lvl1pPr>
              <a:defRPr/>
            </a:lvl1pPr>
          </a:lstStyle>
          <a:p>
            <a:pPr>
              <a:defRPr/>
            </a:pPr>
            <a:fld id="{8FD7AE9A-9057-45F8-A14C-0F8EEE681597}" type="slidenum">
              <a:rPr lang="en-US"/>
              <a:pPr>
                <a:defRPr/>
              </a:pPr>
              <a:t>‹#›</a:t>
            </a:fld>
            <a:endParaRPr lang="en-US" dirty="0"/>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D674D9B-D4F1-4E38-87D5-F7043C58ECD3}" type="datetime1">
              <a:rPr lang="ru-RU" smtClean="0"/>
              <a:t>20.04.2016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9A89CD97-8EAE-4244-BAD3-2E78391B4045}" type="slidenum">
              <a:rPr lang="ru-RU"/>
              <a:pPr>
                <a:defRPr/>
              </a:pPr>
              <a:t>‹#›</a:t>
            </a:fld>
            <a:endParaRPr lang="ru-RU"/>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D6EB9CB-BC5E-422F-BF7A-4692586EE386}" type="datetime1">
              <a:rPr lang="ru-RU" smtClean="0"/>
              <a:t>20.04.2016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5C6BD54-2948-4E0A-A43E-5092537EDCF5}" type="slidenum">
              <a:rPr lang="ru-RU"/>
              <a:pPr>
                <a:defRPr/>
              </a:pPr>
              <a:t>‹#›</a:t>
            </a:fld>
            <a:endParaRPr lang="ru-RU"/>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6EA90CD-B0A3-4A52-9B3C-36D87EEEED10}" type="datetime1">
              <a:rPr lang="ru-RU" smtClean="0"/>
              <a:t>20.04.2016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2D5D0EB-0347-4FD0-B9C8-19B91F9D8826}" type="slidenum">
              <a:rPr lang="ru-RU"/>
              <a:pPr>
                <a:defRPr/>
              </a:pPr>
              <a:t>‹#›</a:t>
            </a:fld>
            <a:endParaRPr lang="ru-RU"/>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5338F248-7B75-422E-AD74-46F61780E072}" type="datetime1">
              <a:rPr lang="ru-RU" smtClean="0"/>
              <a:t>20.04.2016</a:t>
            </a:fld>
            <a:endParaRPr lang="en-US"/>
          </a:p>
        </p:txBody>
      </p:sp>
      <p:sp>
        <p:nvSpPr>
          <p:cNvPr id="5" name="Нижний колонтитул 4"/>
          <p:cNvSpPr>
            <a:spLocks noGrp="1"/>
          </p:cNvSpPr>
          <p:nvPr>
            <p:ph type="ftr" sz="quarter" idx="11"/>
          </p:nvPr>
        </p:nvSpPr>
        <p:spPr/>
        <p:txBody>
          <a:bodyPr/>
          <a:lstStyle>
            <a:lvl1pPr>
              <a:defRPr/>
            </a:lvl1pPr>
          </a:lstStyle>
          <a:p>
            <a:pPr>
              <a:defRPr/>
            </a:pPr>
            <a:endParaRPr lang="en-US"/>
          </a:p>
        </p:txBody>
      </p:sp>
      <p:sp>
        <p:nvSpPr>
          <p:cNvPr id="6" name="Номер слайда 5"/>
          <p:cNvSpPr>
            <a:spLocks noGrp="1"/>
          </p:cNvSpPr>
          <p:nvPr>
            <p:ph type="sldNum" sz="quarter" idx="12"/>
          </p:nvPr>
        </p:nvSpPr>
        <p:spPr/>
        <p:txBody>
          <a:bodyPr/>
          <a:lstStyle>
            <a:lvl1pPr>
              <a:defRPr/>
            </a:lvl1pPr>
          </a:lstStyle>
          <a:p>
            <a:pPr>
              <a:defRPr/>
            </a:pPr>
            <a:fld id="{59BB225A-805F-4FEC-8BC3-D9F38D3E0D66}"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8BA88E4E-060D-4521-9516-125C0390CCC5}" type="datetime1">
              <a:rPr lang="ru-RU" smtClean="0"/>
              <a:t>20.04.2016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B2F9D62-5265-41D7-9802-E30104429EA4}" type="slidenum">
              <a:rPr lang="ru-RU"/>
              <a:pPr>
                <a:defRPr/>
              </a:pPr>
              <a:t>‹#›</a:t>
            </a:fld>
            <a:endParaRPr lang="ru-RU"/>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13D16CA-A8B9-4D56-BD32-012C3092D19E}" type="datetime1">
              <a:rPr lang="ru-RU" smtClean="0"/>
              <a:t>20.04.2016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2B17945C-1F3F-4ED8-B678-8A8B340EF4C3}" type="slidenum">
              <a:rPr lang="ru-RU"/>
              <a:pPr>
                <a:defRPr/>
              </a:pPr>
              <a:t>‹#›</a:t>
            </a:fld>
            <a:endParaRPr lang="ru-RU"/>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5C6CC97-38F0-4577-A520-A51FB0F0D219}" type="datetime1">
              <a:rPr lang="ru-RU" smtClean="0"/>
              <a:t>20.04.2016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F4D2BAA1-ABC4-4338-9E89-10B1415B17B8}" type="slidenum">
              <a:rPr lang="ru-RU"/>
              <a:pPr>
                <a:defRPr/>
              </a:pPr>
              <a:t>‹#›</a:t>
            </a:fld>
            <a:endParaRPr lang="ru-RU"/>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A609EB62-82DC-4FCB-B767-1682DA579077}" type="datetime1">
              <a:rPr lang="ru-RU" smtClean="0"/>
              <a:t>20.04.2016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885E2154-1A5D-4AD8-94EF-A96FF9C85DB3}" type="slidenum">
              <a:rPr lang="ru-RU"/>
              <a:pPr>
                <a:defRPr/>
              </a:pPr>
              <a:t>‹#›</a:t>
            </a:fld>
            <a:endParaRPr lang="ru-RU"/>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6D9CE79-FCB3-47C2-97AB-F7378946494F}" type="datetime1">
              <a:rPr lang="ru-RU" smtClean="0"/>
              <a:t>20.04.2016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7E3D722-50C2-4BEE-9D9B-982868576C51}" type="slidenum">
              <a:rPr lang="ru-RU"/>
              <a:pPr>
                <a:defRPr/>
              </a:pPr>
              <a:t>‹#›</a:t>
            </a:fld>
            <a:endParaRPr lang="ru-RU"/>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D281681-08E9-454F-BB45-43A4DF920A6E}" type="datetime1">
              <a:rPr lang="ru-RU" smtClean="0"/>
              <a:t>20.04.2016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55BB161-8A5F-4785-AC09-B242D5597FD5}" type="slidenum">
              <a:rPr lang="ru-RU"/>
              <a:pPr>
                <a:defRPr/>
              </a:pPr>
              <a:t>‹#›</a:t>
            </a:fld>
            <a:endParaRPr lang="ru-RU"/>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CE7CEEA0-D046-4DC4-BC4F-FC4247AF0CBC}" type="datetime1">
              <a:rPr lang="ru-RU" smtClean="0"/>
              <a:t>20.04.2016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9C6E1EC-0052-46C5-BBEC-4812C396281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748" r:id="rId1"/>
    <p:sldLayoutId id="2147483739" r:id="rId2"/>
    <p:sldLayoutId id="214748374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med">
    <p:fade/>
  </p:transition>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File:Englishbreakfast.jp" TargetMode="External"/><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8.jpeg"/><Relationship Id="rId1" Type="http://schemas.openxmlformats.org/officeDocument/2006/relationships/slideLayout" Target="../slideLayouts/slideLayout8.xml"/><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7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110.jpeg"/></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l="-21000" r="-21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1</a:t>
            </a:fld>
            <a:endParaRPr lang="ru-RU"/>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7786710" y="5214950"/>
            <a:ext cx="1000132" cy="584775"/>
          </a:xfrm>
          <a:prstGeom prst="rect">
            <a:avLst/>
          </a:prstGeom>
        </p:spPr>
        <p:style>
          <a:lnRef idx="2">
            <a:schemeClr val="dk1"/>
          </a:lnRef>
          <a:fillRef idx="1">
            <a:schemeClr val="lt1"/>
          </a:fillRef>
          <a:effectRef idx="0">
            <a:schemeClr val="dk1"/>
          </a:effectRef>
          <a:fontRef idx="minor">
            <a:schemeClr val="dk1"/>
          </a:fontRef>
        </p:style>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cod</a:t>
            </a:r>
            <a:endParaRPr lang="ru-RU"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10</a:t>
            </a:fld>
            <a:endParaRPr lang="ru-RU"/>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aqua-product.ru/images/haddock.jpg"/>
          <p:cNvPicPr>
            <a:picLocks noChangeAspect="1" noChangeArrowheads="1"/>
          </p:cNvPicPr>
          <p:nvPr/>
        </p:nvPicPr>
        <p:blipFill>
          <a:blip r:embed="rId2"/>
          <a:srcRect/>
          <a:stretch>
            <a:fillRect/>
          </a:stretch>
        </p:blipFill>
        <p:spPr bwMode="auto">
          <a:xfrm rot="20869806">
            <a:off x="721512" y="1083302"/>
            <a:ext cx="8042458" cy="4462777"/>
          </a:xfrm>
          <a:prstGeom prst="rect">
            <a:avLst/>
          </a:prstGeom>
          <a:ln>
            <a:noFill/>
          </a:ln>
          <a:effectLst>
            <a:softEdge rad="112500"/>
          </a:effectLst>
        </p:spPr>
      </p:pic>
      <p:sp>
        <p:nvSpPr>
          <p:cNvPr id="4" name="Прямоугольник 3"/>
          <p:cNvSpPr/>
          <p:nvPr/>
        </p:nvSpPr>
        <p:spPr>
          <a:xfrm>
            <a:off x="642938" y="928688"/>
            <a:ext cx="1489075" cy="5238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sz="2800" b="1" dirty="0"/>
              <a:t>Haddock</a:t>
            </a:r>
            <a:endParaRPr lang="ru-RU" sz="2800" b="1" dirty="0"/>
          </a:p>
        </p:txBody>
      </p:sp>
      <p:sp>
        <p:nvSpPr>
          <p:cNvPr id="2" name="Номер слайда 1"/>
          <p:cNvSpPr>
            <a:spLocks noGrp="1"/>
          </p:cNvSpPr>
          <p:nvPr>
            <p:ph type="sldNum" sz="quarter" idx="12"/>
          </p:nvPr>
        </p:nvSpPr>
        <p:spPr/>
        <p:txBody>
          <a:bodyPr/>
          <a:lstStyle/>
          <a:p>
            <a:pPr>
              <a:defRPr/>
            </a:pPr>
            <a:fld id="{885E2154-1A5D-4AD8-94EF-A96FF9C85DB3}" type="slidenum">
              <a:rPr lang="ru-RU" smtClean="0"/>
              <a:pPr>
                <a:defRPr/>
              </a:pPr>
              <a:t>11</a:t>
            </a:fld>
            <a:endParaRPr lang="ru-RU"/>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rugged-life.com/files/2013/07/150166968795884247.jpg"/>
          <p:cNvPicPr>
            <a:picLocks noChangeAspect="1" noChangeArrowheads="1"/>
          </p:cNvPicPr>
          <p:nvPr/>
        </p:nvPicPr>
        <p:blipFill>
          <a:blip r:embed="rId2"/>
          <a:srcRect/>
          <a:stretch>
            <a:fillRect/>
          </a:stretch>
        </p:blipFill>
        <p:spPr bwMode="auto">
          <a:xfrm>
            <a:off x="1285875" y="1857375"/>
            <a:ext cx="7010400" cy="3500438"/>
          </a:xfrm>
          <a:prstGeom prst="rect">
            <a:avLst/>
          </a:prstGeom>
          <a:noFill/>
          <a:ln w="9525">
            <a:noFill/>
            <a:miter lim="800000"/>
            <a:headEnd/>
            <a:tailEnd/>
          </a:ln>
        </p:spPr>
      </p:pic>
      <p:sp>
        <p:nvSpPr>
          <p:cNvPr id="57347" name="Rectangle 3"/>
          <p:cNvSpPr>
            <a:spLocks noChangeArrowheads="1"/>
          </p:cNvSpPr>
          <p:nvPr/>
        </p:nvSpPr>
        <p:spPr bwMode="auto">
          <a:xfrm>
            <a:off x="1500166" y="642918"/>
            <a:ext cx="1357322" cy="13234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fontAlgn="t" hangingPunct="0">
              <a:defRPr/>
            </a:pPr>
            <a:r>
              <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
            </a:r>
            <a:br>
              <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br>
            <a:r>
              <a:rPr lang="ru-RU" sz="2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Salmon</a:t>
            </a:r>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a:p>
            <a:pPr eaLnBrk="0" fontAlgn="ctr" hangingPunct="0">
              <a:defRPr/>
            </a:pPr>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a:p>
            <a:pPr eaLnBrk="0" hangingPunct="0">
              <a:defRPr/>
            </a:pPr>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ndParaRPr>
          </a:p>
        </p:txBody>
      </p:sp>
      <p:sp>
        <p:nvSpPr>
          <p:cNvPr id="13316" name="Rectangle 4"/>
          <p:cNvSpPr>
            <a:spLocks noChangeArrowheads="1"/>
          </p:cNvSpPr>
          <p:nvPr/>
        </p:nvSpPr>
        <p:spPr bwMode="auto">
          <a:xfrm>
            <a:off x="0" y="0"/>
            <a:ext cx="714375" cy="0"/>
          </a:xfrm>
          <a:prstGeom prst="rect">
            <a:avLst/>
          </a:prstGeom>
          <a:noFill/>
          <a:ln w="9525">
            <a:noFill/>
            <a:miter lim="800000"/>
            <a:headEnd/>
            <a:tailEnd/>
          </a:ln>
        </p:spPr>
        <p:txBody>
          <a:bodyPr wrap="none" lIns="0" tIns="0" rIns="0" bIns="0" anchor="ctr">
            <a:spAutoFit/>
          </a:bodyPr>
          <a:lstStyle/>
          <a:p>
            <a:pPr eaLnBrk="0" hangingPunct="0"/>
            <a:r>
              <a:rPr lang="ru-RU" sz="1100">
                <a:solidFill>
                  <a:srgbClr val="000000"/>
                </a:solidFill>
                <a:cs typeface="Arial" charset="0"/>
              </a:rPr>
              <a:t/>
            </a:r>
            <a:br>
              <a:rPr lang="ru-RU" sz="1100">
                <a:solidFill>
                  <a:srgbClr val="000000"/>
                </a:solidFill>
                <a:cs typeface="Arial" charset="0"/>
              </a:rPr>
            </a:br>
            <a:endParaRPr lang="ru-RU"/>
          </a:p>
        </p:txBody>
      </p:sp>
      <p:sp>
        <p:nvSpPr>
          <p:cNvPr id="2" name="Номер слайда 1"/>
          <p:cNvSpPr>
            <a:spLocks noGrp="1"/>
          </p:cNvSpPr>
          <p:nvPr>
            <p:ph type="sldNum" sz="quarter" idx="12"/>
          </p:nvPr>
        </p:nvSpPr>
        <p:spPr/>
        <p:txBody>
          <a:bodyPr/>
          <a:lstStyle/>
          <a:p>
            <a:pPr>
              <a:defRPr/>
            </a:pPr>
            <a:fld id="{885E2154-1A5D-4AD8-94EF-A96FF9C85DB3}" type="slidenum">
              <a:rPr lang="ru-RU" smtClean="0"/>
              <a:pPr>
                <a:defRPr/>
              </a:pPr>
              <a:t>12</a:t>
            </a:fld>
            <a:endParaRPr lang="ru-RU"/>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manisa.org/files/uploads/gallery/default/54e71ebd5144b7eccb44.jpg"/>
          <p:cNvPicPr>
            <a:picLocks noChangeAspect="1" noChangeArrowheads="1"/>
          </p:cNvPicPr>
          <p:nvPr/>
        </p:nvPicPr>
        <p:blipFill>
          <a:blip r:embed="rId2"/>
          <a:srcRect/>
          <a:stretch>
            <a:fillRect/>
          </a:stretch>
        </p:blipFill>
        <p:spPr bwMode="auto">
          <a:xfrm>
            <a:off x="1357313" y="1857375"/>
            <a:ext cx="6429375" cy="4786313"/>
          </a:xfrm>
          <a:prstGeom prst="rect">
            <a:avLst/>
          </a:prstGeom>
          <a:noFill/>
          <a:ln w="9525">
            <a:noFill/>
            <a:miter lim="800000"/>
            <a:headEnd/>
            <a:tailEnd/>
          </a:ln>
        </p:spPr>
      </p:pic>
      <p:sp>
        <p:nvSpPr>
          <p:cNvPr id="3" name="Прямоугольник 2"/>
          <p:cNvSpPr/>
          <p:nvPr/>
        </p:nvSpPr>
        <p:spPr>
          <a:xfrm>
            <a:off x="3643306" y="1000108"/>
            <a:ext cx="1441420"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Shellfish</a:t>
            </a: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 name="Номер слайда 1"/>
          <p:cNvSpPr>
            <a:spLocks noGrp="1"/>
          </p:cNvSpPr>
          <p:nvPr>
            <p:ph type="sldNum" sz="quarter" idx="12"/>
          </p:nvPr>
        </p:nvSpPr>
        <p:spPr/>
        <p:txBody>
          <a:bodyPr/>
          <a:lstStyle/>
          <a:p>
            <a:pPr>
              <a:defRPr/>
            </a:pPr>
            <a:fld id="{885E2154-1A5D-4AD8-94EF-A96FF9C85DB3}" type="slidenum">
              <a:rPr lang="ru-RU" smtClean="0"/>
              <a:pPr>
                <a:defRPr/>
              </a:pPr>
              <a:t>13</a:t>
            </a:fld>
            <a:endParaRPr lang="ru-RU"/>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7786688" y="214313"/>
            <a:ext cx="1000125"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800" b="1" dirty="0"/>
              <a:t>crabs</a:t>
            </a:r>
            <a:endParaRPr lang="ru-RU" sz="2800" b="1" dirty="0"/>
          </a:p>
        </p:txBody>
      </p:sp>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14</a:t>
            </a:fld>
            <a:endParaRPr lang="ru-RU"/>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85720" y="6000768"/>
            <a:ext cx="1624163"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mussels</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Номер слайда 2"/>
          <p:cNvSpPr>
            <a:spLocks noGrp="1"/>
          </p:cNvSpPr>
          <p:nvPr>
            <p:ph type="sldNum" sz="quarter" idx="12"/>
          </p:nvPr>
        </p:nvSpPr>
        <p:spPr/>
        <p:txBody>
          <a:bodyPr/>
          <a:lstStyle/>
          <a:p>
            <a:pPr>
              <a:defRPr/>
            </a:pPr>
            <a:fld id="{8FD7AE9A-9057-45F8-A14C-0F8EEE681597}" type="slidenum">
              <a:rPr lang="en-US" smtClean="0"/>
              <a:pPr>
                <a:defRPr/>
              </a:pPr>
              <a:t>15</a:t>
            </a:fld>
            <a:endParaRPr lang="en-US" dirty="0"/>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http://www.enotecalabotticella.it/wp-content/uploads/2015/03/oysters.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73732" name="Picture 4" descr="http://www.enotecalabotticella.it/wp-content/uploads/2015/03/oysters.jpg"/>
          <p:cNvPicPr>
            <a:picLocks noChangeAspect="1" noChangeArrowheads="1"/>
          </p:cNvPicPr>
          <p:nvPr/>
        </p:nvPicPr>
        <p:blipFill>
          <a:blip r:embed="rId2"/>
          <a:srcRect/>
          <a:stretch>
            <a:fillRect/>
          </a:stretch>
        </p:blipFill>
        <p:spPr bwMode="auto">
          <a:xfrm>
            <a:off x="214283" y="1428736"/>
            <a:ext cx="7902696" cy="5072098"/>
          </a:xfrm>
          <a:prstGeom prst="rect">
            <a:avLst/>
          </a:prstGeom>
          <a:ln>
            <a:noFill/>
          </a:ln>
          <a:effectLst>
            <a:softEdge rad="112500"/>
          </a:effectLst>
        </p:spPr>
      </p:pic>
      <p:sp>
        <p:nvSpPr>
          <p:cNvPr id="4" name="Прямоугольник 3"/>
          <p:cNvSpPr/>
          <p:nvPr/>
        </p:nvSpPr>
        <p:spPr>
          <a:xfrm>
            <a:off x="3786188" y="928688"/>
            <a:ext cx="1354137"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800" b="1" dirty="0"/>
              <a:t>oysters</a:t>
            </a:r>
            <a:endParaRPr lang="ru-RU" sz="2800" b="1" dirty="0"/>
          </a:p>
        </p:txBody>
      </p:sp>
      <p:sp>
        <p:nvSpPr>
          <p:cNvPr id="2" name="Номер слайда 1"/>
          <p:cNvSpPr>
            <a:spLocks noGrp="1"/>
          </p:cNvSpPr>
          <p:nvPr>
            <p:ph type="sldNum" sz="quarter" idx="12"/>
          </p:nvPr>
        </p:nvSpPr>
        <p:spPr/>
        <p:txBody>
          <a:bodyPr/>
          <a:lstStyle/>
          <a:p>
            <a:pPr>
              <a:defRPr/>
            </a:pPr>
            <a:fld id="{885E2154-1A5D-4AD8-94EF-A96FF9C85DB3}" type="slidenum">
              <a:rPr lang="ru-RU" smtClean="0"/>
              <a:pPr>
                <a:defRPr/>
              </a:pPr>
              <a:t>16</a:t>
            </a:fld>
            <a:endParaRPr lang="ru-RU"/>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3000" r="-33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7715250" y="142875"/>
            <a:ext cx="1262063" cy="46196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sz="2400" b="1" dirty="0"/>
              <a:t>prawns</a:t>
            </a:r>
            <a:endParaRPr lang="ru-RU" sz="2400" b="1" dirty="0"/>
          </a:p>
        </p:txBody>
      </p:sp>
      <p:sp>
        <p:nvSpPr>
          <p:cNvPr id="2" name="Номер слайда 1"/>
          <p:cNvSpPr>
            <a:spLocks noGrp="1"/>
          </p:cNvSpPr>
          <p:nvPr>
            <p:ph type="sldNum" sz="quarter" idx="12"/>
          </p:nvPr>
        </p:nvSpPr>
        <p:spPr/>
        <p:txBody>
          <a:bodyPr/>
          <a:lstStyle/>
          <a:p>
            <a:pPr>
              <a:defRPr/>
            </a:pPr>
            <a:fld id="{885E2154-1A5D-4AD8-94EF-A96FF9C85DB3}" type="slidenum">
              <a:rPr lang="ru-RU" smtClean="0"/>
              <a:pPr>
                <a:defRPr/>
              </a:pPr>
              <a:t>17</a:t>
            </a:fld>
            <a:endParaRPr lang="ru-RU"/>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5357818" y="214290"/>
            <a:ext cx="3643338" cy="255454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000" b="1" dirty="0">
                <a:ln>
                  <a:solidFill>
                    <a:schemeClr val="tx2">
                      <a:lumMod val="60000"/>
                      <a:lumOff val="40000"/>
                    </a:schemeClr>
                  </a:solidFill>
                </a:ln>
              </a:rPr>
              <a:t>England also produces outstanding dairy products, including a wealth of local cheeses. The most famous are Cheddar, from the village of Cheddar in the west of England, and Stilton, from a district of the same name in central England</a:t>
            </a:r>
            <a:endParaRPr lang="uk-UA" sz="2000" b="1" dirty="0">
              <a:ln>
                <a:solidFill>
                  <a:schemeClr val="tx2">
                    <a:lumMod val="60000"/>
                    <a:lumOff val="40000"/>
                  </a:schemeClr>
                </a:solidFill>
              </a:ln>
            </a:endParaRPr>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18</a:t>
            </a:fld>
            <a:endParaRPr lang="ru-RU"/>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85720" y="214290"/>
            <a:ext cx="1120820"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b="1" dirty="0">
                <a:ln>
                  <a:solidFill>
                    <a:schemeClr val="tx2">
                      <a:lumMod val="60000"/>
                      <a:lumOff val="40000"/>
                    </a:schemeClr>
                  </a:solidFill>
                </a:ln>
              </a:rPr>
              <a:t>Cheddar</a:t>
            </a:r>
            <a:endParaRPr lang="ru-RU" dirty="0"/>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19</a:t>
            </a:fld>
            <a:endParaRPr lang="ru-RU"/>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000232" y="142852"/>
            <a:ext cx="5929354" cy="1323439"/>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a:buFont typeface="Wingdings 2" pitchFamily="18" charset="2"/>
              <a:buNone/>
              <a:defRPr/>
            </a:pP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entaur" pitchFamily="18" charset="0"/>
              </a:rPr>
              <a:t>England, Wales, and Scotland make up Great Britain (often called simply Britain), and these countries plus Northern Ireland form the United Kingdom. </a:t>
            </a:r>
            <a:endParaRPr lang="uk-UA"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3316" name="Picture 4"/>
          <p:cNvPicPr>
            <a:picLocks noChangeAspect="1" noChangeArrowheads="1"/>
          </p:cNvPicPr>
          <p:nvPr/>
        </p:nvPicPr>
        <p:blipFill>
          <a:blip r:embed="rId3"/>
          <a:srcRect/>
          <a:stretch>
            <a:fillRect/>
          </a:stretch>
        </p:blipFill>
        <p:spPr bwMode="auto">
          <a:xfrm>
            <a:off x="1142976" y="1571612"/>
            <a:ext cx="7143768" cy="4485645"/>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2</a:t>
            </a:fld>
            <a:endParaRPr lang="ru-RU"/>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7786710" y="6357958"/>
            <a:ext cx="902811"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b="1" dirty="0">
                <a:ln>
                  <a:solidFill>
                    <a:schemeClr val="tx2">
                      <a:lumMod val="60000"/>
                      <a:lumOff val="40000"/>
                    </a:schemeClr>
                  </a:solidFill>
                </a:ln>
              </a:rPr>
              <a:t>Stilton</a:t>
            </a:r>
            <a:endParaRPr lang="ru-RU" dirty="0"/>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20</a:t>
            </a:fld>
            <a:endParaRPr lang="ru-RU"/>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t="-5000" b="-5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7143768" y="357166"/>
            <a:ext cx="1785950" cy="3477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largest Cheddar cheese ever made weighed 1,100 pounds and was given to Queen Victoria as a wedding present in 1840</a:t>
            </a:r>
            <a:r>
              <a:rPr lang="uk-UA"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ru-RU"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21</a:t>
            </a:fld>
            <a:endParaRPr lang="ru-RU"/>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l="-12000" r="-12000"/>
          </a:stretch>
        </a:blipFill>
        <a:effectLst/>
      </p:bgPr>
    </p:bg>
    <p:spTree>
      <p:nvGrpSpPr>
        <p:cNvPr id="1" name=""/>
        <p:cNvGrpSpPr/>
        <p:nvPr/>
      </p:nvGrpSpPr>
      <p:grpSpPr>
        <a:xfrm>
          <a:off x="0" y="0"/>
          <a:ext cx="0" cy="0"/>
          <a:chOff x="0" y="0"/>
          <a:chExt cx="0" cy="0"/>
        </a:xfrm>
      </p:grpSpPr>
      <p:sp>
        <p:nvSpPr>
          <p:cNvPr id="20481" name="Заголовок 1"/>
          <p:cNvSpPr>
            <a:spLocks noGrp="1"/>
          </p:cNvSpPr>
          <p:nvPr>
            <p:ph type="title"/>
          </p:nvPr>
        </p:nvSpPr>
        <p:spPr>
          <a:xfrm>
            <a:off x="457200" y="274638"/>
            <a:ext cx="8229600" cy="725487"/>
          </a:xfrm>
        </p:spPr>
        <p:txBody>
          <a:bodyPr rtlCol="0">
            <a:normAutofit fontScale="90000"/>
          </a:bodyPr>
          <a:lstStyle/>
          <a:p>
            <a:pPr eaLnBrk="1" fontAlgn="auto" hangingPunct="1">
              <a:spcAft>
                <a:spcPts val="0"/>
              </a:spcAft>
              <a:defRPr/>
            </a:pPr>
            <a:r>
              <a:rPr lang="en-US" dirty="0" smtClean="0">
                <a:solidFill>
                  <a:srgbClr val="C00000"/>
                </a:solidFill>
              </a:rPr>
              <a:t>Spices are mostly used: </a:t>
            </a:r>
            <a:endParaRPr lang="uk-UA" dirty="0" smtClean="0">
              <a:solidFill>
                <a:srgbClr val="C00000"/>
              </a:solidFill>
            </a:endParaRPr>
          </a:p>
        </p:txBody>
      </p:sp>
      <p:sp>
        <p:nvSpPr>
          <p:cNvPr id="23555" name="Объект 2"/>
          <p:cNvSpPr>
            <a:spLocks noGrp="1"/>
          </p:cNvSpPr>
          <p:nvPr>
            <p:ph idx="1"/>
          </p:nvPr>
        </p:nvSpPr>
        <p:spPr/>
        <p:txBody>
          <a:bodyPr/>
          <a:lstStyle/>
          <a:p>
            <a:pPr marL="0" indent="0" eaLnBrk="1" hangingPunct="1">
              <a:buFont typeface="Wingdings 2" pitchFamily="18" charset="2"/>
              <a:buNone/>
            </a:pPr>
            <a:r>
              <a:rPr lang="en-US" dirty="0" smtClean="0"/>
              <a:t> </a:t>
            </a:r>
            <a:endParaRPr lang="uk-UA" dirty="0" smtClean="0"/>
          </a:p>
        </p:txBody>
      </p:sp>
      <p:sp>
        <p:nvSpPr>
          <p:cNvPr id="5" name="Прямоугольник 4"/>
          <p:cNvSpPr/>
          <p:nvPr/>
        </p:nvSpPr>
        <p:spPr>
          <a:xfrm>
            <a:off x="4357686" y="1714488"/>
            <a:ext cx="4572000" cy="203132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b="1" dirty="0">
                <a:ln>
                  <a:solidFill>
                    <a:schemeClr val="accent3">
                      <a:lumMod val="75000"/>
                    </a:schemeClr>
                  </a:solidFill>
                </a:ln>
              </a:rPr>
              <a:t>Bay leaves, Coriander Seed, Cinnamon, Horseradish Powder, Yellow Mustard, Nutmeg, Poppy Seed, Allspice, Anise Seed, Basil, Caraway, Cayenne, Chives, Clove, Fennel, Garlic, Ginger, Lemon Zest, Mace, Marjoram, Mint, Parsley, Pepper (Black and White),  Rosemary, Sage</a:t>
            </a:r>
            <a:endParaRPr lang="ru-RU" b="1" dirty="0">
              <a:ln>
                <a:solidFill>
                  <a:schemeClr val="accent3">
                    <a:lumMod val="75000"/>
                  </a:schemeClr>
                </a:solidFill>
              </a:ln>
            </a:endParaRPr>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22</a:t>
            </a:fld>
            <a:endParaRPr lang="ru-RU"/>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7429520" y="214290"/>
            <a:ext cx="137730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ln>
                  <a:solidFill>
                    <a:schemeClr val="accent3">
                      <a:lumMod val="75000"/>
                    </a:schemeClr>
                  </a:solidFill>
                </a:ln>
              </a:rPr>
              <a:t>Bay leaves</a:t>
            </a:r>
            <a:endParaRPr lang="ru-RU" dirty="0"/>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23</a:t>
            </a:fld>
            <a:endParaRPr lang="ru-RU"/>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r="-38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85720" y="1214422"/>
            <a:ext cx="189026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ln>
                  <a:solidFill>
                    <a:schemeClr val="accent3">
                      <a:lumMod val="75000"/>
                    </a:schemeClr>
                  </a:solidFill>
                </a:ln>
              </a:rPr>
              <a:t>Coriander Seed</a:t>
            </a:r>
            <a:endParaRPr lang="ru-RU" dirty="0"/>
          </a:p>
        </p:txBody>
      </p:sp>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24</a:t>
            </a:fld>
            <a:endParaRPr lang="ru-RU"/>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85720" y="642918"/>
            <a:ext cx="131318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ln>
                  <a:solidFill>
                    <a:schemeClr val="accent3">
                      <a:lumMod val="75000"/>
                    </a:schemeClr>
                  </a:solidFill>
                </a:ln>
              </a:rPr>
              <a:t>Cinnamon</a:t>
            </a:r>
            <a:endParaRPr lang="ru-RU" dirty="0"/>
          </a:p>
        </p:txBody>
      </p:sp>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25</a:t>
            </a:fld>
            <a:endParaRPr lang="ru-RU"/>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42844" y="5429264"/>
            <a:ext cx="215296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ln>
                  <a:solidFill>
                    <a:schemeClr val="accent3">
                      <a:lumMod val="75000"/>
                    </a:schemeClr>
                  </a:solidFill>
                </a:ln>
              </a:rPr>
              <a:t>Horseradish Powder</a:t>
            </a:r>
            <a:endParaRPr lang="ru-RU" dirty="0"/>
          </a:p>
        </p:txBody>
      </p:sp>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26</a:t>
            </a:fld>
            <a:endParaRPr lang="ru-RU"/>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849934" y="1071546"/>
            <a:ext cx="1864678"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ln>
                  <a:solidFill>
                    <a:schemeClr val="accent3">
                      <a:lumMod val="75000"/>
                    </a:schemeClr>
                  </a:solidFill>
                </a:ln>
              </a:rPr>
              <a:t>Yellow Mustard</a:t>
            </a:r>
            <a:endParaRPr lang="ru-RU" dirty="0"/>
          </a:p>
        </p:txBody>
      </p:sp>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27</a:t>
            </a:fld>
            <a:endParaRPr lang="ru-RU"/>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500562" y="285728"/>
            <a:ext cx="104387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ln>
                  <a:solidFill>
                    <a:schemeClr val="accent3">
                      <a:lumMod val="75000"/>
                    </a:schemeClr>
                  </a:solidFill>
                </a:ln>
              </a:rPr>
              <a:t>Nutmeg</a:t>
            </a:r>
            <a:endParaRPr lang="ru-RU" dirty="0"/>
          </a:p>
        </p:txBody>
      </p:sp>
      <p:pic>
        <p:nvPicPr>
          <p:cNvPr id="75780" name="Picture 4" descr="https://simamacafe.files.wordpress.com/2014/02/ripegrenada_nutmeg11.jpg"/>
          <p:cNvPicPr>
            <a:picLocks noChangeAspect="1" noChangeArrowheads="1"/>
          </p:cNvPicPr>
          <p:nvPr/>
        </p:nvPicPr>
        <p:blipFill>
          <a:blip r:embed="rId3"/>
          <a:srcRect/>
          <a:stretch>
            <a:fillRect/>
          </a:stretch>
        </p:blipFill>
        <p:spPr bwMode="auto">
          <a:xfrm>
            <a:off x="642910" y="-714404"/>
            <a:ext cx="2857500" cy="48577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28</a:t>
            </a:fld>
            <a:endParaRPr lang="ru-RU"/>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643306" y="1214422"/>
            <a:ext cx="1505540"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b="1" dirty="0">
                <a:ln>
                  <a:solidFill>
                    <a:schemeClr val="accent3">
                      <a:lumMod val="75000"/>
                    </a:schemeClr>
                  </a:solidFill>
                </a:ln>
              </a:rPr>
              <a:t>Poppy Seed</a:t>
            </a:r>
            <a:endParaRPr lang="ru-RU" dirty="0"/>
          </a:p>
        </p:txBody>
      </p:sp>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29</a:t>
            </a:fld>
            <a:endParaRPr lang="ru-RU"/>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285984" y="1571613"/>
            <a:ext cx="4643470" cy="341632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b="1" dirty="0">
                <a:ln>
                  <a:solidFill>
                    <a:schemeClr val="accent1">
                      <a:lumMod val="75000"/>
                    </a:schemeClr>
                  </a:solidFill>
                </a:ln>
              </a:rPr>
              <a:t>For years English cuisine was regarded as bland and unexciting. This reputation has changed as English chefs have become more adventurous, earning praise for their innovative and flavorful dishes. Although most English food is not spicy or unusual, it is hearty and delicious. It relies on fresh, simple ingredients prepared to highlight the natural flavors of foods. English cooking also incorporates influences from the many cultures that make up the English population, such as East Asian, West Indian, and Chinese communities. </a:t>
            </a:r>
            <a:endParaRPr lang="ru-RU" b="1" dirty="0">
              <a:ln>
                <a:solidFill>
                  <a:schemeClr val="accent1">
                    <a:lumMod val="75000"/>
                  </a:schemeClr>
                </a:solidFill>
              </a:ln>
            </a:endParaRPr>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3</a:t>
            </a:fld>
            <a:endParaRPr lang="ru-RU"/>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85720" y="285728"/>
            <a:ext cx="1069524"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ln>
                  <a:solidFill>
                    <a:schemeClr val="accent3">
                      <a:lumMod val="75000"/>
                    </a:schemeClr>
                  </a:solidFill>
                </a:ln>
              </a:rPr>
              <a:t>Allspice</a:t>
            </a:r>
            <a:endParaRPr lang="ru-RU" dirty="0"/>
          </a:p>
        </p:txBody>
      </p:sp>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30</a:t>
            </a:fld>
            <a:endParaRPr lang="ru-RU"/>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7286644" y="5500702"/>
            <a:ext cx="1484124"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ln>
                  <a:solidFill>
                    <a:schemeClr val="accent3">
                      <a:lumMod val="75000"/>
                    </a:schemeClr>
                  </a:solidFill>
                </a:ln>
              </a:rPr>
              <a:t>Anise Seed</a:t>
            </a:r>
            <a:endParaRPr lang="ru-RU" dirty="0"/>
          </a:p>
        </p:txBody>
      </p:sp>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31</a:t>
            </a:fld>
            <a:endParaRPr lang="ru-RU"/>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85720" y="1214422"/>
            <a:ext cx="736099"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ln>
                  <a:solidFill>
                    <a:schemeClr val="accent3">
                      <a:lumMod val="75000"/>
                    </a:schemeClr>
                  </a:solidFill>
                </a:ln>
              </a:rPr>
              <a:t>Basil</a:t>
            </a:r>
            <a:endParaRPr lang="ru-RU" dirty="0"/>
          </a:p>
        </p:txBody>
      </p:sp>
      <p:sp>
        <p:nvSpPr>
          <p:cNvPr id="3" name="Номер слайда 2"/>
          <p:cNvSpPr>
            <a:spLocks noGrp="1"/>
          </p:cNvSpPr>
          <p:nvPr>
            <p:ph type="sldNum" sz="quarter" idx="12"/>
          </p:nvPr>
        </p:nvSpPr>
        <p:spPr/>
        <p:txBody>
          <a:bodyPr/>
          <a:lstStyle/>
          <a:p>
            <a:pPr>
              <a:defRPr/>
            </a:pPr>
            <a:fld id="{885E2154-1A5D-4AD8-94EF-A96FF9C85DB3}" type="slidenum">
              <a:rPr lang="ru-RU" smtClean="0"/>
              <a:pPr>
                <a:defRPr/>
              </a:pPr>
              <a:t>32</a:t>
            </a:fld>
            <a:endParaRPr lang="ru-RU"/>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43834" y="500042"/>
            <a:ext cx="1185842" cy="785818"/>
          </a:xfrm>
        </p:spPr>
        <p:style>
          <a:lnRef idx="2">
            <a:schemeClr val="dk1"/>
          </a:lnRef>
          <a:fillRef idx="1">
            <a:schemeClr val="lt1"/>
          </a:fillRef>
          <a:effectRef idx="0">
            <a:schemeClr val="dk1"/>
          </a:effectRef>
          <a:fontRef idx="minor">
            <a:schemeClr val="dk1"/>
          </a:fontRef>
        </p:style>
        <p:txBody>
          <a:bodyPr/>
          <a:lstStyle/>
          <a:p>
            <a:r>
              <a:rPr lang="en-US" sz="2800" b="1" dirty="0" smtClean="0">
                <a:ln>
                  <a:solidFill>
                    <a:schemeClr val="accent3">
                      <a:lumMod val="75000"/>
                    </a:schemeClr>
                  </a:solidFill>
                </a:ln>
              </a:rPr>
              <a:t>Mint</a:t>
            </a:r>
            <a:endParaRPr lang="ru-RU" sz="2800" dirty="0"/>
          </a:p>
        </p:txBody>
      </p:sp>
      <p:sp>
        <p:nvSpPr>
          <p:cNvPr id="3" name="Номер слайда 2"/>
          <p:cNvSpPr>
            <a:spLocks noGrp="1"/>
          </p:cNvSpPr>
          <p:nvPr>
            <p:ph type="sldNum" sz="quarter" idx="12"/>
          </p:nvPr>
        </p:nvSpPr>
        <p:spPr/>
        <p:txBody>
          <a:bodyPr/>
          <a:lstStyle/>
          <a:p>
            <a:pPr>
              <a:defRPr/>
            </a:pPr>
            <a:fld id="{F4D2BAA1-ABC4-4338-9E89-10B1415B17B8}" type="slidenum">
              <a:rPr lang="ru-RU" smtClean="0"/>
              <a:pPr>
                <a:defRPr/>
              </a:pPr>
              <a:t>33</a:t>
            </a:fld>
            <a:endParaRPr lang="ru-RU"/>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72198" y="6072206"/>
            <a:ext cx="2471726" cy="571504"/>
          </a:xfrm>
        </p:spPr>
        <p:style>
          <a:lnRef idx="2">
            <a:schemeClr val="dk1"/>
          </a:lnRef>
          <a:fillRef idx="1">
            <a:schemeClr val="lt1"/>
          </a:fillRef>
          <a:effectRef idx="0">
            <a:schemeClr val="dk1"/>
          </a:effectRef>
          <a:fontRef idx="minor">
            <a:schemeClr val="dk1"/>
          </a:fontRef>
        </p:style>
        <p:txBody>
          <a:bodyPr/>
          <a:lstStyle/>
          <a:p>
            <a:r>
              <a:rPr lang="en-US" sz="2800" b="1" dirty="0" smtClean="0">
                <a:ln>
                  <a:solidFill>
                    <a:schemeClr val="accent3">
                      <a:lumMod val="75000"/>
                    </a:schemeClr>
                  </a:solidFill>
                </a:ln>
              </a:rPr>
              <a:t>Lemon Zest</a:t>
            </a:r>
            <a:endParaRPr lang="ru-RU" sz="2800" dirty="0"/>
          </a:p>
        </p:txBody>
      </p:sp>
      <p:sp>
        <p:nvSpPr>
          <p:cNvPr id="3" name="Номер слайда 2"/>
          <p:cNvSpPr>
            <a:spLocks noGrp="1"/>
          </p:cNvSpPr>
          <p:nvPr>
            <p:ph type="sldNum" sz="quarter" idx="12"/>
          </p:nvPr>
        </p:nvSpPr>
        <p:spPr/>
        <p:txBody>
          <a:bodyPr/>
          <a:lstStyle/>
          <a:p>
            <a:pPr>
              <a:defRPr/>
            </a:pPr>
            <a:fld id="{F4D2BAA1-ABC4-4338-9E89-10B1415B17B8}" type="slidenum">
              <a:rPr lang="ru-RU" smtClean="0"/>
              <a:pPr>
                <a:defRPr/>
              </a:pPr>
              <a:t>34</a:t>
            </a:fld>
            <a:endParaRPr lang="ru-RU"/>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357950" y="6072206"/>
            <a:ext cx="2428892" cy="571504"/>
          </a:xfrm>
        </p:spPr>
        <p:style>
          <a:lnRef idx="2">
            <a:schemeClr val="dk1"/>
          </a:lnRef>
          <a:fillRef idx="1">
            <a:schemeClr val="lt1"/>
          </a:fillRef>
          <a:effectRef idx="0">
            <a:schemeClr val="dk1"/>
          </a:effectRef>
          <a:fontRef idx="minor">
            <a:schemeClr val="dk1"/>
          </a:fontRef>
        </p:style>
        <p:txBody>
          <a:bodyPr/>
          <a:lstStyle/>
          <a:p>
            <a:r>
              <a:rPr lang="en-US" sz="2800" b="1" dirty="0" smtClean="0">
                <a:ln>
                  <a:solidFill>
                    <a:schemeClr val="accent3">
                      <a:lumMod val="75000"/>
                    </a:schemeClr>
                  </a:solidFill>
                </a:ln>
              </a:rPr>
              <a:t>Rosemary</a:t>
            </a:r>
            <a:endParaRPr lang="ru-RU" sz="2800" dirty="0"/>
          </a:p>
        </p:txBody>
      </p:sp>
      <p:sp>
        <p:nvSpPr>
          <p:cNvPr id="3" name="Номер слайда 2"/>
          <p:cNvSpPr>
            <a:spLocks noGrp="1"/>
          </p:cNvSpPr>
          <p:nvPr>
            <p:ph type="sldNum" sz="quarter" idx="12"/>
          </p:nvPr>
        </p:nvSpPr>
        <p:spPr/>
        <p:txBody>
          <a:bodyPr/>
          <a:lstStyle/>
          <a:p>
            <a:pPr>
              <a:defRPr/>
            </a:pPr>
            <a:fld id="{8FD7AE9A-9057-45F8-A14C-0F8EEE681597}" type="slidenum">
              <a:rPr lang="en-US" smtClean="0"/>
              <a:pPr>
                <a:defRPr/>
              </a:pPr>
              <a:t>35</a:t>
            </a:fld>
            <a:endParaRPr lang="en-US" dirty="0"/>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6858016" y="142852"/>
            <a:ext cx="2043098" cy="642942"/>
          </a:xfrm>
          <a:prstGeom prst="rect">
            <a:avLst/>
          </a:prstGeom>
        </p:spPr>
        <p:style>
          <a:lnRef idx="2">
            <a:schemeClr val="dk1"/>
          </a:lnRef>
          <a:fillRef idx="1">
            <a:schemeClr val="lt1"/>
          </a:fillRef>
          <a:effectRef idx="0">
            <a:schemeClr val="dk1"/>
          </a:effectRef>
          <a:fontRef idx="minor">
            <a:schemeClr val="dk1"/>
          </a:fontRef>
        </p:style>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sage</a:t>
            </a:r>
            <a:endParaRPr kumimoji="0" lang="ru-RU"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2" name="Номер слайда 1"/>
          <p:cNvSpPr>
            <a:spLocks noGrp="1"/>
          </p:cNvSpPr>
          <p:nvPr>
            <p:ph type="sldNum" sz="quarter" idx="12"/>
          </p:nvPr>
        </p:nvSpPr>
        <p:spPr/>
        <p:txBody>
          <a:bodyPr/>
          <a:lstStyle/>
          <a:p>
            <a:pPr>
              <a:defRPr/>
            </a:pPr>
            <a:fld id="{885E2154-1A5D-4AD8-94EF-A96FF9C85DB3}" type="slidenum">
              <a:rPr lang="ru-RU" smtClean="0"/>
              <a:pPr>
                <a:defRPr/>
              </a:pPr>
              <a:t>36</a:t>
            </a:fld>
            <a:endParaRPr lang="ru-RU"/>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142844" y="142852"/>
            <a:ext cx="5429288" cy="50783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buClr>
                <a:schemeClr val="tx1">
                  <a:lumMod val="75000"/>
                  <a:lumOff val="25000"/>
                </a:schemeClr>
              </a:buClr>
              <a:buFont typeface="Wingdings 2" charset="2"/>
              <a:buChar char=""/>
              <a:defRPr/>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Gravy is the most common sauce made at home, with variants such as onion gravy being popular.</a:t>
            </a:r>
          </a:p>
          <a:p>
            <a:pPr fontAlgn="auto">
              <a:buClr>
                <a:schemeClr val="tx1">
                  <a:lumMod val="75000"/>
                  <a:lumOff val="25000"/>
                </a:schemeClr>
              </a:buClr>
              <a:buFont typeface="Wingdings 2" charset="2"/>
              <a:buChar char=""/>
              <a:defRPr/>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Other than gravy, perhaps the most common sauce made at home is a white sauce (which the French call "béchamel".) </a:t>
            </a:r>
          </a:p>
          <a:p>
            <a:pPr fontAlgn="auto">
              <a:buClr>
                <a:schemeClr val="tx1">
                  <a:lumMod val="75000"/>
                  <a:lumOff val="25000"/>
                </a:schemeClr>
              </a:buClr>
              <a:buFont typeface="Wingdings 2" charset="2"/>
              <a:buChar char=""/>
              <a:defRPr/>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Mint sauce is still sometimes made at home, as it is easily made with vinegar, sugar and fresh chopped mint from the back garden. Other sauces still made at home include Bread Sauce and Cumberland Sauce.</a:t>
            </a:r>
          </a:p>
          <a:p>
            <a:pPr fontAlgn="auto">
              <a:buClr>
                <a:schemeClr val="tx1">
                  <a:lumMod val="75000"/>
                  <a:lumOff val="25000"/>
                </a:schemeClr>
              </a:buClr>
              <a:buFont typeface="Wingdings 2" charset="2"/>
              <a:buChar char=""/>
              <a:defRPr/>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Sweet sauces such as a custard sauce, cranberry sauce, apple sauce.</a:t>
            </a:r>
          </a:p>
          <a:p>
            <a:pPr fontAlgn="auto">
              <a:buClr>
                <a:schemeClr val="tx1">
                  <a:lumMod val="75000"/>
                  <a:lumOff val="25000"/>
                </a:schemeClr>
              </a:buClr>
              <a:buFont typeface="Wingdings 2" charset="2"/>
              <a:buChar char=""/>
              <a:defRPr/>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Popular commercial sauces include Ketchup (the most popular brand is Heinz), brown sauce (the most popular brand is HP), Worcestershire Sauce (the most popular brand is Lea &amp; </a:t>
            </a:r>
            <a:r>
              <a:rPr lang="en-US"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Perrins</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creamed horseradish (aka horseradish sauce, as opposed to the grated), and mayonnaises (purchased), both regular and </a:t>
            </a:r>
            <a:r>
              <a:rPr lang="en-US"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flavoured</a:t>
            </a: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varieties.</a:t>
            </a:r>
            <a:endParaRPr lang="en-US" b="1" dirty="0">
              <a:solidFill>
                <a:schemeClr val="tx1">
                  <a:lumMod val="75000"/>
                  <a:lumOff val="25000"/>
                </a:schemeClr>
              </a:solidFill>
            </a:endParaRPr>
          </a:p>
        </p:txBody>
      </p:sp>
      <p:pic>
        <p:nvPicPr>
          <p:cNvPr id="21510" name="Picture 6" descr="http://cook-blog.info/wp-content/uploads/2014/01/image17080.jpg"/>
          <p:cNvPicPr>
            <a:picLocks noChangeAspect="1" noChangeArrowheads="1"/>
          </p:cNvPicPr>
          <p:nvPr/>
        </p:nvPicPr>
        <p:blipFill>
          <a:blip r:embed="rId3"/>
          <a:srcRect/>
          <a:stretch>
            <a:fillRect/>
          </a:stretch>
        </p:blipFill>
        <p:spPr bwMode="auto">
          <a:xfrm>
            <a:off x="5857884" y="142852"/>
            <a:ext cx="3074574" cy="22145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512" name="Picture 8" descr="http://www.marieclaire.ru/images/th/2007/509a/d52c/315@415@509ad52cb32e4e02461d02df93c0b2da-MDk0NDc0ZTZkMg.jpg?time=902"/>
          <p:cNvPicPr>
            <a:picLocks noChangeAspect="1" noChangeArrowheads="1"/>
          </p:cNvPicPr>
          <p:nvPr/>
        </p:nvPicPr>
        <p:blipFill>
          <a:blip r:embed="rId4"/>
          <a:srcRect/>
          <a:stretch>
            <a:fillRect/>
          </a:stretch>
        </p:blipFill>
        <p:spPr bwMode="auto">
          <a:xfrm>
            <a:off x="5857884" y="2500306"/>
            <a:ext cx="3000375" cy="35004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516" name="Picture 12" descr="http://redoctobermalta.com/niuportal/wp-content/uploads/2013/01/MB8770-Cumberland-Sauce-170x170.jpg"/>
          <p:cNvPicPr>
            <a:picLocks noChangeAspect="1" noChangeArrowheads="1"/>
          </p:cNvPicPr>
          <p:nvPr/>
        </p:nvPicPr>
        <p:blipFill>
          <a:blip r:embed="rId5"/>
          <a:srcRect/>
          <a:stretch>
            <a:fillRect/>
          </a:stretch>
        </p:blipFill>
        <p:spPr bwMode="auto">
          <a:xfrm>
            <a:off x="357158" y="5286388"/>
            <a:ext cx="1857388" cy="13572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518" name="Picture 14" descr="http://www.gannett-cdn.com/-mm-/a0e550ceb431c0c652ca491b446de6fff22f250d/c=0-20-1996-1147&amp;r=x453&amp;c=800x450/local/-/media/2015/03/25/USATODAY/USATODAY/635628618671226794-B01-MONEYLINE-Ketchup-10.jpg"/>
          <p:cNvPicPr>
            <a:picLocks noChangeAspect="1" noChangeArrowheads="1"/>
          </p:cNvPicPr>
          <p:nvPr/>
        </p:nvPicPr>
        <p:blipFill>
          <a:blip r:embed="rId6"/>
          <a:srcRect/>
          <a:stretch>
            <a:fillRect/>
          </a:stretch>
        </p:blipFill>
        <p:spPr bwMode="auto">
          <a:xfrm>
            <a:off x="2714612" y="5286388"/>
            <a:ext cx="2666965" cy="14287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Номер слайда 1"/>
          <p:cNvSpPr>
            <a:spLocks noGrp="1"/>
          </p:cNvSpPr>
          <p:nvPr>
            <p:ph type="sldNum" sz="quarter" idx="12"/>
          </p:nvPr>
        </p:nvSpPr>
        <p:spPr/>
        <p:txBody>
          <a:bodyPr/>
          <a:lstStyle/>
          <a:p>
            <a:pPr>
              <a:defRPr/>
            </a:pPr>
            <a:fld id="{9B2F9D62-5265-41D7-9802-E30104429EA4}" type="slidenum">
              <a:rPr lang="ru-RU" smtClean="0"/>
              <a:pPr>
                <a:defRPr/>
              </a:pPr>
              <a:t>37</a:t>
            </a:fld>
            <a:endParaRPr lang="ru-RU"/>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B2F9D62-5265-41D7-9802-E30104429EA4}" type="slidenum">
              <a:rPr lang="ru-RU" smtClean="0"/>
              <a:pPr>
                <a:defRPr/>
              </a:pPr>
              <a:t>38</a:t>
            </a:fld>
            <a:endParaRPr lang="ru-RU"/>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p:cNvSpPr>
            <a:spLocks noGrp="1"/>
          </p:cNvSpPr>
          <p:nvPr>
            <p:ph type="title"/>
          </p:nvPr>
        </p:nvSpPr>
        <p:spPr/>
        <p:txBody>
          <a:bodyPr/>
          <a:lstStyle/>
          <a:p>
            <a:r>
              <a:rPr lang="en-US" dirty="0" smtClean="0"/>
              <a:t>béchamel</a:t>
            </a:r>
            <a:endParaRPr lang="ru-RU" dirty="0" smtClean="0"/>
          </a:p>
        </p:txBody>
      </p:sp>
      <p:pic>
        <p:nvPicPr>
          <p:cNvPr id="80898" name="Picture 2" descr="http://mesrecettes34.e-monsite.com/medias/images/sauce-bechamel.jpeg"/>
          <p:cNvPicPr>
            <a:picLocks noChangeAspect="1" noChangeArrowheads="1"/>
          </p:cNvPicPr>
          <p:nvPr/>
        </p:nvPicPr>
        <p:blipFill>
          <a:blip r:embed="rId2"/>
          <a:srcRect/>
          <a:stretch>
            <a:fillRect/>
          </a:stretch>
        </p:blipFill>
        <p:spPr bwMode="auto">
          <a:xfrm>
            <a:off x="5214942" y="1500174"/>
            <a:ext cx="3429024" cy="3857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0900" name="Picture 4" descr="http://unseentuscany.com/wp-content/uploads/2013/03/slide-450-1.jpg"/>
          <p:cNvPicPr>
            <a:picLocks noChangeAspect="1" noChangeArrowheads="1"/>
          </p:cNvPicPr>
          <p:nvPr/>
        </p:nvPicPr>
        <p:blipFill>
          <a:blip r:embed="rId3"/>
          <a:srcRect/>
          <a:stretch>
            <a:fillRect/>
          </a:stretch>
        </p:blipFill>
        <p:spPr bwMode="auto">
          <a:xfrm>
            <a:off x="285720" y="1500174"/>
            <a:ext cx="4286250" cy="39290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Номер слайда 1"/>
          <p:cNvSpPr>
            <a:spLocks noGrp="1"/>
          </p:cNvSpPr>
          <p:nvPr>
            <p:ph type="sldNum" sz="quarter" idx="12"/>
          </p:nvPr>
        </p:nvSpPr>
        <p:spPr/>
        <p:txBody>
          <a:bodyPr/>
          <a:lstStyle/>
          <a:p>
            <a:pPr>
              <a:defRPr/>
            </a:pPr>
            <a:fld id="{9B2F9D62-5265-41D7-9802-E30104429EA4}" type="slidenum">
              <a:rPr lang="ru-RU" smtClean="0"/>
              <a:pPr>
                <a:defRPr/>
              </a:pPr>
              <a:t>39</a:t>
            </a:fld>
            <a:endParaRPr lang="ru-RU"/>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l="-11000" r="-11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5357813" y="642938"/>
            <a:ext cx="3643312" cy="28622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000" b="1" dirty="0">
                <a:ln>
                  <a:solidFill>
                    <a:schemeClr val="accent3">
                      <a:lumMod val="60000"/>
                      <a:lumOff val="40000"/>
                    </a:schemeClr>
                  </a:solidFill>
                </a:ln>
              </a:rPr>
              <a:t>English farmers grow barley, potatoes, wheat, sugar beets, and other crops. Oats are grown in the high, rugged hills and wild moors of northern England. The county of Kent, in the southeast, is called the Garden of England and is famous for its apple and cherry orchards. </a:t>
            </a:r>
          </a:p>
        </p:txBody>
      </p:sp>
      <p:pic>
        <p:nvPicPr>
          <p:cNvPr id="16388" name="Picture 4" descr="http://img.rufox.ru/files/big2/711448.jpg"/>
          <p:cNvPicPr>
            <a:picLocks noChangeAspect="1" noChangeArrowheads="1"/>
          </p:cNvPicPr>
          <p:nvPr/>
        </p:nvPicPr>
        <p:blipFill>
          <a:blip r:embed="rId3"/>
          <a:srcRect/>
          <a:stretch>
            <a:fillRect/>
          </a:stretch>
        </p:blipFill>
        <p:spPr bwMode="auto">
          <a:xfrm>
            <a:off x="6000760" y="4000504"/>
            <a:ext cx="2571768" cy="25146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392" name="Picture 8" descr="http://www.foodsafetymonth.in/blog/wp-content/uploads/2015/04/Potato-icon-300x202.jpg"/>
          <p:cNvPicPr>
            <a:picLocks noChangeAspect="1" noChangeArrowheads="1"/>
          </p:cNvPicPr>
          <p:nvPr/>
        </p:nvPicPr>
        <p:blipFill>
          <a:blip r:embed="rId4"/>
          <a:srcRect/>
          <a:stretch>
            <a:fillRect/>
          </a:stretch>
        </p:blipFill>
        <p:spPr bwMode="auto">
          <a:xfrm>
            <a:off x="142844" y="4000504"/>
            <a:ext cx="2500330" cy="25003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396" name="Picture 12" descr="http://24online.com.ua/data/images/%D1%81%D0%B0%D1%85%D0%B0%D1%80%D0%BD%D0%B0%D1%8F%20%D1%81%D0%B2%D0%B5%D0%BA%D0%BB%D0%B0.jpg"/>
          <p:cNvPicPr>
            <a:picLocks noChangeAspect="1" noChangeArrowheads="1"/>
          </p:cNvPicPr>
          <p:nvPr/>
        </p:nvPicPr>
        <p:blipFill>
          <a:blip r:embed="rId5"/>
          <a:srcRect/>
          <a:stretch>
            <a:fillRect/>
          </a:stretch>
        </p:blipFill>
        <p:spPr bwMode="auto">
          <a:xfrm>
            <a:off x="2928926" y="4000504"/>
            <a:ext cx="2714644" cy="250033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4</a:t>
            </a:fld>
            <a:endParaRPr lang="ru-RU"/>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F4D2BAA1-ABC4-4338-9E89-10B1415B17B8}" type="slidenum">
              <a:rPr lang="ru-RU" smtClean="0"/>
              <a:pPr>
                <a:defRPr/>
              </a:pPr>
              <a:t>40</a:t>
            </a:fld>
            <a:endParaRPr lang="ru-RU"/>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2"/>
            <a:ext cx="2071702" cy="846158"/>
          </a:xfrm>
        </p:spPr>
        <p:style>
          <a:lnRef idx="2">
            <a:schemeClr val="dk1"/>
          </a:lnRef>
          <a:fillRef idx="1">
            <a:schemeClr val="lt1"/>
          </a:fillRef>
          <a:effectRef idx="0">
            <a:schemeClr val="dk1"/>
          </a:effectRef>
          <a:fontRef idx="minor">
            <a:schemeClr val="dk1"/>
          </a:fontRef>
        </p:style>
        <p:txBody>
          <a:bodyPr/>
          <a:lstStyle/>
          <a:p>
            <a:r>
              <a:rPr lang="en-US" sz="3200" dirty="0" smtClean="0"/>
              <a:t>Mint sauce</a:t>
            </a:r>
            <a:endParaRPr lang="ru-RU" sz="3200" dirty="0"/>
          </a:p>
        </p:txBody>
      </p:sp>
      <p:sp>
        <p:nvSpPr>
          <p:cNvPr id="3" name="Номер слайда 2"/>
          <p:cNvSpPr>
            <a:spLocks noGrp="1"/>
          </p:cNvSpPr>
          <p:nvPr>
            <p:ph type="sldNum" sz="quarter" idx="12"/>
          </p:nvPr>
        </p:nvSpPr>
        <p:spPr/>
        <p:txBody>
          <a:bodyPr/>
          <a:lstStyle/>
          <a:p>
            <a:pPr>
              <a:defRPr/>
            </a:pPr>
            <a:fld id="{F4D2BAA1-ABC4-4338-9E89-10B1415B17B8}" type="slidenum">
              <a:rPr lang="ru-RU" smtClean="0"/>
              <a:pPr>
                <a:defRPr/>
              </a:pPr>
              <a:t>41</a:t>
            </a:fld>
            <a:endParaRPr lang="ru-RU"/>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2"/>
            <a:ext cx="2185974" cy="642942"/>
          </a:xfrm>
        </p:spPr>
        <p:style>
          <a:lnRef idx="2">
            <a:schemeClr val="accent2"/>
          </a:lnRef>
          <a:fillRef idx="1">
            <a:schemeClr val="lt1"/>
          </a:fillRef>
          <a:effectRef idx="0">
            <a:schemeClr val="accent2"/>
          </a:effectRef>
          <a:fontRef idx="minor">
            <a:schemeClr val="dk1"/>
          </a:fontRef>
        </p:style>
        <p:txBody>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apple sauce</a:t>
            </a:r>
            <a:endParaRPr lang="ru-RU" sz="2800" dirty="0"/>
          </a:p>
        </p:txBody>
      </p:sp>
      <p:sp>
        <p:nvSpPr>
          <p:cNvPr id="3" name="Номер слайда 2"/>
          <p:cNvSpPr>
            <a:spLocks noGrp="1"/>
          </p:cNvSpPr>
          <p:nvPr>
            <p:ph type="sldNum" sz="quarter" idx="12"/>
          </p:nvPr>
        </p:nvSpPr>
        <p:spPr/>
        <p:txBody>
          <a:bodyPr/>
          <a:lstStyle/>
          <a:p>
            <a:pPr>
              <a:defRPr/>
            </a:pPr>
            <a:fld id="{F4D2BAA1-ABC4-4338-9E89-10B1415B17B8}" type="slidenum">
              <a:rPr lang="ru-RU" smtClean="0"/>
              <a:pPr>
                <a:defRPr/>
              </a:pPr>
              <a:t>42</a:t>
            </a:fld>
            <a:endParaRPr lang="ru-RU"/>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6866" name="Заголовок 1"/>
          <p:cNvSpPr>
            <a:spLocks noGrp="1"/>
          </p:cNvSpPr>
          <p:nvPr>
            <p:ph type="title"/>
          </p:nvPr>
        </p:nvSpPr>
        <p:spPr/>
        <p:txBody>
          <a:bodyPr/>
          <a:lstStyle/>
          <a:p>
            <a:r>
              <a:rPr lang="en-US" dirty="0" smtClean="0"/>
              <a:t>Ketchup  Heinz</a:t>
            </a:r>
            <a:endParaRPr lang="ru-RU" dirty="0" smtClean="0"/>
          </a:p>
        </p:txBody>
      </p:sp>
      <p:pic>
        <p:nvPicPr>
          <p:cNvPr id="93186" name="Picture 2" descr="http://www.bsic.it/wp-content/uploads/2013/02/heinz-ketchup-2.jpg"/>
          <p:cNvPicPr>
            <a:picLocks noChangeAspect="1" noChangeArrowheads="1"/>
          </p:cNvPicPr>
          <p:nvPr/>
        </p:nvPicPr>
        <p:blipFill>
          <a:blip r:embed="rId3"/>
          <a:srcRect/>
          <a:stretch>
            <a:fillRect/>
          </a:stretch>
        </p:blipFill>
        <p:spPr bwMode="auto">
          <a:xfrm>
            <a:off x="785786" y="1571612"/>
            <a:ext cx="7500990" cy="49292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Номер слайда 1"/>
          <p:cNvSpPr>
            <a:spLocks noGrp="1"/>
          </p:cNvSpPr>
          <p:nvPr>
            <p:ph type="sldNum" sz="quarter" idx="12"/>
          </p:nvPr>
        </p:nvSpPr>
        <p:spPr/>
        <p:txBody>
          <a:bodyPr/>
          <a:lstStyle/>
          <a:p>
            <a:pPr>
              <a:defRPr/>
            </a:pPr>
            <a:fld id="{9B2F9D62-5265-41D7-9802-E30104429EA4}" type="slidenum">
              <a:rPr lang="ru-RU" smtClean="0"/>
              <a:pPr>
                <a:defRPr/>
              </a:pPr>
              <a:t>43</a:t>
            </a:fld>
            <a:endParaRPr lang="ru-RU"/>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7890" name="Заголовок 1"/>
          <p:cNvSpPr>
            <a:spLocks noGrp="1"/>
          </p:cNvSpPr>
          <p:nvPr>
            <p:ph type="title"/>
          </p:nvPr>
        </p:nvSpPr>
        <p:spPr>
          <a:xfrm>
            <a:off x="457200" y="274638"/>
            <a:ext cx="8229600" cy="939800"/>
          </a:xfrm>
        </p:spPr>
        <p:txBody>
          <a:bodyPr/>
          <a:lstStyle/>
          <a:p>
            <a:r>
              <a:rPr lang="en-US" b="1" smtClean="0"/>
              <a:t>Worcestershire Sauce</a:t>
            </a:r>
            <a:endParaRPr lang="ru-RU" b="1" smtClean="0"/>
          </a:p>
        </p:txBody>
      </p:sp>
      <p:pic>
        <p:nvPicPr>
          <p:cNvPr id="94216" name="Picture 8" descr="http://www.gourmondo.de/medias/sys_master/8796754804766/1001362301.jpg"/>
          <p:cNvPicPr>
            <a:picLocks noChangeAspect="1" noChangeArrowheads="1"/>
          </p:cNvPicPr>
          <p:nvPr/>
        </p:nvPicPr>
        <p:blipFill>
          <a:blip r:embed="rId3"/>
          <a:srcRect/>
          <a:stretch>
            <a:fillRect/>
          </a:stretch>
        </p:blipFill>
        <p:spPr bwMode="auto">
          <a:xfrm>
            <a:off x="2714612" y="1285860"/>
            <a:ext cx="4143404" cy="423862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Номер слайда 1"/>
          <p:cNvSpPr>
            <a:spLocks noGrp="1"/>
          </p:cNvSpPr>
          <p:nvPr>
            <p:ph type="sldNum" sz="quarter" idx="12"/>
          </p:nvPr>
        </p:nvSpPr>
        <p:spPr/>
        <p:txBody>
          <a:bodyPr/>
          <a:lstStyle/>
          <a:p>
            <a:pPr>
              <a:defRPr/>
            </a:pPr>
            <a:fld id="{9B2F9D62-5265-41D7-9802-E30104429EA4}" type="slidenum">
              <a:rPr lang="ru-RU" smtClean="0"/>
              <a:pPr>
                <a:defRPr/>
              </a:pPr>
              <a:t>44</a:t>
            </a:fld>
            <a:endParaRPr lang="ru-RU"/>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5842" name="Объект 2"/>
          <p:cNvSpPr>
            <a:spLocks noGrp="1"/>
          </p:cNvSpPr>
          <p:nvPr>
            <p:ph sz="half" idx="1"/>
          </p:nvPr>
        </p:nvSpPr>
        <p:spPr>
          <a:xfrm>
            <a:off x="0" y="1"/>
            <a:ext cx="8572528" cy="2357430"/>
          </a:xfrm>
        </p:spPr>
        <p:txBody>
          <a:bodyPr/>
          <a:lstStyle/>
          <a:p>
            <a:pPr marL="0" indent="0" eaLnBrk="1" hangingPunct="1">
              <a:buFont typeface="Wingdings 2" pitchFamily="18" charset="2"/>
              <a:buNone/>
            </a:pPr>
            <a:r>
              <a:rPr lang="en-US" b="1" dirty="0" smtClean="0"/>
              <a:t>English wine, Welsh wine, Irish whiskey, Plymouth gin, Scotch whisky, Ale, Tea</a:t>
            </a:r>
            <a:endParaRPr lang="uk-UA" b="1" dirty="0" smtClean="0"/>
          </a:p>
        </p:txBody>
      </p:sp>
      <p:sp>
        <p:nvSpPr>
          <p:cNvPr id="2" name="Номер слайда 1"/>
          <p:cNvSpPr>
            <a:spLocks noGrp="1"/>
          </p:cNvSpPr>
          <p:nvPr>
            <p:ph type="sldNum" sz="quarter" idx="12"/>
          </p:nvPr>
        </p:nvSpPr>
        <p:spPr/>
        <p:txBody>
          <a:bodyPr/>
          <a:lstStyle/>
          <a:p>
            <a:pPr>
              <a:defRPr/>
            </a:pPr>
            <a:fld id="{9B2F9D62-5265-41D7-9802-E30104429EA4}" type="slidenum">
              <a:rPr lang="ru-RU" smtClean="0"/>
              <a:pPr>
                <a:defRPr/>
              </a:pPr>
              <a:t>45</a:t>
            </a:fld>
            <a:endParaRPr lang="ru-RU"/>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0354" name="Picture 2" descr="http://info-farm.ru/img/004661-7a39991a124d5ac494cbc133d69571d0.jpg"/>
          <p:cNvPicPr>
            <a:picLocks noChangeAspect="1" noChangeArrowheads="1"/>
          </p:cNvPicPr>
          <p:nvPr/>
        </p:nvPicPr>
        <p:blipFill>
          <a:blip r:embed="rId3"/>
          <a:srcRect/>
          <a:stretch>
            <a:fillRect/>
          </a:stretch>
        </p:blipFill>
        <p:spPr bwMode="auto">
          <a:xfrm>
            <a:off x="285719" y="285728"/>
            <a:ext cx="4737467" cy="28575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0356" name="Picture 4" descr="http://assets.fridge.menu/i/good/photo/55/ad/2f/28/31/39/33/00/16/00/05/1c/medium_55ad2f2f313933001600051e.jpg"/>
          <p:cNvPicPr>
            <a:picLocks noChangeAspect="1" noChangeArrowheads="1"/>
          </p:cNvPicPr>
          <p:nvPr/>
        </p:nvPicPr>
        <p:blipFill>
          <a:blip r:embed="rId4"/>
          <a:srcRect/>
          <a:stretch>
            <a:fillRect/>
          </a:stretch>
        </p:blipFill>
        <p:spPr bwMode="auto">
          <a:xfrm>
            <a:off x="5357818" y="214290"/>
            <a:ext cx="3571880"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0358" name="Picture 6" descr="http://www.studing.od.ua/wp-content/uploads/2014/01/Scotch-whiskies.jpg"/>
          <p:cNvPicPr>
            <a:picLocks noChangeAspect="1" noChangeArrowheads="1"/>
          </p:cNvPicPr>
          <p:nvPr/>
        </p:nvPicPr>
        <p:blipFill>
          <a:blip r:embed="rId5"/>
          <a:srcRect/>
          <a:stretch>
            <a:fillRect/>
          </a:stretch>
        </p:blipFill>
        <p:spPr bwMode="auto">
          <a:xfrm>
            <a:off x="285719" y="3357562"/>
            <a:ext cx="4929223" cy="33575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0360" name="Picture 8" descr="http://fb.ru/misc/i/gallery/5419/443863.jpg"/>
          <p:cNvPicPr>
            <a:picLocks noChangeAspect="1" noChangeArrowheads="1"/>
          </p:cNvPicPr>
          <p:nvPr/>
        </p:nvPicPr>
        <p:blipFill>
          <a:blip r:embed="rId6"/>
          <a:srcRect/>
          <a:stretch>
            <a:fillRect/>
          </a:stretch>
        </p:blipFill>
        <p:spPr bwMode="auto">
          <a:xfrm>
            <a:off x="5590112" y="3337936"/>
            <a:ext cx="3028429" cy="33057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Номер слайда 1"/>
          <p:cNvSpPr>
            <a:spLocks noGrp="1"/>
          </p:cNvSpPr>
          <p:nvPr>
            <p:ph type="sldNum" sz="quarter" idx="12"/>
          </p:nvPr>
        </p:nvSpPr>
        <p:spPr/>
        <p:txBody>
          <a:bodyPr/>
          <a:lstStyle/>
          <a:p>
            <a:pPr>
              <a:defRPr/>
            </a:pPr>
            <a:fld id="{9B2F9D62-5265-41D7-9802-E30104429EA4}" type="slidenum">
              <a:rPr lang="ru-RU" smtClean="0"/>
              <a:pPr>
                <a:defRPr/>
              </a:pPr>
              <a:t>46</a:t>
            </a:fld>
            <a:endParaRPr lang="ru-RU"/>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a:bodyPr>
          <a:lstStyle/>
          <a:p>
            <a:pPr eaLnBrk="1" fontAlgn="auto" hangingPunct="1">
              <a:spcAft>
                <a:spcPts val="0"/>
              </a:spcAft>
              <a:defRPr/>
            </a:pPr>
            <a:r>
              <a:rPr lang="en-US" dirty="0">
                <a:solidFill>
                  <a:schemeClr val="tx1">
                    <a:lumMod val="75000"/>
                    <a:lumOff val="25000"/>
                  </a:schemeClr>
                </a:solidFill>
              </a:rPr>
              <a:t>A traditional British breakfast</a:t>
            </a:r>
            <a:endParaRPr lang="uk-UA" dirty="0">
              <a:solidFill>
                <a:schemeClr val="tx1">
                  <a:lumMod val="75000"/>
                  <a:lumOff val="25000"/>
                </a:schemeClr>
              </a:solidFill>
            </a:endParaRPr>
          </a:p>
        </p:txBody>
      </p:sp>
      <p:sp>
        <p:nvSpPr>
          <p:cNvPr id="36868" name="Текст 3"/>
          <p:cNvSpPr>
            <a:spLocks noGrp="1"/>
          </p:cNvSpPr>
          <p:nvPr>
            <p:ph type="body" sz="half" idx="2"/>
          </p:nvPr>
        </p:nvSpPr>
        <p:spPr/>
        <p:txBody>
          <a:bodyPr/>
          <a:lstStyle/>
          <a:p>
            <a:pPr eaLnBrk="1" hangingPunct="1"/>
            <a:r>
              <a:rPr lang="en-US" b="1" dirty="0" smtClean="0"/>
              <a:t>It is known for its amazing size and variety. It can include hot or cold cereal, fruit, juice, a “fry-up” of bacon, sausage, mushrooms, tomatoes, and bread—and, of course, eggs. To complete the meal, add a pot of steaming tea or coffee and hot buttered toast with marmalade. In the past, this filling meal gave laborers and farmers fuel for a long day of hard work. These days, most families eat a smaller breakfast, such as cereal and toast, pancakes or oatcakes (a pancake that looks like a scone or biscuit), or yogurt and fruit. But every once in a while, it’s a treat to have a big breakfast.</a:t>
            </a:r>
            <a:endParaRPr lang="uk-UA" b="1" dirty="0" smtClean="0"/>
          </a:p>
        </p:txBody>
      </p:sp>
      <p:sp>
        <p:nvSpPr>
          <p:cNvPr id="36869" name="Picture 5"/>
          <p:cNvSpPr>
            <a:spLocks noChangeAspect="1" noChangeArrowheads="1"/>
          </p:cNvSpPr>
          <p:nvPr/>
        </p:nvSpPr>
        <p:spPr bwMode="auto">
          <a:xfrm>
            <a:off x="4067175" y="908050"/>
            <a:ext cx="2449513" cy="1831975"/>
          </a:xfrm>
          <a:prstGeom prst="rect">
            <a:avLst/>
          </a:prstGeom>
          <a:noFill/>
          <a:ln w="9525">
            <a:noFill/>
            <a:miter lim="800000"/>
            <a:headEnd/>
            <a:tailEnd/>
          </a:ln>
        </p:spPr>
        <p:txBody>
          <a:bodyPr/>
          <a:lstStyle/>
          <a:p>
            <a:endParaRPr lang="ru-RU"/>
          </a:p>
        </p:txBody>
      </p:sp>
      <p:pic>
        <p:nvPicPr>
          <p:cNvPr id="36870" name="Рисунок 25" descr="https://upload.wikimedia.org/wikipedia/commons/thumb/6/66/Englishbreakfast.jpg/220px-Englishbreakfast.jpg">
            <a:hlinkClick r:id="rId3"/>
          </p:cNvPr>
          <p:cNvPicPr>
            <a:picLocks noChangeAspect="1" noChangeArrowheads="1"/>
          </p:cNvPicPr>
          <p:nvPr/>
        </p:nvPicPr>
        <p:blipFill>
          <a:blip r:embed="rId4"/>
          <a:srcRect/>
          <a:stretch>
            <a:fillRect/>
          </a:stretch>
        </p:blipFill>
        <p:spPr bwMode="auto">
          <a:xfrm>
            <a:off x="4071934" y="1285860"/>
            <a:ext cx="4692660" cy="35194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Номер слайда 2"/>
          <p:cNvSpPr>
            <a:spLocks noGrp="1"/>
          </p:cNvSpPr>
          <p:nvPr>
            <p:ph type="sldNum" sz="quarter" idx="12"/>
          </p:nvPr>
        </p:nvSpPr>
        <p:spPr/>
        <p:txBody>
          <a:bodyPr/>
          <a:lstStyle/>
          <a:p>
            <a:pPr>
              <a:defRPr/>
            </a:pPr>
            <a:fld id="{07E3D722-50C2-4BEE-9D9B-982868576C51}" type="slidenum">
              <a:rPr lang="ru-RU" smtClean="0"/>
              <a:pPr>
                <a:defRPr/>
              </a:pPr>
              <a:t>47</a:t>
            </a:fld>
            <a:endParaRPr lang="ru-RU"/>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full-english-breakfast035.jpg"/>
          <p:cNvPicPr>
            <a:picLocks noGrp="1" noChangeAspect="1"/>
          </p:cNvPicPr>
          <p:nvPr>
            <p:ph idx="1"/>
          </p:nvPr>
        </p:nvPicPr>
        <p:blipFill>
          <a:blip r:embed="rId2"/>
          <a:stretch>
            <a:fillRect/>
          </a:stretch>
        </p:blipFill>
        <p:spPr>
          <a:xfrm>
            <a:off x="571472" y="928670"/>
            <a:ext cx="7858180" cy="5238786"/>
          </a:xfrm>
          <a:effectLst>
            <a:softEdge rad="112500"/>
          </a:effectLst>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48</a:t>
            </a:fld>
            <a:endParaRPr lang="ru-RU"/>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healthy-breakfast.jpg"/>
          <p:cNvPicPr>
            <a:picLocks noGrp="1" noChangeAspect="1"/>
          </p:cNvPicPr>
          <p:nvPr>
            <p:ph idx="1"/>
          </p:nvPr>
        </p:nvPicPr>
        <p:blipFill>
          <a:blip r:embed="rId2"/>
          <a:stretch>
            <a:fillRect/>
          </a:stretch>
        </p:blipFill>
        <p:spPr>
          <a:xfrm>
            <a:off x="700060" y="928670"/>
            <a:ext cx="7791484" cy="5143536"/>
          </a:xfrm>
          <a:effectLst>
            <a:softEdge rad="112500"/>
          </a:effectLst>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49</a:t>
            </a:fld>
            <a:endParaRPr lang="ru-RU"/>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cs625324.vk.me/v625324553/e89/u8B-fnLFkow.jpg"/>
          <p:cNvPicPr>
            <a:picLocks noChangeAspect="1" noChangeArrowheads="1"/>
          </p:cNvPicPr>
          <p:nvPr/>
        </p:nvPicPr>
        <p:blipFill>
          <a:blip r:embed="rId2"/>
          <a:srcRect/>
          <a:stretch>
            <a:fillRect/>
          </a:stretch>
        </p:blipFill>
        <p:spPr bwMode="auto">
          <a:xfrm>
            <a:off x="214282" y="142852"/>
            <a:ext cx="3929090" cy="29468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4" name="Picture 10" descr="http://s01.photo124.ru/b00af00af99.jpg"/>
          <p:cNvPicPr>
            <a:picLocks noChangeAspect="1" noChangeArrowheads="1"/>
          </p:cNvPicPr>
          <p:nvPr/>
        </p:nvPicPr>
        <p:blipFill>
          <a:blip r:embed="rId3"/>
          <a:srcRect/>
          <a:stretch>
            <a:fillRect/>
          </a:stretch>
        </p:blipFill>
        <p:spPr bwMode="auto">
          <a:xfrm>
            <a:off x="214282" y="3429000"/>
            <a:ext cx="4214874" cy="3286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8" name="Picture 14" descr="http://cdn.st100sp.com/cache_pictures/015133810/thumb300"/>
          <p:cNvPicPr>
            <a:picLocks noChangeAspect="1" noChangeArrowheads="1"/>
          </p:cNvPicPr>
          <p:nvPr/>
        </p:nvPicPr>
        <p:blipFill>
          <a:blip r:embed="rId4"/>
          <a:srcRect/>
          <a:stretch>
            <a:fillRect/>
          </a:stretch>
        </p:blipFill>
        <p:spPr bwMode="auto">
          <a:xfrm>
            <a:off x="5143504" y="357166"/>
            <a:ext cx="3664436" cy="26432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40" name="AutoShape 16" descr="http://nversia.ru/imgs/thumbs_news/1429539803_118854093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44" name="Picture 20" descr="http://cs543108.vk.me/v543108996/30da/t9YJaIOa4II.jpg"/>
          <p:cNvPicPr>
            <a:picLocks noChangeAspect="1" noChangeArrowheads="1"/>
          </p:cNvPicPr>
          <p:nvPr/>
        </p:nvPicPr>
        <p:blipFill>
          <a:blip r:embed="rId5"/>
          <a:srcRect/>
          <a:stretch>
            <a:fillRect/>
          </a:stretch>
        </p:blipFill>
        <p:spPr bwMode="auto">
          <a:xfrm>
            <a:off x="5143504" y="3643314"/>
            <a:ext cx="3849488" cy="29289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5</a:t>
            </a:fld>
            <a:endParaRPr lang="ru-RU"/>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1500" y="571500"/>
            <a:ext cx="4214813" cy="5554663"/>
          </a:xfrm>
        </p:spPr>
        <p:txBody>
          <a:bodyPr rtlCol="0">
            <a:normAutofit/>
          </a:bodyPr>
          <a:lstStyle/>
          <a:p>
            <a:pPr eaLnBrk="1" fontAlgn="auto" hangingPunct="1">
              <a:spcAft>
                <a:spcPts val="0"/>
              </a:spcAft>
              <a:buFont typeface="Arial" pitchFamily="34" charset="0"/>
              <a:buNone/>
              <a:defRPr/>
            </a:pPr>
            <a:r>
              <a:rPr lang="en-US" b="1" i="1" dirty="0" smtClean="0">
                <a:latin typeface="Times New Roman" pitchFamily="18" charset="0"/>
                <a:cs typeface="Times New Roman" pitchFamily="18" charset="0"/>
              </a:rPr>
              <a:t>     The </a:t>
            </a:r>
            <a:r>
              <a:rPr lang="en-US" b="1" i="1" dirty="0">
                <a:latin typeface="Times New Roman" pitchFamily="18" charset="0"/>
                <a:cs typeface="Times New Roman" pitchFamily="18" charset="0"/>
              </a:rPr>
              <a:t>traditional English breakfast consists of eggs, bacon, sausages, fried bread, baked beans and </a:t>
            </a:r>
            <a:r>
              <a:rPr lang="en-US" b="1" i="1" dirty="0" smtClean="0">
                <a:latin typeface="Times New Roman" pitchFamily="18" charset="0"/>
                <a:cs typeface="Times New Roman" pitchFamily="18" charset="0"/>
              </a:rPr>
              <a:t>mushrooms.</a:t>
            </a:r>
            <a:endParaRPr lang="ru-RU" b="1" i="1" dirty="0">
              <a:latin typeface="Times New Roman" pitchFamily="18" charset="0"/>
              <a:cs typeface="Times New Roman" pitchFamily="18" charset="0"/>
            </a:endParaRPr>
          </a:p>
        </p:txBody>
      </p:sp>
      <p:pic>
        <p:nvPicPr>
          <p:cNvPr id="4" name="Рисунок 3" descr="kuhnya_anglais_18_06_14_1.jpg"/>
          <p:cNvPicPr>
            <a:picLocks noChangeAspect="1"/>
          </p:cNvPicPr>
          <p:nvPr/>
        </p:nvPicPr>
        <p:blipFill>
          <a:blip r:embed="rId2"/>
          <a:srcRect t="5827"/>
          <a:stretch>
            <a:fillRect/>
          </a:stretch>
        </p:blipFill>
        <p:spPr>
          <a:xfrm>
            <a:off x="5214942" y="857232"/>
            <a:ext cx="3775922" cy="4618043"/>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50</a:t>
            </a:fld>
            <a:endParaRPr lang="ru-RU"/>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601" name="Объект 2"/>
          <p:cNvSpPr>
            <a:spLocks noGrp="1"/>
          </p:cNvSpPr>
          <p:nvPr>
            <p:ph idx="1"/>
          </p:nvPr>
        </p:nvSpPr>
        <p:spPr>
          <a:xfrm>
            <a:off x="142844" y="2285992"/>
            <a:ext cx="4643470" cy="4286280"/>
          </a:xfrm>
        </p:spPr>
        <p:style>
          <a:lnRef idx="2">
            <a:schemeClr val="accent2"/>
          </a:lnRef>
          <a:fillRef idx="1">
            <a:schemeClr val="lt1"/>
          </a:fillRef>
          <a:effectRef idx="0">
            <a:schemeClr val="accent2"/>
          </a:effectRef>
          <a:fontRef idx="minor">
            <a:schemeClr val="dk1"/>
          </a:fontRef>
        </p:style>
        <p:txBody>
          <a:bodyPr rtlCol="0">
            <a:normAutofit fontScale="47500" lnSpcReduction="20000"/>
          </a:bodyPr>
          <a:lstStyle/>
          <a:p>
            <a:pPr eaLnBrk="1" fontAlgn="auto" hangingPunct="1">
              <a:spcAft>
                <a:spcPts val="0"/>
              </a:spcAft>
              <a:buNone/>
              <a:defRPr/>
            </a:pPr>
            <a:r>
              <a:rPr lang="ru-RU" b="1" dirty="0" smtClean="0"/>
              <a:t>         </a:t>
            </a:r>
            <a:r>
              <a:rPr lang="en-US" sz="4500" b="1" dirty="0" smtClean="0"/>
              <a:t>Teatime is an important English</a:t>
            </a:r>
            <a:r>
              <a:rPr lang="ru-RU" sz="4500" b="1" dirty="0" smtClean="0"/>
              <a:t> </a:t>
            </a:r>
            <a:r>
              <a:rPr lang="en-US" sz="4500" b="1" dirty="0" smtClean="0"/>
              <a:t>custom. At about 4:00 each afternoon, many people pause for a soothing cup of hot tea and a bite to eat. Afternoon tea can range from a simple cup of tea to a formal meal that includes sandwiches, scones, and a variety of cakes and tarts. At a formal tea, the cakes and sandwiches are served on fine china, and the table may be decorated with a pretty tablecloth, silver utensils, and fresh flowers. At some fancy hotels, the serving of the tea is even accompanied by an orchestra. </a:t>
            </a:r>
            <a:endParaRPr lang="uk-UA" sz="4500" b="1" dirty="0" smtClean="0"/>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51</a:t>
            </a:fld>
            <a:endParaRPr lang="ru-RU"/>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52</a:t>
            </a:fld>
            <a:endParaRPr lang="ru-RU"/>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53</a:t>
            </a:fld>
            <a:endParaRPr lang="ru-RU"/>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54</a:t>
            </a:fld>
            <a:endParaRPr lang="ru-RU"/>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8914" name="Заголовок 1"/>
          <p:cNvSpPr>
            <a:spLocks noGrp="1"/>
          </p:cNvSpPr>
          <p:nvPr>
            <p:ph type="title"/>
          </p:nvPr>
        </p:nvSpPr>
        <p:spPr/>
        <p:txBody>
          <a:bodyPr/>
          <a:lstStyle/>
          <a:p>
            <a:pPr eaLnBrk="1" hangingPunct="1"/>
            <a:r>
              <a:rPr lang="en-US" smtClean="0"/>
              <a:t>Lunch</a:t>
            </a:r>
            <a:endParaRPr lang="uk-UA" smtClean="0"/>
          </a:p>
        </p:txBody>
      </p:sp>
      <p:pic>
        <p:nvPicPr>
          <p:cNvPr id="17411" name="Picture 5"/>
          <p:cNvPicPr>
            <a:picLocks noGrp="1" noChangeAspect="1" noChangeArrowheads="1"/>
          </p:cNvPicPr>
          <p:nvPr>
            <p:ph idx="1"/>
          </p:nvPr>
        </p:nvPicPr>
        <p:blipFill>
          <a:blip r:embed="rId3"/>
          <a:srcRect/>
          <a:stretch>
            <a:fillRect/>
          </a:stretch>
        </p:blipFill>
        <p:spPr>
          <a:xfrm>
            <a:off x="4286248" y="571480"/>
            <a:ext cx="4007713" cy="3429024"/>
          </a:xfrm>
          <a:ln w="88900" cap="sq" cmpd="thickThin">
            <a:solidFill>
              <a:srgbClr val="000000"/>
            </a:solidFill>
          </a:ln>
          <a:effectLst>
            <a:innerShdw blurRad="76200">
              <a:srgbClr val="000000"/>
            </a:innerShdw>
          </a:effectLst>
        </p:spPr>
      </p:pic>
      <p:sp>
        <p:nvSpPr>
          <p:cNvPr id="38916" name="Текст 3"/>
          <p:cNvSpPr>
            <a:spLocks noGrp="1"/>
          </p:cNvSpPr>
          <p:nvPr>
            <p:ph type="body" sz="half" idx="2"/>
          </p:nvPr>
        </p:nvSpPr>
        <p:spPr>
          <a:xfrm>
            <a:off x="457201" y="1435101"/>
            <a:ext cx="2971792" cy="2708279"/>
          </a:xfrm>
        </p:spPr>
        <p:style>
          <a:lnRef idx="2">
            <a:schemeClr val="dk1"/>
          </a:lnRef>
          <a:fillRef idx="1">
            <a:schemeClr val="lt1"/>
          </a:fillRef>
          <a:effectRef idx="0">
            <a:schemeClr val="dk1"/>
          </a:effectRef>
          <a:fontRef idx="minor">
            <a:schemeClr val="dk1"/>
          </a:fontRef>
        </p:style>
        <p:txBody>
          <a:bodyPr/>
          <a:lstStyle/>
          <a:p>
            <a:pPr eaLnBrk="1" hangingPunct="1"/>
            <a:r>
              <a:rPr lang="en-US" b="1" dirty="0" smtClean="0"/>
              <a:t>Lunch in England is served between 12:00 and 2:00 P .M. A hearty lunch may consist of “meat and two </a:t>
            </a:r>
            <a:r>
              <a:rPr lang="en-US" b="1" dirty="0" err="1" smtClean="0"/>
              <a:t>veg</a:t>
            </a:r>
            <a:r>
              <a:rPr lang="en-US" b="1" dirty="0" smtClean="0"/>
              <a:t>” and pudding. The meat is often a stew, and the vegetables usually include a starchy one, such as potatoes, and a green one, such as cabbage. On most days, people prefer to eat a lighter lunch, such as  fish, a salad, a baked potato (called a jacket potato), or a sandwich.</a:t>
            </a:r>
            <a:endParaRPr lang="uk-UA" b="1" dirty="0" smtClean="0"/>
          </a:p>
        </p:txBody>
      </p:sp>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55</a:t>
            </a:fld>
            <a:endParaRPr lang="ru-RU"/>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56</a:t>
            </a:fld>
            <a:endParaRPr lang="ru-RU"/>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57</a:t>
            </a:fld>
            <a:endParaRPr lang="ru-RU"/>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9939" name="Текст 3"/>
          <p:cNvSpPr>
            <a:spLocks noGrp="1"/>
          </p:cNvSpPr>
          <p:nvPr>
            <p:ph type="body" sz="half" idx="2"/>
          </p:nvPr>
        </p:nvSpPr>
        <p:spPr>
          <a:xfrm>
            <a:off x="3357554" y="1928802"/>
            <a:ext cx="2187600" cy="2357453"/>
          </a:xfrm>
        </p:spPr>
        <p:style>
          <a:lnRef idx="2">
            <a:schemeClr val="accent2"/>
          </a:lnRef>
          <a:fillRef idx="1">
            <a:schemeClr val="lt1"/>
          </a:fillRef>
          <a:effectRef idx="0">
            <a:schemeClr val="accent2"/>
          </a:effectRef>
          <a:fontRef idx="minor">
            <a:schemeClr val="dk1"/>
          </a:fontRef>
        </p:style>
        <p:txBody>
          <a:bodyPr/>
          <a:lstStyle/>
          <a:p>
            <a:pPr eaLnBrk="1" hangingPunct="1"/>
            <a:r>
              <a:rPr lang="en-US" b="1" dirty="0" smtClean="0"/>
              <a:t>The most common lunch served at pubs is the “ploughman’s lunch,” which started as a meal for </a:t>
            </a:r>
            <a:r>
              <a:rPr lang="en-US" b="1" dirty="0" err="1" smtClean="0"/>
              <a:t>farmworkers</a:t>
            </a:r>
            <a:r>
              <a:rPr lang="en-US" b="1" dirty="0" smtClean="0"/>
              <a:t>. This is a platter containing cheese (often Cheddar), crusty white or brown bread, butter, and a pickled onion or two. </a:t>
            </a:r>
            <a:endParaRPr lang="uk-UA" b="1" dirty="0" smtClean="0"/>
          </a:p>
        </p:txBody>
      </p:sp>
      <p:pic>
        <p:nvPicPr>
          <p:cNvPr id="21506" name="Picture 2" descr="https://www.westretfordhotel.co.uk/wp-content/uploads/2013/10/IMG_0553-300x286.png"/>
          <p:cNvPicPr>
            <a:picLocks noChangeAspect="1" noChangeArrowheads="1"/>
          </p:cNvPicPr>
          <p:nvPr/>
        </p:nvPicPr>
        <p:blipFill>
          <a:blip r:embed="rId3"/>
          <a:srcRect/>
          <a:stretch>
            <a:fillRect/>
          </a:stretch>
        </p:blipFill>
        <p:spPr bwMode="auto">
          <a:xfrm>
            <a:off x="5454683" y="571480"/>
            <a:ext cx="3332159" cy="457203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1508" name="Picture 4" descr="http://www.wholeyum.com/wp-content/uploads/2015/06/Ploughmans-lunch.jpg"/>
          <p:cNvPicPr>
            <a:picLocks noChangeAspect="1" noChangeArrowheads="1"/>
          </p:cNvPicPr>
          <p:nvPr/>
        </p:nvPicPr>
        <p:blipFill>
          <a:blip r:embed="rId4"/>
          <a:srcRect/>
          <a:stretch>
            <a:fillRect/>
          </a:stretch>
        </p:blipFill>
        <p:spPr bwMode="auto">
          <a:xfrm>
            <a:off x="214282" y="500042"/>
            <a:ext cx="3280094" cy="45005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58</a:t>
            </a:fld>
            <a:endParaRPr lang="ru-RU"/>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59</a:t>
            </a:fld>
            <a:endParaRPr lang="ru-RU"/>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6</a:t>
            </a:fld>
            <a:endParaRPr lang="ru-RU"/>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9"/>
            <a:ext cx="8715436" cy="3214710"/>
          </a:xfrm>
          <a:solidFill>
            <a:schemeClr val="accent6">
              <a:lumMod val="20000"/>
              <a:lumOff val="80000"/>
            </a:schemeClr>
          </a:solidFill>
        </p:spPr>
        <p:txBody>
          <a:bodyPr/>
          <a:lstStyle/>
          <a:p>
            <a:pPr eaLnBrk="1" hangingPunct="1">
              <a:buNone/>
            </a:pPr>
            <a:r>
              <a:rPr lang="en-US"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What is a typical English lunch?</a:t>
            </a:r>
            <a:endParaRPr lang="en-US" b="1" i="1" dirty="0" smtClean="0">
              <a:latin typeface="Times New Roman" pitchFamily="18" charset="0"/>
              <a:cs typeface="Times New Roman" pitchFamily="18" charset="0"/>
            </a:endParaRPr>
          </a:p>
          <a:p>
            <a:pPr eaLnBrk="1" hangingPunct="1">
              <a:buNone/>
            </a:pPr>
            <a:r>
              <a:rPr lang="en-US" b="1" i="1" dirty="0" smtClean="0">
                <a:latin typeface="Times New Roman" pitchFamily="18" charset="0"/>
                <a:cs typeface="Times New Roman" pitchFamily="18" charset="0"/>
              </a:rPr>
              <a:t>       Many children at school and adults at work will have a 'packed lunch'. This typically consists of a sandwich, a packet of crisps, a piece of fruit and a drink. The 'packed lunch' is kept in a plastic container.</a:t>
            </a:r>
            <a:br>
              <a:rPr lang="en-US" b="1" i="1" dirty="0" smtClean="0">
                <a:latin typeface="Times New Roman" pitchFamily="18" charset="0"/>
                <a:cs typeface="Times New Roman" pitchFamily="18" charset="0"/>
              </a:rPr>
            </a:br>
            <a:endParaRPr lang="en-US" b="1" i="1" dirty="0" smtClean="0">
              <a:latin typeface="Times New Roman" pitchFamily="18" charset="0"/>
              <a:cs typeface="Times New Roman" pitchFamily="18" charset="0"/>
            </a:endParaRPr>
          </a:p>
          <a:p>
            <a:endParaRPr lang="ru-RU" dirty="0"/>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60</a:t>
            </a:fld>
            <a:endParaRPr lang="ru-RU"/>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maxresdefault (1).jpg"/>
          <p:cNvPicPr>
            <a:picLocks noGrp="1" noChangeAspect="1"/>
          </p:cNvPicPr>
          <p:nvPr>
            <p:ph idx="1"/>
          </p:nvPr>
        </p:nvPicPr>
        <p:blipFill>
          <a:blip r:embed="rId2"/>
          <a:srcRect l="20701" t="2525" r="2056"/>
          <a:stretch>
            <a:fillRect/>
          </a:stretch>
        </p:blipFill>
        <p:spPr>
          <a:xfrm>
            <a:off x="214282" y="214290"/>
            <a:ext cx="4559000" cy="32361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Рисунок 4" descr="maxresdefault (2).jpg"/>
          <p:cNvPicPr>
            <a:picLocks noChangeAspect="1"/>
          </p:cNvPicPr>
          <p:nvPr/>
        </p:nvPicPr>
        <p:blipFill>
          <a:blip r:embed="rId3"/>
          <a:srcRect l="17969" t="1389" r="1562"/>
          <a:stretch>
            <a:fillRect/>
          </a:stretch>
        </p:blipFill>
        <p:spPr>
          <a:xfrm>
            <a:off x="4429124" y="3419292"/>
            <a:ext cx="4572032" cy="32500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9090" name="Picture 2" descr="http://0.s3.envato.com/files/143881051/P4163714.JPG"/>
          <p:cNvPicPr>
            <a:picLocks noChangeAspect="1" noChangeArrowheads="1"/>
          </p:cNvPicPr>
          <p:nvPr/>
        </p:nvPicPr>
        <p:blipFill>
          <a:blip r:embed="rId4"/>
          <a:srcRect/>
          <a:stretch>
            <a:fillRect/>
          </a:stretch>
        </p:blipFill>
        <p:spPr bwMode="auto">
          <a:xfrm>
            <a:off x="5000628" y="214290"/>
            <a:ext cx="3998657" cy="29956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9092" name="Picture 4" descr="http://dotplus.ru/uploads/posts/2015-09/1442445138_d0bbd0b0d0bdd187-d0b1d0bed0bad181-d0b4d0bbd18f-d0b4d0b5d182d0b5d0b9-300x225.jpg"/>
          <p:cNvPicPr>
            <a:picLocks noChangeAspect="1" noChangeArrowheads="1"/>
          </p:cNvPicPr>
          <p:nvPr/>
        </p:nvPicPr>
        <p:blipFill>
          <a:blip r:embed="rId5"/>
          <a:srcRect/>
          <a:stretch>
            <a:fillRect/>
          </a:stretch>
        </p:blipFill>
        <p:spPr bwMode="auto">
          <a:xfrm>
            <a:off x="428596" y="3714752"/>
            <a:ext cx="3714797" cy="292895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61</a:t>
            </a:fld>
            <a:endParaRPr lang="ru-RU"/>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Текст 3"/>
          <p:cNvSpPr>
            <a:spLocks noGrp="1"/>
          </p:cNvSpPr>
          <p:nvPr>
            <p:ph type="body" sz="half" idx="2"/>
          </p:nvPr>
        </p:nvSpPr>
        <p:spPr>
          <a:xfrm>
            <a:off x="250825" y="260350"/>
            <a:ext cx="3008313" cy="4691063"/>
          </a:xfrm>
        </p:spPr>
        <p:txBody>
          <a:bodyPr/>
          <a:lstStyle/>
          <a:p>
            <a:pPr eaLnBrk="1" hangingPunct="1"/>
            <a:r>
              <a:rPr lang="en-US" b="1" smtClean="0"/>
              <a:t>Sunday lunch is usually a larger and more formal meal. A popular Sunday lunch is a large joint of beef, mutton, or lamb roasted in the oven, accompanied by roast potatoes and other vegetables, with a pudding for dessert.</a:t>
            </a:r>
            <a:endParaRPr lang="uk-UA" b="1" smtClean="0"/>
          </a:p>
        </p:txBody>
      </p:sp>
      <p:sp>
        <p:nvSpPr>
          <p:cNvPr id="44035" name="Text Box 5"/>
          <p:cNvSpPr txBox="1">
            <a:spLocks noChangeArrowheads="1"/>
          </p:cNvSpPr>
          <p:nvPr/>
        </p:nvSpPr>
        <p:spPr bwMode="auto">
          <a:xfrm>
            <a:off x="3779838" y="2060575"/>
            <a:ext cx="2447925" cy="366713"/>
          </a:xfrm>
          <a:prstGeom prst="rect">
            <a:avLst/>
          </a:prstGeom>
          <a:noFill/>
          <a:ln w="9525">
            <a:noFill/>
            <a:miter lim="800000"/>
            <a:headEnd/>
            <a:tailEnd/>
          </a:ln>
        </p:spPr>
        <p:txBody>
          <a:bodyPr>
            <a:spAutoFit/>
          </a:bodyPr>
          <a:lstStyle/>
          <a:p>
            <a:pPr>
              <a:spcBef>
                <a:spcPct val="50000"/>
              </a:spcBef>
            </a:pPr>
            <a:r>
              <a:rPr lang="en-US" b="1">
                <a:solidFill>
                  <a:srgbClr val="FF0000"/>
                </a:solidFill>
              </a:rPr>
              <a:t>Summer pudding</a:t>
            </a:r>
            <a:endParaRPr lang="ru-RU" b="1">
              <a:solidFill>
                <a:srgbClr val="FF0000"/>
              </a:solidFill>
            </a:endParaRPr>
          </a:p>
        </p:txBody>
      </p:sp>
      <p:pic>
        <p:nvPicPr>
          <p:cNvPr id="40970" name="Picture 10" descr="http://cookdiary.net/wp-content/uploads/images/Summer-Pudding_12387.jpg"/>
          <p:cNvPicPr>
            <a:picLocks noChangeAspect="1" noChangeArrowheads="1"/>
          </p:cNvPicPr>
          <p:nvPr/>
        </p:nvPicPr>
        <p:blipFill>
          <a:blip r:embed="rId2"/>
          <a:srcRect/>
          <a:stretch>
            <a:fillRect/>
          </a:stretch>
        </p:blipFill>
        <p:spPr bwMode="auto">
          <a:xfrm>
            <a:off x="428596" y="2571744"/>
            <a:ext cx="5791200" cy="32766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0972" name="Picture 12" descr="http://marigoldonline.net/wp-content/uploads/2014/06/summerpud.jpg"/>
          <p:cNvPicPr>
            <a:picLocks noChangeAspect="1" noChangeArrowheads="1"/>
          </p:cNvPicPr>
          <p:nvPr/>
        </p:nvPicPr>
        <p:blipFill>
          <a:blip r:embed="rId3"/>
          <a:srcRect/>
          <a:stretch>
            <a:fillRect/>
          </a:stretch>
        </p:blipFill>
        <p:spPr bwMode="auto">
          <a:xfrm>
            <a:off x="5643570" y="142852"/>
            <a:ext cx="2824165" cy="211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62</a:t>
            </a:fld>
            <a:endParaRPr lang="ru-RU"/>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53250" name="Содержимое 2"/>
          <p:cNvSpPr>
            <a:spLocks noGrp="1"/>
          </p:cNvSpPr>
          <p:nvPr>
            <p:ph idx="1"/>
          </p:nvPr>
        </p:nvSpPr>
        <p:spPr>
          <a:xfrm>
            <a:off x="857224" y="285728"/>
            <a:ext cx="7358114" cy="2071702"/>
          </a:xfrm>
        </p:spPr>
        <p:style>
          <a:lnRef idx="2">
            <a:schemeClr val="accent2"/>
          </a:lnRef>
          <a:fillRef idx="1">
            <a:schemeClr val="lt1"/>
          </a:fillRef>
          <a:effectRef idx="0">
            <a:schemeClr val="accent2"/>
          </a:effectRef>
          <a:fontRef idx="minor">
            <a:schemeClr val="dk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buFont typeface="Arial" charset="0"/>
              <a:buNone/>
            </a:pP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Sunday lunch</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time is a typical time to eat the traditional Sunday Roast. Traditionally it consists of roast meat, (cooked in the oven for about two hours), two different kinds of vegetables and potatoes with a Yorkshire pudding. The most common joints are beef, lamb or pork; chicken is also popular.</a:t>
            </a:r>
          </a:p>
          <a:p>
            <a:pPr eaLnBrk="1" hangingPunct="1">
              <a:buFont typeface="Arial" charset="0"/>
              <a:buNone/>
            </a:pPr>
            <a:r>
              <a:rPr lang="en-US" sz="16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Beef is eaten with hot white horseradish sauce, pork with sweet apple sauce and lamb with green mint sauce. Gravy is poured over the meat.</a:t>
            </a:r>
          </a:p>
          <a:p>
            <a:pPr eaLnBrk="1" hangingPunct="1"/>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63</a:t>
            </a:fld>
            <a:endParaRPr lang="ru-RU"/>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85E2154-1A5D-4AD8-94EF-A96FF9C85DB3}" type="slidenum">
              <a:rPr lang="ru-RU" smtClean="0"/>
              <a:pPr>
                <a:defRPr/>
              </a:pPr>
              <a:t>64</a:t>
            </a:fld>
            <a:endParaRPr lang="ru-RU"/>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0_84409_fc0330ec_orig.jpg"/>
          <p:cNvPicPr>
            <a:picLocks noGrp="1" noChangeAspect="1"/>
          </p:cNvPicPr>
          <p:nvPr>
            <p:ph idx="1"/>
          </p:nvPr>
        </p:nvPicPr>
        <p:blipFill>
          <a:blip r:embed="rId2"/>
          <a:stretch>
            <a:fillRect/>
          </a:stretch>
        </p:blipFill>
        <p:spPr>
          <a:xfrm>
            <a:off x="1071538" y="642917"/>
            <a:ext cx="7500990" cy="5625743"/>
          </a:xfrm>
          <a:effectLst>
            <a:softEdge rad="112500"/>
          </a:effectLst>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65</a:t>
            </a:fld>
            <a:endParaRPr lang="ru-RU"/>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5058" name="Заголовок 1"/>
          <p:cNvSpPr>
            <a:spLocks noGrp="1"/>
          </p:cNvSpPr>
          <p:nvPr>
            <p:ph type="title"/>
          </p:nvPr>
        </p:nvSpPr>
        <p:spPr/>
        <p:txBody>
          <a:bodyPr/>
          <a:lstStyle/>
          <a:p>
            <a:pPr algn="ctr" eaLnBrk="1" hangingPunct="1"/>
            <a:r>
              <a:rPr lang="en-US" dirty="0" smtClean="0"/>
              <a:t>Supper</a:t>
            </a:r>
            <a:endParaRPr lang="uk-UA" dirty="0" smtClean="0"/>
          </a:p>
        </p:txBody>
      </p:sp>
      <p:sp>
        <p:nvSpPr>
          <p:cNvPr id="45059" name="Текст 3"/>
          <p:cNvSpPr>
            <a:spLocks noGrp="1"/>
          </p:cNvSpPr>
          <p:nvPr>
            <p:ph type="body" sz="half" idx="2"/>
          </p:nvPr>
        </p:nvSpPr>
        <p:spPr/>
        <p:txBody>
          <a:bodyPr/>
          <a:lstStyle/>
          <a:p>
            <a:pPr eaLnBrk="1" hangingPunct="1"/>
            <a:r>
              <a:rPr lang="en-US" dirty="0" smtClean="0"/>
              <a:t>In England, supper can be any meal eaten from 6:00 P .M. to late at night. Only a very formal meal eaten rather late would be called dinner. If supper is eaten before 6:00 P .M., it might be called high tea. This would include a combination of tea and supper dishes. But most people eat supper between 6:00 and 7:00 P .M. Supper usually consists of a main dish and a dessert. After dessert, people sometimes have cheese and crackers. Coffee is served after dessert, either at the table with the cheese and crackers or by itself </a:t>
            </a:r>
            <a:endParaRPr lang="uk-UA" dirty="0" smtClean="0"/>
          </a:p>
        </p:txBody>
      </p:sp>
      <p:pic>
        <p:nvPicPr>
          <p:cNvPr id="41992" name="Picture 8" descr="http://cdn1.travelwithamate.com/wp-content/uploads/2012/07/3335_tea.jpeg"/>
          <p:cNvPicPr>
            <a:picLocks noChangeAspect="1" noChangeArrowheads="1"/>
          </p:cNvPicPr>
          <p:nvPr/>
        </p:nvPicPr>
        <p:blipFill>
          <a:blip r:embed="rId3"/>
          <a:srcRect/>
          <a:stretch>
            <a:fillRect/>
          </a:stretch>
        </p:blipFill>
        <p:spPr bwMode="auto">
          <a:xfrm>
            <a:off x="4429124" y="4071942"/>
            <a:ext cx="4327457" cy="2500330"/>
          </a:xfrm>
          <a:prstGeom prst="rect">
            <a:avLst/>
          </a:prstGeom>
          <a:ln w="88900" cap="sq" cmpd="thickThin">
            <a:solidFill>
              <a:srgbClr val="000000"/>
            </a:solidFill>
            <a:prstDash val="solid"/>
            <a:miter lim="800000"/>
          </a:ln>
          <a:effectLst>
            <a:innerShdw blurRad="76200">
              <a:srgbClr val="000000"/>
            </a:innerShdw>
          </a:effectLst>
        </p:spPr>
      </p:pic>
      <p:pic>
        <p:nvPicPr>
          <p:cNvPr id="41994" name="Picture 10" descr="http://roll-hall.com/images/blog/2014/09-september/17-chaepitie-po-angliyski.jpg"/>
          <p:cNvPicPr>
            <a:picLocks noChangeAspect="1" noChangeArrowheads="1"/>
          </p:cNvPicPr>
          <p:nvPr/>
        </p:nvPicPr>
        <p:blipFill>
          <a:blip r:embed="rId4"/>
          <a:srcRect/>
          <a:stretch>
            <a:fillRect/>
          </a:stretch>
        </p:blipFill>
        <p:spPr bwMode="auto">
          <a:xfrm>
            <a:off x="4357686" y="428604"/>
            <a:ext cx="4131070" cy="32147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66</a:t>
            </a:fld>
            <a:endParaRPr lang="ru-RU"/>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885E2154-1A5D-4AD8-94EF-A96FF9C85DB3}" type="slidenum">
              <a:rPr lang="ru-RU" smtClean="0"/>
              <a:pPr>
                <a:defRPr/>
              </a:pPr>
              <a:t>67</a:t>
            </a:fld>
            <a:endParaRPr lang="ru-RU"/>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20000" r="-2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normAutofit fontScale="90000"/>
          </a:bodyPr>
          <a:lstStyle/>
          <a:p>
            <a:pPr eaLnBrk="1" fontAlgn="auto" hangingPunct="1">
              <a:spcAft>
                <a:spcPts val="0"/>
              </a:spcAft>
              <a:defRPr/>
            </a:pPr>
            <a:r>
              <a:rPr lang="en-US" b="1" dirty="0" smtClean="0"/>
              <a:t>What is a traditional English Dinner</a:t>
            </a:r>
            <a:r>
              <a:rPr lang="ru-RU" b="1" dirty="0" smtClean="0"/>
              <a:t>?</a:t>
            </a:r>
            <a:endParaRPr lang="ru-RU" dirty="0"/>
          </a:p>
        </p:txBody>
      </p:sp>
      <p:sp>
        <p:nvSpPr>
          <p:cNvPr id="3" name="Содержимое 2"/>
          <p:cNvSpPr>
            <a:spLocks noGrp="1"/>
          </p:cNvSpPr>
          <p:nvPr>
            <p:ph idx="1"/>
          </p:nvPr>
        </p:nvSpPr>
        <p:spPr>
          <a:xfrm>
            <a:off x="285750" y="1214438"/>
            <a:ext cx="8401050" cy="5286375"/>
          </a:xfrm>
        </p:spPr>
        <p:txBody>
          <a:bodyPr rtlCol="0">
            <a:normAutofit fontScale="70000" lnSpcReduction="20000"/>
          </a:bodyPr>
          <a:lstStyle/>
          <a:p>
            <a:pPr eaLnBrk="1" fontAlgn="auto" hangingPunct="1">
              <a:spcAft>
                <a:spcPts val="0"/>
              </a:spcAft>
              <a:buFont typeface="Arial" pitchFamily="34" charset="0"/>
              <a:buNone/>
              <a:defRPr/>
            </a:pPr>
            <a:endParaRPr lang="en-US" b="1" dirty="0"/>
          </a:p>
          <a:p>
            <a:pPr eaLnBrk="1" fontAlgn="auto" hangingPunct="1">
              <a:spcAft>
                <a:spcPts val="0"/>
              </a:spcAft>
              <a:buFont typeface="Arial" pitchFamily="34" charset="0"/>
              <a:buNone/>
              <a:defRPr/>
            </a:pPr>
            <a:r>
              <a:rPr lang="en-US" sz="4500" b="1" i="1" dirty="0" smtClean="0">
                <a:latin typeface="Times New Roman" pitchFamily="18" charset="0"/>
                <a:cs typeface="Times New Roman" pitchFamily="18" charset="0"/>
              </a:rPr>
              <a:t>       A </a:t>
            </a:r>
            <a:r>
              <a:rPr lang="en-US" sz="4500" b="1" i="1" dirty="0">
                <a:latin typeface="Times New Roman" pitchFamily="18" charset="0"/>
                <a:cs typeface="Times New Roman" pitchFamily="18" charset="0"/>
              </a:rPr>
              <a:t>typical British meal for dinner is meat and "two </a:t>
            </a:r>
            <a:r>
              <a:rPr lang="en-US" sz="4500" b="1" i="1" dirty="0" err="1">
                <a:latin typeface="Times New Roman" pitchFamily="18" charset="0"/>
                <a:cs typeface="Times New Roman" pitchFamily="18" charset="0"/>
              </a:rPr>
              <a:t>veg</a:t>
            </a:r>
            <a:r>
              <a:rPr lang="en-US" sz="4500" b="1" i="1" dirty="0">
                <a:latin typeface="Times New Roman" pitchFamily="18" charset="0"/>
                <a:cs typeface="Times New Roman" pitchFamily="18" charset="0"/>
              </a:rPr>
              <a:t>". We put hot brown gravy, traditionally made from the juices of the roast meat </a:t>
            </a:r>
            <a:r>
              <a:rPr lang="en-US" sz="4500" b="1" i="1" dirty="0" smtClean="0">
                <a:latin typeface="Times New Roman" pitchFamily="18" charset="0"/>
                <a:cs typeface="Times New Roman" pitchFamily="18" charset="0"/>
              </a:rPr>
              <a:t>on </a:t>
            </a:r>
            <a:r>
              <a:rPr lang="en-US" sz="4500" b="1" i="1" dirty="0">
                <a:latin typeface="Times New Roman" pitchFamily="18" charset="0"/>
                <a:cs typeface="Times New Roman" pitchFamily="18" charset="0"/>
              </a:rPr>
              <a:t>the meat and </a:t>
            </a:r>
            <a:r>
              <a:rPr lang="en-US" sz="4500" b="1" i="1" dirty="0" err="1">
                <a:latin typeface="Times New Roman" pitchFamily="18" charset="0"/>
                <a:cs typeface="Times New Roman" pitchFamily="18" charset="0"/>
              </a:rPr>
              <a:t>usally</a:t>
            </a:r>
            <a:r>
              <a:rPr lang="en-US" sz="4500" b="1" i="1" dirty="0">
                <a:latin typeface="Times New Roman" pitchFamily="18" charset="0"/>
                <a:cs typeface="Times New Roman" pitchFamily="18" charset="0"/>
              </a:rPr>
              <a:t> the vegetables. One of the vegetables is almost always potatoes.</a:t>
            </a:r>
          </a:p>
          <a:p>
            <a:pPr eaLnBrk="1" fontAlgn="auto" hangingPunct="1">
              <a:spcAft>
                <a:spcPts val="0"/>
              </a:spcAft>
              <a:buFont typeface="Arial" pitchFamily="34" charset="0"/>
              <a:buNone/>
              <a:defRPr/>
            </a:pPr>
            <a:r>
              <a:rPr lang="en-US" sz="4500" b="1" i="1" dirty="0" smtClean="0">
                <a:latin typeface="Times New Roman" pitchFamily="18" charset="0"/>
                <a:cs typeface="Times New Roman" pitchFamily="18" charset="0"/>
              </a:rPr>
              <a:t>        This </a:t>
            </a:r>
            <a:r>
              <a:rPr lang="en-US" sz="4500" b="1" i="1" dirty="0">
                <a:latin typeface="Times New Roman" pitchFamily="18" charset="0"/>
                <a:cs typeface="Times New Roman" pitchFamily="18" charset="0"/>
              </a:rPr>
              <a:t>traditional meal is rarely eaten nowadays, a recent survey found that most people in Britain eat curry! Rice or pasta are now </a:t>
            </a:r>
            <a:r>
              <a:rPr lang="en-US" sz="4500" b="1" i="1" dirty="0" err="1">
                <a:latin typeface="Times New Roman" pitchFamily="18" charset="0"/>
                <a:cs typeface="Times New Roman" pitchFamily="18" charset="0"/>
              </a:rPr>
              <a:t>favoured</a:t>
            </a:r>
            <a:r>
              <a:rPr lang="en-US" sz="4500" b="1" i="1" dirty="0">
                <a:latin typeface="Times New Roman" pitchFamily="18" charset="0"/>
                <a:cs typeface="Times New Roman" pitchFamily="18" charset="0"/>
              </a:rPr>
              <a:t> as the 'British Dinner'.</a:t>
            </a:r>
          </a:p>
          <a:p>
            <a:pPr eaLnBrk="1" fontAlgn="auto" hangingPunct="1">
              <a:spcAft>
                <a:spcPts val="0"/>
              </a:spcAft>
              <a:buFont typeface="Arial" pitchFamily="34" charset="0"/>
              <a:buNone/>
              <a:defRPr/>
            </a:pPr>
            <a:r>
              <a:rPr lang="en-US" sz="4500" b="1" i="1" dirty="0" smtClean="0">
                <a:latin typeface="Times New Roman" pitchFamily="18" charset="0"/>
                <a:cs typeface="Times New Roman" pitchFamily="18" charset="0"/>
              </a:rPr>
              <a:t>        Vegetables </a:t>
            </a:r>
            <a:r>
              <a:rPr lang="en-US" sz="4500" b="1" i="1" dirty="0">
                <a:latin typeface="Times New Roman" pitchFamily="18" charset="0"/>
                <a:cs typeface="Times New Roman" pitchFamily="18" charset="0"/>
              </a:rPr>
              <a:t>grown in England, like potatoes, carrots, peas, cabbages and onions, are still very popular. </a:t>
            </a:r>
          </a:p>
          <a:p>
            <a:pPr eaLnBrk="1" fontAlgn="auto" hangingPunct="1">
              <a:spcAft>
                <a:spcPts val="0"/>
              </a:spcAft>
              <a:buFont typeface="Arial" pitchFamily="34" charset="0"/>
              <a:buNone/>
              <a:defRPr/>
            </a:pPr>
            <a:endParaRPr lang="ru-RU" sz="3600" dirty="0"/>
          </a:p>
        </p:txBody>
      </p:sp>
      <p:sp>
        <p:nvSpPr>
          <p:cNvPr id="4" name="Номер слайда 3"/>
          <p:cNvSpPr>
            <a:spLocks noGrp="1"/>
          </p:cNvSpPr>
          <p:nvPr>
            <p:ph type="sldNum" sz="quarter" idx="12"/>
          </p:nvPr>
        </p:nvSpPr>
        <p:spPr/>
        <p:txBody>
          <a:bodyPr/>
          <a:lstStyle/>
          <a:p>
            <a:pPr>
              <a:defRPr/>
            </a:pPr>
            <a:fld id="{22D5D0EB-0347-4FD0-B9C8-19B91F9D8826}" type="slidenum">
              <a:rPr lang="ru-RU" smtClean="0"/>
              <a:pPr>
                <a:defRPr/>
              </a:pPr>
              <a:t>68</a:t>
            </a:fld>
            <a:endParaRPr lang="ru-RU"/>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Содержимое 3" descr="122905697_21.jpg"/>
          <p:cNvPicPr>
            <a:picLocks noGrp="1" noChangeAspect="1"/>
          </p:cNvPicPr>
          <p:nvPr>
            <p:ph idx="1"/>
          </p:nvPr>
        </p:nvPicPr>
        <p:blipFill>
          <a:blip r:embed="rId3"/>
          <a:stretch>
            <a:fillRect/>
          </a:stretch>
        </p:blipFill>
        <p:spPr>
          <a:xfrm>
            <a:off x="714348" y="857232"/>
            <a:ext cx="7538557" cy="5029631"/>
          </a:xfrm>
          <a:effectLst>
            <a:softEdge rad="112500"/>
          </a:effectLst>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69</a:t>
            </a:fld>
            <a:endParaRPr lang="ru-RU"/>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714480" y="2357430"/>
            <a:ext cx="5500726" cy="92333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Sheep have always been important both for their wool and their meat. Lamb is the main ingredient in the Lancashire hot pot</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Прямоугольник 4"/>
          <p:cNvSpPr/>
          <p:nvPr/>
        </p:nvSpPr>
        <p:spPr>
          <a:xfrm>
            <a:off x="4929190" y="4429132"/>
            <a:ext cx="4214810" cy="64633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dirty="0"/>
              <a:t> </a:t>
            </a:r>
            <a:r>
              <a:rPr lang="en-US" b="1" dirty="0">
                <a:ln>
                  <a:solidFill>
                    <a:schemeClr val="accent6">
                      <a:lumMod val="60000"/>
                      <a:lumOff val="40000"/>
                    </a:schemeClr>
                  </a:solidFill>
                </a:ln>
              </a:rPr>
              <a:t>In many English homes, the traditional Sunday meal is a joint, or roast, of beef</a:t>
            </a:r>
            <a:r>
              <a:rPr lang="en-US" b="1" dirty="0"/>
              <a:t>. </a:t>
            </a:r>
            <a:endParaRPr lang="uk-UA" b="1" dirty="0"/>
          </a:p>
        </p:txBody>
      </p:sp>
      <p:pic>
        <p:nvPicPr>
          <p:cNvPr id="17415" name="Picture 7" descr="http://slavyanka-prim.info/uploads/posts/2015-11/1446771404_i-2.jpg"/>
          <p:cNvPicPr>
            <a:picLocks noChangeAspect="1" noChangeArrowheads="1"/>
          </p:cNvPicPr>
          <p:nvPr/>
        </p:nvPicPr>
        <p:blipFill>
          <a:blip r:embed="rId3"/>
          <a:srcRect/>
          <a:stretch>
            <a:fillRect/>
          </a:stretch>
        </p:blipFill>
        <p:spPr bwMode="auto">
          <a:xfrm>
            <a:off x="2357422" y="214290"/>
            <a:ext cx="4538672" cy="21669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419" name="Picture 11" descr="http://lancastria.net/blog/wp-content/uploads/2013/04/lancashire_hot_pot.jpg"/>
          <p:cNvPicPr>
            <a:picLocks noChangeAspect="1" noChangeArrowheads="1"/>
          </p:cNvPicPr>
          <p:nvPr/>
        </p:nvPicPr>
        <p:blipFill>
          <a:blip r:embed="rId4"/>
          <a:srcRect/>
          <a:stretch>
            <a:fillRect/>
          </a:stretch>
        </p:blipFill>
        <p:spPr bwMode="auto">
          <a:xfrm>
            <a:off x="1214414" y="3571876"/>
            <a:ext cx="3405186" cy="25003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7</a:t>
            </a:fld>
            <a:endParaRPr lang="ru-RU"/>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Содержимое 3" descr="097306f10519f1762bfe9e62836417f6.jpg"/>
          <p:cNvPicPr>
            <a:picLocks noGrp="1" noChangeAspect="1"/>
          </p:cNvPicPr>
          <p:nvPr>
            <p:ph idx="1"/>
          </p:nvPr>
        </p:nvPicPr>
        <p:blipFill>
          <a:blip r:embed="rId3"/>
          <a:stretch>
            <a:fillRect/>
          </a:stretch>
        </p:blipFill>
        <p:spPr>
          <a:xfrm>
            <a:off x="1142976" y="571480"/>
            <a:ext cx="7215238" cy="5411429"/>
          </a:xfrm>
          <a:effectLst>
            <a:softEdge rad="112500"/>
          </a:effectLst>
        </p:spPr>
      </p:pic>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70</a:t>
            </a:fld>
            <a:endParaRPr lang="ru-RU"/>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38000" b="-38000"/>
          </a:stretch>
        </a:blipFill>
        <a:effectLst/>
      </p:bgPr>
    </p:bg>
    <p:spTree>
      <p:nvGrpSpPr>
        <p:cNvPr id="1" name=""/>
        <p:cNvGrpSpPr/>
        <p:nvPr/>
      </p:nvGrpSpPr>
      <p:grpSpPr>
        <a:xfrm>
          <a:off x="0" y="0"/>
          <a:ext cx="0" cy="0"/>
          <a:chOff x="0" y="0"/>
          <a:chExt cx="0" cy="0"/>
        </a:xfrm>
      </p:grpSpPr>
      <p:sp>
        <p:nvSpPr>
          <p:cNvPr id="30722" name="Объект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n-US" b="1" dirty="0" smtClean="0"/>
              <a:t>Every part of England has its own specialties, from the Cornish pasties of Cornwall to the Lancashire hot pot to Yorkshire pudding. Among the hundreds of regional specialties are gingerbread from the Lake District in northern England; Staffordshire oatcakes, a type of pancake; Cumberland sausage; and apple cider from the West Country (the counties of Somerset, Dorset, Devon, and Cornwall). </a:t>
            </a:r>
            <a:endParaRPr lang="uk-UA" b="1" dirty="0" smtClean="0"/>
          </a:p>
          <a:p>
            <a:pPr eaLnBrk="1" fontAlgn="auto" hangingPunct="1">
              <a:spcAft>
                <a:spcPts val="0"/>
              </a:spcAft>
              <a:buFont typeface="Arial" pitchFamily="34" charset="0"/>
              <a:buChar char="•"/>
              <a:defRPr/>
            </a:pPr>
            <a:r>
              <a:rPr lang="en-US" b="1" dirty="0" smtClean="0"/>
              <a:t> In addition, spicy dishes from India and the Caribbean, referred to simply as curries, are popular throughout England. </a:t>
            </a:r>
            <a:endParaRPr lang="uk-UA" b="1" dirty="0" smtClean="0"/>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71</a:t>
            </a:fld>
            <a:endParaRPr lang="ru-RU"/>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hot pot </a:t>
            </a:r>
            <a:endParaRPr lang="ru-RU" dirty="0"/>
          </a:p>
        </p:txBody>
      </p:sp>
      <p:pic>
        <p:nvPicPr>
          <p:cNvPr id="103426" name="Picture 2" descr="http://ichef.bbci.co.uk/food/ic/food_16x9_448/recipes/lancashirehotpot_84238_16x9.jpg"/>
          <p:cNvPicPr>
            <a:picLocks noChangeAspect="1" noChangeArrowheads="1"/>
          </p:cNvPicPr>
          <p:nvPr/>
        </p:nvPicPr>
        <p:blipFill>
          <a:blip r:embed="rId3"/>
          <a:srcRect/>
          <a:stretch>
            <a:fillRect/>
          </a:stretch>
        </p:blipFill>
        <p:spPr bwMode="auto">
          <a:xfrm>
            <a:off x="785786" y="1785926"/>
            <a:ext cx="7572428" cy="43271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Номер слайда 2"/>
          <p:cNvSpPr>
            <a:spLocks noGrp="1"/>
          </p:cNvSpPr>
          <p:nvPr>
            <p:ph type="sldNum" sz="quarter" idx="12"/>
          </p:nvPr>
        </p:nvSpPr>
        <p:spPr/>
        <p:txBody>
          <a:bodyPr/>
          <a:lstStyle/>
          <a:p>
            <a:pPr>
              <a:defRPr/>
            </a:pPr>
            <a:fld id="{22D5D0EB-0347-4FD0-B9C8-19B91F9D8826}" type="slidenum">
              <a:rPr lang="ru-RU" smtClean="0"/>
              <a:pPr>
                <a:defRPr/>
              </a:pPr>
              <a:t>72</a:t>
            </a:fld>
            <a:endParaRPr lang="ru-RU"/>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Yorkshire pudding</a:t>
            </a:r>
            <a:endParaRPr lang="ru-RU" dirty="0"/>
          </a:p>
        </p:txBody>
      </p:sp>
      <p:pic>
        <p:nvPicPr>
          <p:cNvPr id="105476" name="Picture 4" descr="https://d1oqwsnd25kjn6.cloudfront.net/production/files/189767/large_original/-How_To_Cook_Great_Food_-_How_to_Cook_Great_British_Food-COURSE_V2.jpg?1445903074"/>
          <p:cNvPicPr>
            <a:picLocks noChangeAspect="1" noChangeArrowheads="1"/>
          </p:cNvPicPr>
          <p:nvPr/>
        </p:nvPicPr>
        <p:blipFill>
          <a:blip r:embed="rId3"/>
          <a:srcRect/>
          <a:stretch>
            <a:fillRect/>
          </a:stretch>
        </p:blipFill>
        <p:spPr bwMode="auto">
          <a:xfrm>
            <a:off x="785786" y="1500174"/>
            <a:ext cx="7620000" cy="47149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Номер слайда 2"/>
          <p:cNvSpPr>
            <a:spLocks noGrp="1"/>
          </p:cNvSpPr>
          <p:nvPr>
            <p:ph type="sldNum" sz="quarter" idx="12"/>
          </p:nvPr>
        </p:nvSpPr>
        <p:spPr/>
        <p:txBody>
          <a:bodyPr/>
          <a:lstStyle/>
          <a:p>
            <a:pPr>
              <a:defRPr/>
            </a:pPr>
            <a:fld id="{22D5D0EB-0347-4FD0-B9C8-19B91F9D8826}" type="slidenum">
              <a:rPr lang="ru-RU" smtClean="0"/>
              <a:pPr>
                <a:defRPr/>
              </a:pPr>
              <a:t>73</a:t>
            </a:fld>
            <a:endParaRPr lang="ru-RU"/>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14290"/>
            <a:ext cx="7615262" cy="428628"/>
          </a:xfrm>
        </p:spPr>
        <p:txBody>
          <a:bodyPr/>
          <a:lstStyle/>
          <a:p>
            <a:r>
              <a:rPr lang="en-US" dirty="0" smtClean="0"/>
              <a:t>Staffordshire oatcakes</a:t>
            </a:r>
            <a:endParaRPr lang="ru-RU" dirty="0"/>
          </a:p>
        </p:txBody>
      </p:sp>
      <p:pic>
        <p:nvPicPr>
          <p:cNvPr id="4" name="Picture 2" descr="http://cs621530.vk.me/v621530802/222f2/LcYbqqsJhGk.jpg"/>
          <p:cNvPicPr>
            <a:picLocks noChangeAspect="1" noChangeArrowheads="1"/>
          </p:cNvPicPr>
          <p:nvPr/>
        </p:nvPicPr>
        <p:blipFill>
          <a:blip r:embed="rId3"/>
          <a:srcRect/>
          <a:stretch>
            <a:fillRect/>
          </a:stretch>
        </p:blipFill>
        <p:spPr bwMode="auto">
          <a:xfrm>
            <a:off x="4714876" y="1071546"/>
            <a:ext cx="4214842" cy="27860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7522" name="Picture 2" descr="https://kellyjoeats.files.wordpress.com/2015/05/oat-cakes-2.jpg"/>
          <p:cNvPicPr>
            <a:picLocks noChangeAspect="1" noChangeArrowheads="1"/>
          </p:cNvPicPr>
          <p:nvPr/>
        </p:nvPicPr>
        <p:blipFill>
          <a:blip r:embed="rId4"/>
          <a:srcRect/>
          <a:stretch>
            <a:fillRect/>
          </a:stretch>
        </p:blipFill>
        <p:spPr bwMode="auto">
          <a:xfrm>
            <a:off x="5286380" y="4071942"/>
            <a:ext cx="3652819" cy="243837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7524" name="Picture 4" descr="http://baileystearoom.com/images/Oatcakes.jpg"/>
          <p:cNvPicPr>
            <a:picLocks noChangeAspect="1" noChangeArrowheads="1"/>
          </p:cNvPicPr>
          <p:nvPr/>
        </p:nvPicPr>
        <p:blipFill>
          <a:blip r:embed="rId5"/>
          <a:srcRect/>
          <a:stretch>
            <a:fillRect/>
          </a:stretch>
        </p:blipFill>
        <p:spPr bwMode="auto">
          <a:xfrm>
            <a:off x="500034" y="1071546"/>
            <a:ext cx="3857652" cy="39098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Номер слайда 2"/>
          <p:cNvSpPr>
            <a:spLocks noGrp="1"/>
          </p:cNvSpPr>
          <p:nvPr>
            <p:ph type="sldNum" sz="quarter" idx="12"/>
          </p:nvPr>
        </p:nvSpPr>
        <p:spPr/>
        <p:txBody>
          <a:bodyPr/>
          <a:lstStyle/>
          <a:p>
            <a:pPr>
              <a:defRPr/>
            </a:pPr>
            <a:fld id="{22D5D0EB-0347-4FD0-B9C8-19B91F9D8826}" type="slidenum">
              <a:rPr lang="ru-RU" smtClean="0"/>
              <a:pPr>
                <a:defRPr/>
              </a:pPr>
              <a:t>74</a:t>
            </a:fld>
            <a:endParaRPr lang="ru-RU"/>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Cumberland sausage</a:t>
            </a:r>
            <a:endParaRPr lang="ru-RU" dirty="0"/>
          </a:p>
        </p:txBody>
      </p:sp>
      <p:pic>
        <p:nvPicPr>
          <p:cNvPr id="106500" name="Picture 4" descr="http://cookdiary.net/wp-content/uploads/images/Cumberland-Sausage.jpg"/>
          <p:cNvPicPr>
            <a:picLocks noChangeAspect="1" noChangeArrowheads="1"/>
          </p:cNvPicPr>
          <p:nvPr/>
        </p:nvPicPr>
        <p:blipFill>
          <a:blip r:embed="rId3"/>
          <a:srcRect/>
          <a:stretch>
            <a:fillRect/>
          </a:stretch>
        </p:blipFill>
        <p:spPr bwMode="auto">
          <a:xfrm>
            <a:off x="4786314" y="2714620"/>
            <a:ext cx="4062414" cy="39195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6502" name="Picture 6" descr="http://www.julirezept.net/wp-content/uploads/2015/08/kolbasa.jpg"/>
          <p:cNvPicPr>
            <a:picLocks noChangeAspect="1" noChangeArrowheads="1"/>
          </p:cNvPicPr>
          <p:nvPr/>
        </p:nvPicPr>
        <p:blipFill>
          <a:blip r:embed="rId4"/>
          <a:srcRect/>
          <a:stretch>
            <a:fillRect/>
          </a:stretch>
        </p:blipFill>
        <p:spPr bwMode="auto">
          <a:xfrm>
            <a:off x="214282" y="1142984"/>
            <a:ext cx="4286278" cy="32147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Номер слайда 2"/>
          <p:cNvSpPr>
            <a:spLocks noGrp="1"/>
          </p:cNvSpPr>
          <p:nvPr>
            <p:ph type="sldNum" sz="quarter" idx="12"/>
          </p:nvPr>
        </p:nvSpPr>
        <p:spPr/>
        <p:txBody>
          <a:bodyPr/>
          <a:lstStyle/>
          <a:p>
            <a:pPr>
              <a:defRPr/>
            </a:pPr>
            <a:fld id="{22D5D0EB-0347-4FD0-B9C8-19B91F9D8826}" type="slidenum">
              <a:rPr lang="ru-RU" smtClean="0"/>
              <a:pPr>
                <a:defRPr/>
              </a:pPr>
              <a:t>75</a:t>
            </a:fld>
            <a:endParaRPr lang="ru-RU"/>
          </a:p>
        </p:txBody>
      </p:sp>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8992" y="285728"/>
            <a:ext cx="4900618" cy="1143000"/>
          </a:xfrm>
        </p:spPr>
        <p:txBody>
          <a:bodyPr/>
          <a:lstStyle/>
          <a:p>
            <a:r>
              <a:rPr lang="en-US" i="1" dirty="0" smtClean="0"/>
              <a:t>apple cider</a:t>
            </a:r>
            <a:endParaRPr lang="ru-RU" i="1" dirty="0"/>
          </a:p>
        </p:txBody>
      </p:sp>
      <p:sp>
        <p:nvSpPr>
          <p:cNvPr id="3" name="Номер слайда 2"/>
          <p:cNvSpPr>
            <a:spLocks noGrp="1"/>
          </p:cNvSpPr>
          <p:nvPr>
            <p:ph type="sldNum" sz="quarter" idx="12"/>
          </p:nvPr>
        </p:nvSpPr>
        <p:spPr/>
        <p:txBody>
          <a:bodyPr/>
          <a:lstStyle/>
          <a:p>
            <a:pPr>
              <a:defRPr/>
            </a:pPr>
            <a:fld id="{22D5D0EB-0347-4FD0-B9C8-19B91F9D8826}" type="slidenum">
              <a:rPr lang="ru-RU" smtClean="0"/>
              <a:pPr>
                <a:defRPr/>
              </a:pPr>
              <a:t>76</a:t>
            </a:fld>
            <a:endParaRPr lang="ru-RU"/>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6000" r="-26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2428860" y="285728"/>
            <a:ext cx="4572000" cy="2308324"/>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Many English people refer to all desserts as “puddings.” In England, a pudding may be many things besides a creamy </a:t>
            </a:r>
            <a:r>
              <a:rPr lang="en-US"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milkbased</a:t>
            </a: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dessert. It might be a pie or a sponge cake. It can be hot or cold, but most often it will be hot, to help keep warm in the cold, damp English weather.</a:t>
            </a:r>
            <a:endParaRPr lang="uk-UA"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77</a:t>
            </a:fld>
            <a:endParaRPr lang="ru-RU"/>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5058" name="Заголовок 1"/>
          <p:cNvSpPr>
            <a:spLocks noGrp="1"/>
          </p:cNvSpPr>
          <p:nvPr>
            <p:ph type="title"/>
          </p:nvPr>
        </p:nvSpPr>
        <p:spPr/>
        <p:txBody>
          <a:bodyPr/>
          <a:lstStyle/>
          <a:p>
            <a:pPr eaLnBrk="1" hangingPunct="1"/>
            <a:r>
              <a:rPr lang="en-US" smtClean="0"/>
              <a:t>Holiday and Festival Food</a:t>
            </a:r>
            <a:endParaRPr lang="uk-UA" smtClean="0"/>
          </a:p>
        </p:txBody>
      </p:sp>
      <p:pic>
        <p:nvPicPr>
          <p:cNvPr id="32773" name="Picture 5"/>
          <p:cNvPicPr>
            <a:picLocks noChangeAspect="1" noChangeArrowheads="1"/>
          </p:cNvPicPr>
          <p:nvPr/>
        </p:nvPicPr>
        <p:blipFill>
          <a:blip r:embed="rId3"/>
          <a:srcRect/>
          <a:stretch>
            <a:fillRect/>
          </a:stretch>
        </p:blipFill>
        <p:spPr bwMode="auto">
          <a:xfrm>
            <a:off x="5143504" y="428604"/>
            <a:ext cx="3041764" cy="20002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774" name="Picture 6"/>
          <p:cNvPicPr>
            <a:picLocks noChangeAspect="1" noChangeArrowheads="1"/>
          </p:cNvPicPr>
          <p:nvPr/>
        </p:nvPicPr>
        <p:blipFill>
          <a:blip r:embed="rId4" cstate="print"/>
          <a:srcRect/>
          <a:stretch>
            <a:fillRect/>
          </a:stretch>
        </p:blipFill>
        <p:spPr bwMode="auto">
          <a:xfrm>
            <a:off x="4786314" y="3071810"/>
            <a:ext cx="3429024" cy="279399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Прямоугольник 6"/>
          <p:cNvSpPr/>
          <p:nvPr/>
        </p:nvSpPr>
        <p:spPr>
          <a:xfrm>
            <a:off x="285720" y="1643050"/>
            <a:ext cx="4572000" cy="341632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b="1" dirty="0">
                <a:ln>
                  <a:solidFill>
                    <a:srgbClr val="00B050"/>
                  </a:solidFill>
                </a:ln>
              </a:rPr>
              <a:t>Food often takes center stage during holiday celebrations. Perhaps the most famous holiday fare is Christmas pudding, a steamed dessert filled with dried fruits, such as plums and currants, and topped with a sweet sauce. At Easter, English cooks bake many types of sweets, such as hot cross buns or Easter biscuits. In Cornwall, an Easter specialty is bright yellow saffron buns, made with a spice that comes from the crocus flower. </a:t>
            </a:r>
            <a:endParaRPr lang="uk-UA" b="1" dirty="0">
              <a:ln>
                <a:solidFill>
                  <a:srgbClr val="00B050"/>
                </a:solidFill>
              </a:ln>
            </a:endParaRPr>
          </a:p>
        </p:txBody>
      </p:sp>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78</a:t>
            </a:fld>
            <a:endParaRPr lang="ru-RU"/>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Заголовок 1"/>
          <p:cNvSpPr>
            <a:spLocks noGrp="1"/>
          </p:cNvSpPr>
          <p:nvPr>
            <p:ph type="title"/>
          </p:nvPr>
        </p:nvSpPr>
        <p:spPr>
          <a:xfrm>
            <a:off x="2214563" y="357188"/>
            <a:ext cx="4437062" cy="863600"/>
          </a:xfrm>
        </p:spPr>
        <p:txBody>
          <a:bodyPr/>
          <a:lstStyle/>
          <a:p>
            <a:r>
              <a:rPr lang="en-US" sz="4000" smtClean="0"/>
              <a:t>Christmas pudding</a:t>
            </a:r>
            <a:endParaRPr lang="ru-RU" sz="4000" smtClean="0"/>
          </a:p>
        </p:txBody>
      </p:sp>
      <p:pic>
        <p:nvPicPr>
          <p:cNvPr id="100356" name="Picture 4" descr="http://www.thecityguide.in/CityAdmin/Photos/Listings/141835/112142012171559.jpg"/>
          <p:cNvPicPr>
            <a:picLocks noChangeAspect="1" noChangeArrowheads="1"/>
          </p:cNvPicPr>
          <p:nvPr/>
        </p:nvPicPr>
        <p:blipFill>
          <a:blip r:embed="rId2"/>
          <a:srcRect/>
          <a:stretch>
            <a:fillRect/>
          </a:stretch>
        </p:blipFill>
        <p:spPr bwMode="auto">
          <a:xfrm>
            <a:off x="5857884" y="1428736"/>
            <a:ext cx="3000396" cy="34290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0358" name="Picture 6" descr="http://img0.liveinternet.ru/images/attach/c/0/118/956/118956106_800922_640.jpg"/>
          <p:cNvPicPr>
            <a:picLocks noChangeAspect="1" noChangeArrowheads="1"/>
          </p:cNvPicPr>
          <p:nvPr/>
        </p:nvPicPr>
        <p:blipFill>
          <a:blip r:embed="rId3"/>
          <a:srcRect/>
          <a:stretch>
            <a:fillRect/>
          </a:stretch>
        </p:blipFill>
        <p:spPr bwMode="auto">
          <a:xfrm>
            <a:off x="714348" y="1500174"/>
            <a:ext cx="4643430" cy="4906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79</a:t>
            </a:fld>
            <a:endParaRPr lang="ru-RU"/>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l="-11000" r="-11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286000" y="1859340"/>
            <a:ext cx="4572000" cy="409342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20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People in England eat fish as much as meat. Since no point in the British Isles is more than seventy miles from the sea, fresh fish is available everywhere, all year long. Common types include mackerel, cod, haddock, salmon, and Dover sole. Shellfish, such as crabs, mussels, and oysters, is available in many coastal towns. In the East End of London, street vendors sell dishes of prawns, whelks, and cockles, all sprinkled with malt vinegar. </a:t>
            </a:r>
            <a:endParaRPr lang="ru-RU" sz="20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8</a:t>
            </a:fld>
            <a:endParaRPr lang="ru-RU"/>
          </a:p>
        </p:txBody>
      </p:sp>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5298" name="Заголовок 1"/>
          <p:cNvSpPr>
            <a:spLocks noGrp="1"/>
          </p:cNvSpPr>
          <p:nvPr>
            <p:ph type="title"/>
          </p:nvPr>
        </p:nvSpPr>
        <p:spPr>
          <a:xfrm>
            <a:off x="571500" y="142875"/>
            <a:ext cx="3008313" cy="649288"/>
          </a:xfrm>
        </p:spPr>
        <p:txBody>
          <a:bodyPr/>
          <a:lstStyle/>
          <a:p>
            <a:r>
              <a:rPr lang="en-US" sz="3200" smtClean="0"/>
              <a:t>cross buns</a:t>
            </a:r>
            <a:endParaRPr lang="ru-RU" sz="3200" smtClean="0"/>
          </a:p>
        </p:txBody>
      </p:sp>
      <p:pic>
        <p:nvPicPr>
          <p:cNvPr id="101378" name="Picture 2" descr="http://img.bhs4.com/0e/5/0e578b789a5b8adcf8218bed673829eff99d7eeb_large.jpg"/>
          <p:cNvPicPr>
            <a:picLocks noChangeAspect="1" noChangeArrowheads="1"/>
          </p:cNvPicPr>
          <p:nvPr/>
        </p:nvPicPr>
        <p:blipFill>
          <a:blip r:embed="rId3"/>
          <a:srcRect/>
          <a:stretch>
            <a:fillRect/>
          </a:stretch>
        </p:blipFill>
        <p:spPr bwMode="auto">
          <a:xfrm>
            <a:off x="2857488" y="214290"/>
            <a:ext cx="5715000" cy="5715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80</a:t>
            </a:fld>
            <a:endParaRPr lang="ru-RU"/>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6322" name="Заголовок 1"/>
          <p:cNvSpPr>
            <a:spLocks noGrp="1"/>
          </p:cNvSpPr>
          <p:nvPr>
            <p:ph type="title"/>
          </p:nvPr>
        </p:nvSpPr>
        <p:spPr>
          <a:xfrm>
            <a:off x="714375" y="285750"/>
            <a:ext cx="3008313" cy="571500"/>
          </a:xfrm>
        </p:spPr>
        <p:txBody>
          <a:bodyPr/>
          <a:lstStyle/>
          <a:p>
            <a:r>
              <a:rPr lang="en-US" sz="2800" smtClean="0"/>
              <a:t>saffron buns</a:t>
            </a:r>
            <a:endParaRPr lang="ru-RU" sz="2800" smtClean="0"/>
          </a:p>
        </p:txBody>
      </p:sp>
      <p:pic>
        <p:nvPicPr>
          <p:cNvPr id="102404" name="Picture 4" descr="http://scandikitchen.typepad.com/.a/6a00e5521f4a688834017c334ab499970b-600wi"/>
          <p:cNvPicPr>
            <a:picLocks noChangeAspect="1" noChangeArrowheads="1"/>
          </p:cNvPicPr>
          <p:nvPr/>
        </p:nvPicPr>
        <p:blipFill>
          <a:blip r:embed="rId3"/>
          <a:srcRect/>
          <a:stretch>
            <a:fillRect/>
          </a:stretch>
        </p:blipFill>
        <p:spPr bwMode="auto">
          <a:xfrm>
            <a:off x="1571604" y="1071546"/>
            <a:ext cx="6310354" cy="37862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81</a:t>
            </a:fld>
            <a:endParaRPr lang="ru-RU"/>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tile tx="0" ty="0" sx="100000" sy="100000" flip="none" algn="tl"/>
        </a:blipFill>
        <a:effectLst/>
      </p:bgPr>
    </p:bg>
    <p:spTree>
      <p:nvGrpSpPr>
        <p:cNvPr id="1" name=""/>
        <p:cNvGrpSpPr/>
        <p:nvPr/>
      </p:nvGrpSpPr>
      <p:grpSpPr>
        <a:xfrm>
          <a:off x="0" y="0"/>
          <a:ext cx="0" cy="0"/>
          <a:chOff x="0" y="0"/>
          <a:chExt cx="0" cy="0"/>
        </a:xfrm>
      </p:grpSpPr>
      <p:pic>
        <p:nvPicPr>
          <p:cNvPr id="5" name="Рисунок 4" descr="5e83a311fbbc1cb9581b7070d1711449.jpg"/>
          <p:cNvPicPr>
            <a:picLocks noChangeAspect="1"/>
          </p:cNvPicPr>
          <p:nvPr/>
        </p:nvPicPr>
        <p:blipFill>
          <a:blip r:embed="rId3"/>
          <a:stretch>
            <a:fillRect/>
          </a:stretch>
        </p:blipFill>
        <p:spPr>
          <a:xfrm>
            <a:off x="5715008" y="1785926"/>
            <a:ext cx="2893745" cy="4214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Содержимое 4"/>
          <p:cNvSpPr>
            <a:spLocks noGrp="1"/>
          </p:cNvSpPr>
          <p:nvPr>
            <p:ph idx="1"/>
          </p:nvPr>
        </p:nvSpPr>
        <p:spPr>
          <a:xfrm rot="20647377">
            <a:off x="285720" y="1857364"/>
            <a:ext cx="5073597" cy="1471561"/>
          </a:xfrm>
          <a:noFill/>
        </p:spPr>
        <p:txBody>
          <a:bodyPr/>
          <a:lstStyle/>
          <a:p>
            <a:pPr eaLnBrk="1" hangingPunct="1">
              <a:buFont typeface="Arial" charset="0"/>
              <a:buNone/>
            </a:pPr>
            <a:endParaRPr lang="en-US" sz="4800" b="1" i="1" dirty="0" smtClean="0">
              <a:latin typeface="Times New Roman" pitchFamily="18" charset="0"/>
              <a:cs typeface="Times New Roman" pitchFamily="18" charset="0"/>
            </a:endParaRPr>
          </a:p>
          <a:p>
            <a:pPr eaLnBrk="1" hangingPunct="1">
              <a:buNone/>
            </a:pPr>
            <a:r>
              <a:rPr lang="en-US" sz="6000" b="1" i="1" dirty="0" smtClean="0">
                <a:solidFill>
                  <a:schemeClr val="tx2"/>
                </a:solidFill>
                <a:latin typeface="Times New Roman" pitchFamily="18" charset="0"/>
                <a:cs typeface="Times New Roman" pitchFamily="18" charset="0"/>
              </a:rPr>
              <a:t>T</a:t>
            </a:r>
            <a:r>
              <a:rPr lang="en-US" sz="6000" b="1" i="1" dirty="0" smtClean="0">
                <a:solidFill>
                  <a:schemeClr val="bg1">
                    <a:lumMod val="95000"/>
                  </a:schemeClr>
                </a:solidFill>
                <a:latin typeface="Times New Roman" pitchFamily="18" charset="0"/>
                <a:cs typeface="Times New Roman" pitchFamily="18" charset="0"/>
              </a:rPr>
              <a:t>h</a:t>
            </a:r>
            <a:r>
              <a:rPr lang="en-US" sz="6000" b="1" i="1" dirty="0" smtClean="0">
                <a:solidFill>
                  <a:srgbClr val="FF0000"/>
                </a:solidFill>
                <a:latin typeface="Times New Roman" pitchFamily="18" charset="0"/>
                <a:cs typeface="Times New Roman" pitchFamily="18" charset="0"/>
              </a:rPr>
              <a:t>a</a:t>
            </a:r>
            <a:r>
              <a:rPr lang="en-US" sz="6000" b="1" i="1" dirty="0" smtClean="0">
                <a:solidFill>
                  <a:schemeClr val="tx2"/>
                </a:solidFill>
                <a:latin typeface="Times New Roman" pitchFamily="18" charset="0"/>
                <a:cs typeface="Times New Roman" pitchFamily="18" charset="0"/>
              </a:rPr>
              <a:t>n</a:t>
            </a:r>
            <a:r>
              <a:rPr lang="en-US" sz="6000" b="1" i="1" dirty="0" smtClean="0">
                <a:solidFill>
                  <a:schemeClr val="bg1">
                    <a:lumMod val="95000"/>
                  </a:schemeClr>
                </a:solidFill>
                <a:latin typeface="Times New Roman" pitchFamily="18" charset="0"/>
                <a:cs typeface="Times New Roman" pitchFamily="18" charset="0"/>
              </a:rPr>
              <a:t>k</a:t>
            </a:r>
            <a:r>
              <a:rPr lang="en-US" sz="6000" b="1" i="1" dirty="0" smtClean="0">
                <a:solidFill>
                  <a:srgbClr val="FF0000"/>
                </a:solidFill>
                <a:latin typeface="Times New Roman" pitchFamily="18" charset="0"/>
                <a:cs typeface="Times New Roman" pitchFamily="18" charset="0"/>
              </a:rPr>
              <a:t>s </a:t>
            </a:r>
            <a:r>
              <a:rPr lang="en-US" sz="6000" b="1" i="1" dirty="0" smtClean="0">
                <a:solidFill>
                  <a:schemeClr val="tx2"/>
                </a:solidFill>
                <a:latin typeface="Times New Roman" pitchFamily="18" charset="0"/>
                <a:cs typeface="Times New Roman" pitchFamily="18" charset="0"/>
              </a:rPr>
              <a:t>f</a:t>
            </a:r>
            <a:r>
              <a:rPr lang="en-US" sz="6000" b="1" i="1" dirty="0" smtClean="0">
                <a:solidFill>
                  <a:schemeClr val="bg1">
                    <a:lumMod val="95000"/>
                  </a:schemeClr>
                </a:solidFill>
                <a:latin typeface="Times New Roman" pitchFamily="18" charset="0"/>
                <a:cs typeface="Times New Roman" pitchFamily="18" charset="0"/>
              </a:rPr>
              <a:t>o</a:t>
            </a:r>
            <a:r>
              <a:rPr lang="en-US" sz="6000" b="1" i="1" dirty="0" smtClean="0">
                <a:solidFill>
                  <a:srgbClr val="FF0000"/>
                </a:solidFill>
                <a:latin typeface="Times New Roman" pitchFamily="18" charset="0"/>
                <a:cs typeface="Times New Roman" pitchFamily="18" charset="0"/>
              </a:rPr>
              <a:t>r </a:t>
            </a:r>
            <a:r>
              <a:rPr lang="en-US" sz="6000" b="1" i="1" dirty="0" smtClean="0">
                <a:solidFill>
                  <a:schemeClr val="tx2"/>
                </a:solidFill>
                <a:latin typeface="Times New Roman" pitchFamily="18" charset="0"/>
                <a:cs typeface="Times New Roman" pitchFamily="18" charset="0"/>
              </a:rPr>
              <a:t>a</a:t>
            </a:r>
            <a:r>
              <a:rPr lang="en-US" sz="6000" b="1" i="1" dirty="0" smtClean="0">
                <a:solidFill>
                  <a:schemeClr val="bg1">
                    <a:lumMod val="95000"/>
                  </a:schemeClr>
                </a:solidFill>
                <a:latin typeface="Times New Roman" pitchFamily="18" charset="0"/>
                <a:cs typeface="Times New Roman" pitchFamily="18" charset="0"/>
              </a:rPr>
              <a:t>t</a:t>
            </a:r>
            <a:r>
              <a:rPr lang="en-US" sz="6000" b="1" i="1" dirty="0" smtClean="0">
                <a:solidFill>
                  <a:srgbClr val="FF0000"/>
                </a:solidFill>
                <a:latin typeface="Times New Roman" pitchFamily="18" charset="0"/>
                <a:cs typeface="Times New Roman" pitchFamily="18" charset="0"/>
              </a:rPr>
              <a:t>t</a:t>
            </a:r>
            <a:r>
              <a:rPr lang="en-US" sz="6000" b="1" i="1" dirty="0" smtClean="0">
                <a:solidFill>
                  <a:schemeClr val="tx2"/>
                </a:solidFill>
                <a:latin typeface="Times New Roman" pitchFamily="18" charset="0"/>
                <a:cs typeface="Times New Roman" pitchFamily="18" charset="0"/>
              </a:rPr>
              <a:t>e</a:t>
            </a:r>
            <a:r>
              <a:rPr lang="en-US" sz="6000" b="1" i="1" dirty="0" smtClean="0">
                <a:solidFill>
                  <a:schemeClr val="bg1">
                    <a:lumMod val="95000"/>
                  </a:schemeClr>
                </a:solidFill>
                <a:latin typeface="Times New Roman" pitchFamily="18" charset="0"/>
                <a:cs typeface="Times New Roman" pitchFamily="18" charset="0"/>
              </a:rPr>
              <a:t>n</a:t>
            </a:r>
            <a:r>
              <a:rPr lang="en-US" sz="6000" b="1" i="1" dirty="0" smtClean="0">
                <a:solidFill>
                  <a:srgbClr val="FF0000"/>
                </a:solidFill>
                <a:latin typeface="Times New Roman" pitchFamily="18" charset="0"/>
                <a:cs typeface="Times New Roman" pitchFamily="18" charset="0"/>
              </a:rPr>
              <a:t>t</a:t>
            </a:r>
            <a:r>
              <a:rPr lang="en-US" sz="6000" b="1" i="1" dirty="0" smtClean="0">
                <a:solidFill>
                  <a:schemeClr val="tx2"/>
                </a:solidFill>
                <a:latin typeface="Times New Roman" pitchFamily="18" charset="0"/>
                <a:cs typeface="Times New Roman" pitchFamily="18" charset="0"/>
              </a:rPr>
              <a:t>i</a:t>
            </a:r>
            <a:r>
              <a:rPr lang="en-US" sz="6000" b="1" i="1" dirty="0" smtClean="0">
                <a:solidFill>
                  <a:schemeClr val="bg1">
                    <a:lumMod val="95000"/>
                  </a:schemeClr>
                </a:solidFill>
                <a:latin typeface="Times New Roman" pitchFamily="18" charset="0"/>
                <a:cs typeface="Times New Roman" pitchFamily="18" charset="0"/>
              </a:rPr>
              <a:t>o</a:t>
            </a:r>
            <a:r>
              <a:rPr lang="en-US" sz="6000" b="1" i="1" dirty="0" smtClean="0">
                <a:solidFill>
                  <a:srgbClr val="FF0000"/>
                </a:solidFill>
                <a:latin typeface="Times New Roman" pitchFamily="18" charset="0"/>
                <a:cs typeface="Times New Roman" pitchFamily="18" charset="0"/>
              </a:rPr>
              <a:t>n</a:t>
            </a:r>
            <a:endParaRPr lang="ru-RU" sz="6000" b="1" i="1" dirty="0" smtClean="0">
              <a:solidFill>
                <a:srgbClr val="FF0000"/>
              </a:solidFill>
              <a:latin typeface="Times New Roman" pitchFamily="18" charset="0"/>
              <a:cs typeface="Times New Roman" pitchFamily="18" charset="0"/>
            </a:endParaRPr>
          </a:p>
        </p:txBody>
      </p:sp>
      <p:sp>
        <p:nvSpPr>
          <p:cNvPr id="8" name="Прямоугольник 7"/>
          <p:cNvSpPr/>
          <p:nvPr/>
        </p:nvSpPr>
        <p:spPr>
          <a:xfrm>
            <a:off x="6429388" y="1214422"/>
            <a:ext cx="1714512" cy="584775"/>
          </a:xfrm>
          <a:prstGeom prst="rect">
            <a:avLst/>
          </a:prstGeom>
        </p:spPr>
        <p:txBody>
          <a:bodyPr wrap="square">
            <a:spAutoFit/>
          </a:bodyPr>
          <a:lstStyle/>
          <a:p>
            <a:r>
              <a:rPr lang="en-US" sz="3200" b="1" i="1" dirty="0" smtClean="0">
                <a:solidFill>
                  <a:schemeClr val="tx2"/>
                </a:solidFill>
                <a:latin typeface="Times New Roman" pitchFamily="18" charset="0"/>
                <a:cs typeface="Times New Roman" pitchFamily="18" charset="0"/>
              </a:rPr>
              <a:t>T</a:t>
            </a:r>
            <a:r>
              <a:rPr lang="en-US" sz="3200" b="1" i="1" dirty="0" smtClean="0">
                <a:solidFill>
                  <a:schemeClr val="bg1"/>
                </a:solidFill>
                <a:latin typeface="Times New Roman" pitchFamily="18" charset="0"/>
                <a:cs typeface="Times New Roman" pitchFamily="18" charset="0"/>
              </a:rPr>
              <a:t>h</a:t>
            </a:r>
            <a:r>
              <a:rPr lang="en-US" sz="3200" b="1" i="1" dirty="0" smtClean="0">
                <a:solidFill>
                  <a:srgbClr val="FF0000"/>
                </a:solidFill>
                <a:latin typeface="Times New Roman" pitchFamily="18" charset="0"/>
                <a:cs typeface="Times New Roman" pitchFamily="18" charset="0"/>
              </a:rPr>
              <a:t>e</a:t>
            </a:r>
            <a:r>
              <a:rPr lang="en-US" sz="3200" b="1" i="1" dirty="0" smtClean="0">
                <a:latin typeface="Times New Roman" pitchFamily="18" charset="0"/>
                <a:cs typeface="Times New Roman" pitchFamily="18" charset="0"/>
              </a:rPr>
              <a:t> </a:t>
            </a:r>
            <a:r>
              <a:rPr lang="en-US" sz="3200" b="1" i="1" dirty="0" smtClean="0">
                <a:solidFill>
                  <a:schemeClr val="tx2"/>
                </a:solidFill>
                <a:latin typeface="Times New Roman" pitchFamily="18" charset="0"/>
                <a:cs typeface="Times New Roman" pitchFamily="18" charset="0"/>
              </a:rPr>
              <a:t>E</a:t>
            </a:r>
            <a:r>
              <a:rPr lang="en-US" sz="3200" b="1" i="1" dirty="0" smtClean="0">
                <a:solidFill>
                  <a:schemeClr val="bg1">
                    <a:lumMod val="95000"/>
                  </a:schemeClr>
                </a:solidFill>
                <a:latin typeface="Times New Roman" pitchFamily="18" charset="0"/>
                <a:cs typeface="Times New Roman" pitchFamily="18" charset="0"/>
              </a:rPr>
              <a:t>n</a:t>
            </a:r>
            <a:r>
              <a:rPr lang="en-US" sz="3200" b="1" i="1" dirty="0" smtClean="0">
                <a:solidFill>
                  <a:srgbClr val="FF0000"/>
                </a:solidFill>
                <a:latin typeface="Times New Roman" pitchFamily="18" charset="0"/>
                <a:cs typeface="Times New Roman" pitchFamily="18" charset="0"/>
              </a:rPr>
              <a:t>d</a:t>
            </a:r>
            <a:r>
              <a:rPr lang="ru-RU" sz="3200" b="1" i="1" dirty="0" smtClean="0">
                <a:solidFill>
                  <a:srgbClr val="FF0000"/>
                </a:solidFill>
                <a:latin typeface="Times New Roman" pitchFamily="18" charset="0"/>
                <a:cs typeface="Times New Roman" pitchFamily="18" charset="0"/>
              </a:rPr>
              <a:t> </a:t>
            </a:r>
            <a:endParaRPr lang="ru-RU" sz="3200" b="1" dirty="0"/>
          </a:p>
        </p:txBody>
      </p:sp>
      <p:sp>
        <p:nvSpPr>
          <p:cNvPr id="2" name="Номер слайда 1"/>
          <p:cNvSpPr>
            <a:spLocks noGrp="1"/>
          </p:cNvSpPr>
          <p:nvPr>
            <p:ph type="sldNum" sz="quarter" idx="12"/>
          </p:nvPr>
        </p:nvSpPr>
        <p:spPr/>
        <p:txBody>
          <a:bodyPr/>
          <a:lstStyle/>
          <a:p>
            <a:pPr>
              <a:defRPr/>
            </a:pPr>
            <a:fld id="{07E3D722-50C2-4BEE-9D9B-982868576C51}" type="slidenum">
              <a:rPr lang="ru-RU" smtClean="0"/>
              <a:pPr>
                <a:defRPr/>
              </a:pPr>
              <a:t>82</a:t>
            </a:fld>
            <a:endParaRPr lang="ru-RU"/>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428625" y="5357813"/>
            <a:ext cx="1428750" cy="46196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sz="2400" b="1" dirty="0"/>
              <a:t> Mackerel</a:t>
            </a:r>
            <a:endParaRPr lang="ru-RU" sz="2400" b="1" dirty="0"/>
          </a:p>
        </p:txBody>
      </p:sp>
      <p:sp>
        <p:nvSpPr>
          <p:cNvPr id="2" name="Номер слайда 1"/>
          <p:cNvSpPr>
            <a:spLocks noGrp="1"/>
          </p:cNvSpPr>
          <p:nvPr>
            <p:ph type="sldNum" sz="quarter" idx="12"/>
          </p:nvPr>
        </p:nvSpPr>
        <p:spPr/>
        <p:txBody>
          <a:bodyPr/>
          <a:lstStyle/>
          <a:p>
            <a:pPr>
              <a:defRPr/>
            </a:pPr>
            <a:fld id="{22D5D0EB-0347-4FD0-B9C8-19B91F9D8826}" type="slidenum">
              <a:rPr lang="ru-RU" smtClean="0"/>
              <a:pPr>
                <a:defRPr/>
              </a:pPr>
              <a:t>9</a:t>
            </a:fld>
            <a:endParaRPr lang="ru-RU"/>
          </a:p>
        </p:txBody>
      </p:sp>
    </p:spTree>
  </p:cSld>
  <p:clrMapOvr>
    <a:masterClrMapping/>
  </p:clrMapOvr>
  <p:transition spd="med">
    <p:fad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839</TotalTime>
  <Words>1805</Words>
  <Application>Microsoft Office PowerPoint</Application>
  <PresentationFormat>Экран (4:3)</PresentationFormat>
  <Paragraphs>166</Paragraphs>
  <Slides>82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82</vt:i4>
      </vt:variant>
    </vt:vector>
  </HeadingPairs>
  <TitlesOfParts>
    <vt:vector size="83"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Spices are mostly used: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Mint</vt:lpstr>
      <vt:lpstr>Lemon Zest</vt:lpstr>
      <vt:lpstr>Rosemary</vt:lpstr>
      <vt:lpstr>Презентация PowerPoint</vt:lpstr>
      <vt:lpstr>Презентация PowerPoint</vt:lpstr>
      <vt:lpstr>Презентация PowerPoint</vt:lpstr>
      <vt:lpstr>béchamel</vt:lpstr>
      <vt:lpstr>Презентация PowerPoint</vt:lpstr>
      <vt:lpstr>Mint sauce</vt:lpstr>
      <vt:lpstr> apple sauce</vt:lpstr>
      <vt:lpstr>Ketchup  Heinz</vt:lpstr>
      <vt:lpstr>Worcestershire Sauce</vt:lpstr>
      <vt:lpstr>Презентация PowerPoint</vt:lpstr>
      <vt:lpstr>Презентация PowerPoint</vt:lpstr>
      <vt:lpstr>A traditional British breakfast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Lunch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Supper</vt:lpstr>
      <vt:lpstr>Презентация PowerPoint</vt:lpstr>
      <vt:lpstr>What is a traditional English Dinner?</vt:lpstr>
      <vt:lpstr>Презентация PowerPoint</vt:lpstr>
      <vt:lpstr>Презентация PowerPoint</vt:lpstr>
      <vt:lpstr>Презентация PowerPoint</vt:lpstr>
      <vt:lpstr>hot pot </vt:lpstr>
      <vt:lpstr>Yorkshire pudding</vt:lpstr>
      <vt:lpstr>Staffordshire oatcakes</vt:lpstr>
      <vt:lpstr>Cumberland sausage</vt:lpstr>
      <vt:lpstr>apple cider</vt:lpstr>
      <vt:lpstr>Презентация PowerPoint</vt:lpstr>
      <vt:lpstr>Holiday and Festival Food</vt:lpstr>
      <vt:lpstr>Christmas pudding</vt:lpstr>
      <vt:lpstr>cross buns</vt:lpstr>
      <vt:lpstr>saffron buns</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Лариса Гончар</dc:creator>
  <cp:lastModifiedBy>Лариса Гончар</cp:lastModifiedBy>
  <cp:revision>83</cp:revision>
  <dcterms:created xsi:type="dcterms:W3CDTF">2016-02-05T11:29:42Z</dcterms:created>
  <dcterms:modified xsi:type="dcterms:W3CDTF">2016-04-20T15:06:55Z</dcterms:modified>
</cp:coreProperties>
</file>