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7" r:id="rId2"/>
    <p:sldId id="345" r:id="rId3"/>
    <p:sldId id="272" r:id="rId4"/>
    <p:sldId id="280" r:id="rId5"/>
    <p:sldId id="349" r:id="rId6"/>
    <p:sldId id="277" r:id="rId7"/>
    <p:sldId id="350" r:id="rId8"/>
    <p:sldId id="276" r:id="rId9"/>
    <p:sldId id="275" r:id="rId10"/>
    <p:sldId id="317" r:id="rId11"/>
    <p:sldId id="335" r:id="rId12"/>
    <p:sldId id="356" r:id="rId13"/>
    <p:sldId id="357" r:id="rId14"/>
    <p:sldId id="358" r:id="rId15"/>
    <p:sldId id="359" r:id="rId16"/>
    <p:sldId id="337" r:id="rId17"/>
    <p:sldId id="351" r:id="rId18"/>
    <p:sldId id="282" r:id="rId19"/>
    <p:sldId id="330" r:id="rId20"/>
    <p:sldId id="283" r:id="rId21"/>
    <p:sldId id="285" r:id="rId22"/>
    <p:sldId id="288" r:id="rId23"/>
    <p:sldId id="292" r:id="rId24"/>
    <p:sldId id="331" r:id="rId25"/>
    <p:sldId id="339" r:id="rId26"/>
    <p:sldId id="338" r:id="rId27"/>
    <p:sldId id="293" r:id="rId28"/>
    <p:sldId id="344" r:id="rId29"/>
    <p:sldId id="295" r:id="rId30"/>
    <p:sldId id="297" r:id="rId31"/>
    <p:sldId id="301" r:id="rId32"/>
    <p:sldId id="353" r:id="rId33"/>
    <p:sldId id="305" r:id="rId34"/>
    <p:sldId id="306" r:id="rId35"/>
    <p:sldId id="354" r:id="rId36"/>
    <p:sldId id="269" r:id="rId37"/>
    <p:sldId id="332" r:id="rId38"/>
    <p:sldId id="355" r:id="rId39"/>
    <p:sldId id="352" r:id="rId40"/>
    <p:sldId id="340" r:id="rId41"/>
    <p:sldId id="341" r:id="rId42"/>
    <p:sldId id="342" r:id="rId43"/>
    <p:sldId id="323" r:id="rId44"/>
    <p:sldId id="343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000000"/>
    <a:srgbClr val="FF3300"/>
    <a:srgbClr val="0033CC"/>
    <a:srgbClr val="BB6BFD"/>
    <a:srgbClr val="99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>
        <p:scale>
          <a:sx n="48" d="100"/>
          <a:sy n="48" d="100"/>
        </p:scale>
        <p:origin x="-52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C3B058-229C-4EB4-8D6D-110D95F497CD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599A74-76EA-410E-A3FC-A5B8BF924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9F423D-4E50-40F6-B543-1790EC6AB5A1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7BF78F-B7FB-4D09-A544-045CE925A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12DD58-1117-47A7-8255-D320E82E520D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44A466-88B1-4ACC-891F-F3BC13AB9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734637-F6DA-4C90-B7A5-33C8A47717DA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19A83E-1BD0-469F-8A0F-C98BC537D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36AF62-2B57-4742-AFDC-AFD1BD5C0765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181B56-E6DC-4FE7-AB87-2A13EA9A2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4EED35-2E81-42E9-8FBC-AC1303A863CA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C1757-85BB-48BB-943E-50B8184BC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1F31D2-4125-44CE-8D44-16EBF02148C2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91697-815C-4AD2-B35C-8613F6A57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3E77B2-2A55-4F4D-9728-F68E8077AC10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A21DB6-E8BC-4EA6-8A1C-91C06D225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C660DC-70A1-46DD-BF2F-DEF0C20E487E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0595C5-D919-489E-AF0C-C96588A76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1559A9-1A30-4340-B43B-FBCD52B3464F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2B4BE8-74CD-4782-9E61-D2E278B50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D96157-919F-4AC8-8884-6201DF733412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8B478B-AEB8-4D03-96C4-D24866B77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100000">
              <a:srgbClr val="FFC000"/>
            </a:gs>
            <a:gs pos="86000">
              <a:srgbClr val="FFFF00"/>
            </a:gs>
            <a:gs pos="85000">
              <a:schemeClr val="tx2">
                <a:lumMod val="50000"/>
              </a:schemeClr>
            </a:gs>
            <a:gs pos="82000">
              <a:schemeClr val="accent6">
                <a:lumMod val="60000"/>
                <a:lumOff val="40000"/>
              </a:schemeClr>
            </a:gs>
            <a:gs pos="79000">
              <a:srgbClr val="0033CC"/>
            </a:gs>
            <a:gs pos="78000">
              <a:srgbClr val="BB6BFD"/>
            </a:gs>
            <a:gs pos="65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CEDFB65-F652-43BD-8C3B-EAD60E9128EB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B81B08-5D00-40B8-8351-03F9C6BAE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CFF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CFF66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9C007F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9C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>
                <a:alpha val="93000"/>
              </a:schemeClr>
            </a:gs>
            <a:gs pos="0">
              <a:schemeClr val="accent1">
                <a:lumMod val="20000"/>
                <a:lumOff val="80000"/>
              </a:schemeClr>
            </a:gs>
            <a:gs pos="72000">
              <a:srgbClr val="0000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9" y="444997"/>
            <a:ext cx="33843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Смакові відчуття </a:t>
            </a:r>
            <a:endParaRPr lang="uk-UA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monamo.ru/wp-content/uploads/2015/08/lechenie-vku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6" y="3124433"/>
            <a:ext cx="6012160" cy="3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&amp;Pcy;&amp;yacy;&amp;tcy;&amp;softcy; &amp;chcy;&amp;ucy;&amp;vcy;&amp;scy;&amp;tcy;&amp;vcy; &amp;icy;&amp;lcy;&amp;lcy;&amp;yucy;&amp;scy;&amp;tcy;&amp;rcy;&amp;acy;&amp;tscy;&amp;icy;&amp;jcy; &amp;scy; &amp;rcy;&amp;ucy;&amp;kcy;&amp;icy; &amp;dcy;&amp;lcy;&amp;yacy; &amp;scy;&amp;iecy;&amp;ncy;&amp;scy;&amp;ocy;&amp;rcy;&amp;ncy;&amp;ocy;&amp;gcy;&amp;ocy;, &amp;gcy;&amp;lcy;&amp;acy;&amp;zcy; &amp;dcy;&amp;lcy;&amp;yacy; &amp;zcy;&amp;rcy;&amp;iecy;&amp;ncy;&amp;icy;&amp;yacy;, &amp;ncy;&amp;ocy;&amp;scy; &amp;zcy;&amp;acy;&amp;pcy;&amp;acy;&amp;khcy;, &amp;scy;&amp;lcy;&amp;ucy;&amp;khcy; &amp;scy;&amp;lcy;&amp;ucy;&amp;khcy; &amp;icy; &amp;rcy;&amp;ocy;&amp;tcy; &amp;dcy;&amp;lcy;&amp;yacy; &amp;vcy;&amp;kcy;&amp;ucy;&amp;scy;&amp;acy; &amp;Fcy;&amp;ocy;&amp;tcy;&amp;ocy; &amp;scy;&amp;ocy; &amp;scy;&amp;tcy;&amp;ocy;&amp;kcy;&amp;acy; - 231098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06" y="0"/>
            <a:ext cx="3331741" cy="312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&amp;YAcy;&amp;zcy;&amp;ycy;&amp;k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5313164" cy="35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&amp;YAcy;&amp;zcy;&amp;ycy;&amp;k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523296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&amp;YAcy;&amp;zcy;&amp;ycy;&amp;k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06" y="188640"/>
            <a:ext cx="388648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iecy;&amp;scy;&amp;tcy;&amp;softcy; &amp;mcy;&amp;yacy;&amp;scy;&amp;ocy; &amp;scy; &amp;acy;&amp;pcy;&amp;pcy;&amp;iecy;&amp;tcy;&amp;icy;&amp;tcy;&amp;ocy;&amp;mcy; &amp;fcy;&amp;ocy;&amp;tcy;&amp;ocy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61" y="3501008"/>
            <a:ext cx="4091567" cy="314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-126690"/>
            <a:ext cx="9144000" cy="48936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0850" algn="just" eaLnBrk="0" hangingPunct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Сосочки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містять смакові бруньки, число яких досягає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2 тис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здорової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людини ( дані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Х.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Шиффмана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-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9-10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тис).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Кількість сенсорних клітин в кожній окремій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смаковій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бруньці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від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до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6, вони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відрізняються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щільнішим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вмістом і наявністю на вільних кінцях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u="sng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мікроворсино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к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що виступають в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порожнину смакової пори.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ці </a:t>
            </a:r>
            <a:r>
              <a:rPr lang="uk-UA" sz="2400" b="1" u="sng" dirty="0" err="1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мікроворсинки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завдовжки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0,5-2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і шириною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0,1-0,2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мікрона  безпосередньо діють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розчини речовин, що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викликають смакові відчуття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Смакова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речовина, розчиняючись в слині, через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смакову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пору потрапляє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в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сенсорну клітину,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звідки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сигнал про хімічне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подразнення за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допомогою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нервових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імпульсів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через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нервові закінчення передається в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мозок.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38" name="Picture 2" descr="http://nebolet.com/medimg/content/u-kurjashhih-tuchnyh-zhenshhin-narushaetsja-vosprijatie-vkusa-zhira-i-sladkogo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92388"/>
            <a:ext cx="3024336" cy="24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&amp;vcy;&amp;kcy;&amp;ucy;&amp;scy;&amp;ocy;&amp;vcy;&amp;ycy;&amp;iecy; &amp;rcy;&amp;iecy;&amp;tscy;&amp;iecy;&amp;pcy;&amp;tcy;&amp;ocy;&amp;rcy;&amp;y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43444"/>
            <a:ext cx="2980826" cy="20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8931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4800" b="1" dirty="0">
              <a:solidFill>
                <a:srgbClr val="FF3300"/>
              </a:solidFill>
            </a:endParaRPr>
          </a:p>
          <a:p>
            <a:pPr eaLnBrk="1" hangingPunct="1"/>
            <a:endParaRPr lang="ru-RU" b="1" dirty="0">
              <a:solidFill>
                <a:srgbClr val="FF3300"/>
              </a:solidFill>
              <a:latin typeface="Verdana" pitchFamily="34" charset="0"/>
            </a:endParaRPr>
          </a:p>
          <a:p>
            <a:pPr eaLnBrk="1" hangingPunct="1"/>
            <a:endParaRPr lang="ru-RU" b="1" dirty="0">
              <a:solidFill>
                <a:srgbClr val="FF3300"/>
              </a:solidFill>
              <a:latin typeface="Verdana" pitchFamily="34" charset="0"/>
            </a:endParaRPr>
          </a:p>
          <a:p>
            <a:pPr eaLnBrk="1" hangingPunct="1"/>
            <a:endParaRPr lang="ru-RU" b="1" dirty="0">
              <a:solidFill>
                <a:srgbClr val="FF3300"/>
              </a:solidFill>
              <a:latin typeface="Verdana" pitchFamily="34" charset="0"/>
            </a:endParaRPr>
          </a:p>
          <a:p>
            <a:pPr eaLnBrk="1" hangingPunct="1"/>
            <a:endParaRPr lang="ru-RU" b="1" dirty="0">
              <a:solidFill>
                <a:srgbClr val="FF3300"/>
              </a:solidFill>
              <a:latin typeface="Verdana" pitchFamily="34" charset="0"/>
            </a:endParaRPr>
          </a:p>
          <a:p>
            <a:pPr eaLnBrk="1" hangingPunct="1"/>
            <a:endParaRPr lang="ru-RU" b="1" dirty="0">
              <a:solidFill>
                <a:srgbClr val="FF3300"/>
              </a:solidFill>
              <a:latin typeface="Verdana" pitchFamily="34" charset="0"/>
            </a:endParaRPr>
          </a:p>
          <a:p>
            <a:pPr eaLnBrk="1" hangingPunct="1"/>
            <a:endParaRPr lang="ru-RU" b="1" dirty="0">
              <a:solidFill>
                <a:srgbClr val="FF3300"/>
              </a:solidFill>
              <a:latin typeface="Verdana" pitchFamily="34" charset="0"/>
            </a:endParaRPr>
          </a:p>
          <a:p>
            <a:pPr eaLnBrk="1" hangingPunct="1"/>
            <a:endParaRPr lang="ru-RU" b="1" dirty="0">
              <a:solidFill>
                <a:srgbClr val="FF3300"/>
              </a:solidFill>
              <a:latin typeface="Verdana" pitchFamily="34" charset="0"/>
            </a:endParaRPr>
          </a:p>
          <a:p>
            <a:pPr eaLnBrk="1" hangingPunct="1"/>
            <a:endParaRPr lang="ru-RU" b="1" dirty="0">
              <a:solidFill>
                <a:srgbClr val="FF3300"/>
              </a:solidFill>
              <a:latin typeface="Verdana" pitchFamily="34" charset="0"/>
            </a:endParaRPr>
          </a:p>
          <a:p>
            <a:pPr eaLnBrk="1" hangingPunct="1"/>
            <a:endParaRPr lang="ru-RU" b="1" dirty="0">
              <a:solidFill>
                <a:srgbClr val="FF3300"/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800" b="1" dirty="0">
              <a:solidFill>
                <a:srgbClr val="FF3300"/>
              </a:solidFill>
            </a:endParaRPr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0" y="1052513"/>
            <a:ext cx="9396413" cy="5805487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</a:rPr>
              <a:t>солоний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- відчуття, для якого типовим смаковим</a:t>
            </a:r>
          </a:p>
          <a:p>
            <a:pPr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стимулом є розчин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</a:rPr>
              <a:t>хлориду натрію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</a:rPr>
              <a:t>солодкий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- відчуття, для якого типовим смаковим</a:t>
            </a:r>
          </a:p>
          <a:p>
            <a:pPr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стимулом є водний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</a:rPr>
              <a:t>розчин сахарози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</a:rPr>
              <a:t>гіркий -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відчуття, для якого типовими </a:t>
            </a:r>
          </a:p>
          <a:p>
            <a:pPr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смаковими стимулами є водні розчини </a:t>
            </a: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</a:rPr>
              <a:t>кофеїну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uk-UA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</a:rPr>
              <a:t>хініну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 інших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</a:rPr>
              <a:t>алкалоїдів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</a:rPr>
              <a:t>кислий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- відчуття, для якого типовими </a:t>
            </a:r>
          </a:p>
          <a:p>
            <a:pPr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смаковими стимулами є водні розчини</a:t>
            </a:r>
          </a:p>
          <a:p>
            <a:pPr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</a:rPr>
              <a:t>винної, лимонної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 ряду інших кислот.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539750"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Решту видів і відтінків смаків є складні відчуття</a:t>
            </a:r>
          </a:p>
          <a:p>
            <a:pPr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цих смаків.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8" name="Прямоугольник 7"/>
          <p:cNvSpPr>
            <a:spLocks noChangeArrowheads="1"/>
          </p:cNvSpPr>
          <p:nvPr/>
        </p:nvSpPr>
        <p:spPr bwMode="auto">
          <a:xfrm>
            <a:off x="1042988" y="260350"/>
            <a:ext cx="6624637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 АНАЛІТИЧНІЙ ТЕРМІНОЛОГІЇ ВИДІЛЯЮТЬ ЧОТИРИ ОСНОВНІ ВИДИ СМАКУ: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8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3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3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3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3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83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83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3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3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83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83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83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83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83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83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83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83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839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839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839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839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839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839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839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839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839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839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839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839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839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839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839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839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839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839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839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839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945" y="3749457"/>
            <a:ext cx="8659688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42925" algn="just"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Швидкість появи смакових відчуттів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різна: </a:t>
            </a:r>
          </a:p>
          <a:p>
            <a:pPr algn="just">
              <a:defRPr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спочатку  з'являється </a:t>
            </a:r>
            <a:r>
              <a:rPr lang="uk-UA" sz="2800" b="1" u="sng" dirty="0">
                <a:solidFill>
                  <a:schemeClr val="accent2">
                    <a:lumMod val="75000"/>
                  </a:schemeClr>
                </a:solidFill>
              </a:rPr>
              <a:t>солоний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потім </a:t>
            </a:r>
            <a:r>
              <a:rPr lang="uk-UA" sz="2800" b="1" u="sng" dirty="0">
                <a:solidFill>
                  <a:schemeClr val="accent2">
                    <a:lumMod val="75000"/>
                  </a:schemeClr>
                </a:solidFill>
              </a:rPr>
              <a:t>солодкий,  кислий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і останній </a:t>
            </a:r>
            <a:r>
              <a:rPr lang="uk-UA" sz="2800" b="1" u="sng" dirty="0">
                <a:solidFill>
                  <a:schemeClr val="accent2">
                    <a:lumMod val="75000"/>
                  </a:schemeClr>
                </a:solidFill>
              </a:rPr>
              <a:t>гіркий </a:t>
            </a:r>
            <a:r>
              <a:rPr lang="uk-UA" sz="2800" b="1" u="sng" dirty="0" smtClean="0">
                <a:solidFill>
                  <a:schemeClr val="accent2">
                    <a:lumMod val="75000"/>
                  </a:schemeClr>
                </a:solidFill>
              </a:rPr>
              <a:t>смак (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нерівномірне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розташування смакових рецепторів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).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628650" algn="just"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Смакові відчуття виникають і при термічній  стимуляції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(слабке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нагрівання кінцівки язика  до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38–35ºС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може викликати відчуття солодкого смаку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59" name="Picture 2" descr="http://www.centrmed.com/thumbs/71/news_detail_480_800_710d0cb6e629e0061d03af03060b1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-1"/>
            <a:ext cx="4699000" cy="35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4" descr="&amp;CHcy;&amp;ocy;&amp;mcy;&amp;ucy; &amp;lcy;&amp;yucy;&amp;dcy;&amp;icy; &amp;ncy;&amp;iecy; &amp;mcy;&amp;ocy;&amp;zhcy;&amp;ucy;&amp;tcy;&amp;softcy; &amp;vcy;&amp;iukcy;&amp;dcy;&amp;mcy;&amp;ocy;&amp;vcy;&amp;icy;&amp;tcy;&amp;icy;&amp;scy;&amp;yacy; &amp;vcy;&amp;iukcy;&amp;dcy; &amp;scy;&amp;ocy;&amp;lcy;&amp;ocy;&amp;dcy;&amp;kcy;&amp;ocy;&amp;gcy;&amp;ocy;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461" name="AutoShape 6" descr="&amp;CHcy;&amp;ocy;&amp;mcy;&amp;ucy; &amp;lcy;&amp;yucy;&amp;dcy;&amp;icy; &amp;ncy;&amp;iecy; &amp;mcy;&amp;ocy;&amp;zhcy;&amp;ucy;&amp;tcy;&amp;softcy; &amp;vcy;&amp;iukcy;&amp;dcy;&amp;mcy;&amp;ocy;&amp;vcy;&amp;icy;&amp;tcy;&amp;icy;&amp;scy;&amp;yacy; &amp;vcy;&amp;iukcy;&amp;dcy; &amp;scy;&amp;ocy;&amp;lcy;&amp;ocy;&amp;dcy;&amp;kcy;&amp;ocy;&amp;gcy;&amp;ocy;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462" name="AutoShape 8" descr="&amp;CHcy;&amp;ocy;&amp;mcy;&amp;ucy; &amp;lcy;&amp;yucy;&amp;dcy;&amp;icy; &amp;ncy;&amp;iecy; &amp;mcy;&amp;ocy;&amp;zhcy;&amp;ucy;&amp;tcy;&amp;softcy; &amp;vcy;&amp;iukcy;&amp;dcy;&amp;mcy;&amp;ocy;&amp;vcy;&amp;icy;&amp;tcy;&amp;icy;&amp;scy;&amp;yacy; &amp;vcy;&amp;iukcy;&amp;dcy; &amp;scy;&amp;ocy;&amp;lcy;&amp;ocy;&amp;dcy;&amp;kcy;&amp;ocy;&amp;gcy;&amp;ocy;"/>
          <p:cNvSpPr>
            <a:spLocks noChangeAspect="1" noChangeArrowheads="1"/>
          </p:cNvSpPr>
          <p:nvPr/>
        </p:nvSpPr>
        <p:spPr bwMode="auto">
          <a:xfrm>
            <a:off x="481013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463" name="AutoShape 10" descr="&amp;CHcy;&amp;ocy;&amp;mcy;&amp;ucy; &amp;lcy;&amp;yucy;&amp;dcy;&amp;icy; &amp;ncy;&amp;iecy; &amp;mcy;&amp;ocy;&amp;zhcy;&amp;ucy;&amp;tcy;&amp;softcy; &amp;vcy;&amp;iukcy;&amp;dcy;&amp;mcy;&amp;ocy;&amp;vcy;&amp;icy;&amp;tcy;&amp;icy;&amp;scy;&amp;yacy; &amp;vcy;&amp;iukcy;&amp;dcy; &amp;scy;&amp;ocy;&amp;lcy;&amp;ocy;&amp;dcy;&amp;kcy;&amp;ocy;&amp;gcy;&amp;ocy;"/>
          <p:cNvSpPr>
            <a:spLocks noChangeAspect="1" noChangeArrowheads="1"/>
          </p:cNvSpPr>
          <p:nvPr/>
        </p:nvSpPr>
        <p:spPr bwMode="auto">
          <a:xfrm>
            <a:off x="633413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464" name="AutoShape 12" descr="&amp;CHcy;&amp;ocy;&amp;mcy;&amp;ucy; &amp;lcy;&amp;yucy;&amp;dcy;&amp;icy; &amp;ncy;&amp;iecy; &amp;mcy;&amp;ocy;&amp;zhcy;&amp;ucy;&amp;tcy;&amp;softcy; &amp;vcy;&amp;iukcy;&amp;dcy;&amp;mcy;&amp;ocy;&amp;vcy;&amp;icy;&amp;tcy;&amp;icy;&amp;scy;&amp;yacy; &amp;vcy;&amp;iukcy;&amp;dcy; &amp;scy;&amp;ocy;&amp;lcy;&amp;ocy;&amp;dcy;&amp;kcy;&amp;ocy;&amp;gcy;&amp;ocy;"/>
          <p:cNvSpPr>
            <a:spLocks noChangeAspect="1" noChangeArrowheads="1"/>
          </p:cNvSpPr>
          <p:nvPr/>
        </p:nvSpPr>
        <p:spPr bwMode="auto">
          <a:xfrm>
            <a:off x="785813" y="427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465" name="AutoShape 14" descr="&amp;CHcy;&amp;ocy;&amp;mcy;&amp;ucy; &amp;lcy;&amp;yucy;&amp;dcy;&amp;icy; &amp;ncy;&amp;iecy; &amp;mcy;&amp;ocy;&amp;zhcy;&amp;ucy;&amp;tcy;&amp;softcy; &amp;vcy;&amp;iukcy;&amp;dcy;&amp;mcy;&amp;ocy;&amp;vcy;&amp;icy;&amp;tcy;&amp;icy;&amp;scy;&amp;yacy; &amp;vcy;&amp;iukcy;&amp;dcy; &amp;scy;&amp;ocy;&amp;lcy;&amp;ocy;&amp;dcy;&amp;kcy;&amp;ocy;&amp;gcy;&amp;ocy;"/>
          <p:cNvSpPr>
            <a:spLocks noChangeAspect="1" noChangeArrowheads="1"/>
          </p:cNvSpPr>
          <p:nvPr/>
        </p:nvSpPr>
        <p:spPr bwMode="auto">
          <a:xfrm>
            <a:off x="938213" y="579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19466" name="Picture 1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ocy;&amp;tcy;&amp;ocy; &amp;vcy;&amp;iukcy;&amp;dcy;&amp;chcy;&amp;ucy;&amp;tcy;&amp;tcy;&amp;yacy; &amp;scy;&amp;ocy;&amp;lcy;&amp;ocy;&amp;dcy;&amp;kcy;&amp;ocy;&amp;gcy;&amp;ocy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912"/>
            <a:ext cx="4445000" cy="23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7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ectangle 3"/>
          <p:cNvSpPr>
            <a:spLocks noChangeArrowheads="1"/>
          </p:cNvSpPr>
          <p:nvPr/>
        </p:nvSpPr>
        <p:spPr bwMode="auto">
          <a:xfrm>
            <a:off x="0" y="4699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608677"/>
            <a:ext cx="8640960" cy="609397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7200" algn="just"/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Смакові рецептори схильні до швидкого відмирання і новоутворення. З віком кількість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смакових цибулин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може зменшуватися в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2-3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рази, що призводить до сильного зниження смакових відчуттів.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457200" algn="just" eaLnBrk="0" hangingPunct="0"/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Рецептори смаку на язику мають явно виражену специфічність. </a:t>
            </a:r>
            <a:endParaRPr lang="uk-UA" sz="26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На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самому кінчику язика і по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краях розташовані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крупні грибоподібні сосочки, в кожному з яких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8-10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цибулин. </a:t>
            </a:r>
            <a:endParaRPr lang="uk-UA" sz="26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sz="2600" b="1" u="sng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Солодкий </a:t>
            </a:r>
            <a:r>
              <a:rPr lang="uk-UA" sz="26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смак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понад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усе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відчувається кінцем язику, </a:t>
            </a:r>
            <a:endParaRPr lang="uk-UA" sz="26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sz="2600" b="1" u="sng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Солоний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— краями передньої частини язику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</a:t>
            </a:r>
          </a:p>
          <a:p>
            <a:pPr indent="457200" algn="just" eaLnBrk="0" hangingPunct="0"/>
            <a:r>
              <a:rPr lang="uk-UA" sz="2600" b="1" u="sng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Кислий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— краями задньої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частини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язику. </a:t>
            </a:r>
            <a:endParaRPr lang="uk-UA" sz="26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У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основи язику знаходяться </a:t>
            </a:r>
            <a:r>
              <a:rPr lang="uk-UA" sz="2600" b="1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желобкуваті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сосочки, в кожному з яких по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100-150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смакових 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цибулин, що сприймають </a:t>
            </a:r>
            <a:r>
              <a:rPr lang="uk-UA" sz="26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гіркий смак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</a:t>
            </a:r>
            <a:endParaRPr lang="uk-UA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Зоны вку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" y="32525"/>
            <a:ext cx="6056312" cy="679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9" y="692696"/>
            <a:ext cx="2920132" cy="56938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Саме  з таким розташуванням  смакових  зон дегустаторам рекомендовано спробувати зразок  на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весь язик», змочуючи  зразком що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дегустується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,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усю його  поверхню </a:t>
            </a:r>
          </a:p>
        </p:txBody>
      </p:sp>
    </p:spTree>
    <p:extLst>
      <p:ext uri="{BB962C8B-B14F-4D97-AF65-F5344CB8AC3E}">
        <p14:creationId xmlns:p14="http://schemas.microsoft.com/office/powerpoint/2010/main" val="1138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323528" y="85760"/>
            <a:ext cx="8424936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Вирішальним фактором у визначенні порога сприйняття 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розпізнання є </a:t>
            </a: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</a:rPr>
              <a:t>слина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- це складна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комбінація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неорганічних фосфатів , карбонатів , сульфатів , хлоридів і органічних харчових ферментів ( амілаза ) , протеїнів та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ін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54" name="Picture 2" descr="http://www.innoros.ru/sites/default/files/news/images/53337986.jpg?143746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5934075" cy="45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encrypted-tbn0.gstatic.com/images?q=tbn:ANd9GcTa3xz9KBHoqmVYk04TZ_81aonu96UErKBLSX5tjc-m7JIGk8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44" y="2024752"/>
            <a:ext cx="3181258" cy="21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2" descr="http://glossmix.ru/media/k2/items/cache/34570ba96cc3a4daee50221a47a4e2ec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02" y="4275138"/>
            <a:ext cx="28956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0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0632" y="188640"/>
            <a:ext cx="9036496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0850"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Найбільш сучасна теорія смаку припускає, що рецепторні ділянки  смакових клітин досить специфічні  до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різних тип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ів смакових стимулів,  причому кожна смакова клітина може мати декілька типів рецепторних ділянок.</a:t>
            </a:r>
          </a:p>
        </p:txBody>
      </p:sp>
      <p:pic>
        <p:nvPicPr>
          <p:cNvPr id="26628" name="Picture 4" descr="http://image1.thematicnews.com/uploads/images/45/16/83/02016/02/10/e1718d4c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4" y="1758300"/>
            <a:ext cx="8133651" cy="50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312" y="139968"/>
            <a:ext cx="8216081" cy="37856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7200" algn="just">
              <a:tabLst>
                <a:tab pos="2505075" algn="l"/>
                <a:tab pos="2609850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Відчуття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смаку може мінятися залежно від масової частки речовини.</a:t>
            </a:r>
          </a:p>
          <a:p>
            <a:pPr indent="457200" algn="just">
              <a:tabLst>
                <a:tab pos="2505075" algn="l"/>
                <a:tab pos="2609850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концентрації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NaCl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(міль/л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0,009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розчин смаку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немає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в межах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0,01-0,03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- солодкий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смак різної інтенсивності,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0,04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і вище - солоний. </a:t>
            </a:r>
          </a:p>
          <a:p>
            <a:pPr indent="457200" algn="just">
              <a:tabLst>
                <a:tab pos="2505075" algn="l"/>
                <a:tab pos="2609850" algn="l"/>
              </a:tabLst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При концентрації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KCl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(міль/л)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0,009-0,02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розчини мають солодкий смак,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indent="457200" algn="just">
              <a:tabLst>
                <a:tab pos="2505075" algn="l"/>
                <a:tab pos="2609850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0,03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-0,04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гіркий,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indent="457200" algn="just">
              <a:tabLst>
                <a:tab pos="2505075" algn="l"/>
                <a:tab pos="2609850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0,05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- 0,1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гіркий і солоний,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indent="457200" algn="just">
              <a:tabLst>
                <a:tab pos="2505075" algn="l"/>
                <a:tab pos="2609850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починаючи 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і вище - солоний, гіркий і кислий.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674" name="Picture 2" descr="&amp;kcy;&amp;icy;&amp;scy;&amp;lcy;&amp;ycy;&amp;jcy; &amp;vcy;&amp;kcy;&amp;ucy;&amp;s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8923"/>
            <a:ext cx="3275856" cy="283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4" descr="http://footballx.ru/wp-content/uploads/2015/02/osobennosti-meksikanskoj-kuxni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60" y="5589239"/>
            <a:ext cx="1558033" cy="1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&amp;lcy;&amp;iecy;&amp;chcy;&amp;iecy;&amp;ncy;&amp;icy;&amp;iecy; &amp;scy;&amp;ocy;&amp;lcy;&amp;iecy;&amp;ncy;&amp;ycy;&amp;mcy; &amp;vcy;&amp;kcy;&amp;ucy;&amp;scy;&amp;ocy;&amp;m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18260"/>
            <a:ext cx="3563888" cy="269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188640"/>
            <a:ext cx="7992888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7200"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Речовини з інтенсивним 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солодким смаком (сахарин, </a:t>
            </a:r>
            <a:r>
              <a:rPr lang="uk-UA" sz="2400" b="1" u="sng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аспартам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uk-UA" sz="2400" b="1" u="sng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цикламати</a:t>
            </a: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-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використовуються як замінники 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цукру),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мають гіркий смак при підвищеній масовій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долі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457200"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26" name="Picture 2" descr="http://gred-tea.com.ua/images/Naturalnie_saharozameniteli_Prirodnie_zameniteli_sahara_Statya_o_vidah_naturalnih_zamenitelej_sahar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16" y="1758300"/>
            <a:ext cx="4059094" cy="280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zdrav.ru/wp-content/uploads/sah-zam-aspart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" y="5207221"/>
            <a:ext cx="2670751" cy="159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liveinternet.ru/images/attach/c/0/118/554/118554163_Asparta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72" y="1758300"/>
            <a:ext cx="5154255" cy="2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iabetdieta.ru/files/2009/08/%D0%A1%D0%B0%D1%85%D0%B0%D1%80%D0%B8%D0%B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99340"/>
            <a:ext cx="1834407" cy="190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ogolybu.com.ua/img/articles/201507311427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42" y="4400899"/>
            <a:ext cx="3305314" cy="247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215338" y="5786454"/>
            <a:ext cx="500066" cy="50006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6981" y="11977"/>
            <a:ext cx="8604448" cy="52629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7200" algn="just"/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Орган смаку (язик) людини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є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хімічним аналізатором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indent="457200"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Механізм функціонування: речовина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розчинена у воді або в слині, проникає через смакові пори до цибулин, в яких хімічні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подразнювачі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перетворюються на нервові імпульси, що передаються по нервових волокнах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 центральну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нервову систему.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457200" algn="just" eaLnBrk="0" hangingPunct="0"/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Хімічним рецептором на язику служить білок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Занурення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язику в розчин зазвичай недостатньо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щоб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викликати відчуття смаку. При цьому виникає відчуття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дотик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у, іноді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холоду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pPr indent="457200" algn="just" eaLnBrk="0" hangingPunct="0"/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Сприйняття смаку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відбувається краще при зіткненні язику із стінками судини, а притиснення язику до неба полегшує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проникнення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розчину, що пробується, в пори смакових сосочків цибулин.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&amp;zhcy;&amp;iecy;&amp;ncy;&amp;shchcy;&amp;icy;&amp;ncy;&amp;acy; &amp;iecy;&amp;scy;&amp;tcy; &amp;mcy;&amp;ocy;&amp;rcy;&amp;ocy;&amp;zhcy;&amp;iecy;&amp;ncy;&amp;ocy;&amp;ie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3390"/>
            <a:ext cx="3059832" cy="160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medikforum.ru/news/uploads/posts/2013-12/1386068508_pohudeni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68" y="5066471"/>
            <a:ext cx="2627784" cy="183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&amp;Kcy;&amp;ocy;&amp;rcy;&amp;mcy;&amp;lcy;&amp;iecy;&amp;ncy;&amp;icy;&amp;iecy; &amp;mcy;&amp;acy;&amp;lcy;&amp;ycy;&amp;shcy;&amp;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33921"/>
            <a:ext cx="2353445" cy="176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3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262" y="151266"/>
            <a:ext cx="8752210" cy="41549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7200" algn="just" eaLnBrk="0" hangingPunct="0"/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Кислий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смак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викликають неорганічні кислоти,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органічні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кислоти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і їх солі.</a:t>
            </a:r>
          </a:p>
          <a:p>
            <a:pPr indent="457200" algn="just" eaLnBrk="0" hangingPunct="0"/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Типовими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гіркими речовинами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є алкалоїди хінін і кофеїн.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Гіркий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смак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мають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багато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мінеральних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солей, більшість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нітросполук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деякі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амінокислоти, пептиди,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фенольні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компоненти диму і копченини.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457200" algn="just" eaLnBrk="0" hangingPunct="0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Порогові концентрації сполук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водних розчинах і продуктах не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співпадають,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і це треба враховувати в технологічних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процесах.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Одні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речовини можуть маскувати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або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навпаки, підсилювати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смакові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відчуття інших компонентів їжі.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Picture 2" descr="Cup-of-coffee-coffee-17731301-1680-1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61" y="4306251"/>
            <a:ext cx="4089340" cy="255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&amp;gcy;&amp;ocy;&amp;rcy;&amp;softcy;&amp;kcy;&amp;icy;&amp;jcy; &amp;vcy;&amp;kcy;&amp;ucy;&amp;s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2" y="4377338"/>
            <a:ext cx="3971082" cy="24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3581" y="10526"/>
            <a:ext cx="8568953" cy="37856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0850"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Незважаючи на численні дослідження учених, досі не ясний механізм виникнення смакових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відчуттів.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Чому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речовини різної природи  можуть викликати однаковий смак?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Фруктоза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і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аспартам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стевія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і сахароза, маючи різні  молекулярні формули, дають солодкий смак.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Речовини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схожої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природи 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оптичні ізомери  мають різний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смак.</a:t>
            </a:r>
          </a:p>
          <a:p>
            <a:pPr indent="450850"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Деякі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амінокислоти в L- формі мають солодкий смак, а в D- формі - гіркий.</a:t>
            </a:r>
          </a:p>
        </p:txBody>
      </p:sp>
      <p:pic>
        <p:nvPicPr>
          <p:cNvPr id="25602" name="Picture 2" descr="&amp;vcy;&amp;icy;&amp;dcy;&amp;ycy; &amp;vcy;&amp;kcy;&amp;ucy;&amp;s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38464"/>
            <a:ext cx="5328592" cy="30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0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9031"/>
            <a:ext cx="9144000" cy="45243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0850"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Тривалість життя сенсорних клітин невелика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10-14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днів.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У слизовій оболонці рота, окрім смакових рецепторів,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розташовані терморецептори,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механорецептори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і больові волокна.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Поняття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«смак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» не обумовлено одним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конкретним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відчуттям, на нього накладаються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нюхові реакції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людини, відчуття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тепла і холоду, тиску, болю </a:t>
            </a: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і т.д. </a:t>
            </a:r>
          </a:p>
          <a:p>
            <a:pPr indent="450850" algn="just" eaLnBrk="0" hangingPunct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Приклад градації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відчуттів в порожнині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рота, що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пов'язані з подразненням смакових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рецепторів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людини: </a:t>
            </a:r>
          </a:p>
          <a:p>
            <a:pPr marL="342900" indent="-73025" algn="just" eaLnBrk="0" hangingPunct="0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м'ясо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не смачне, якщо воно жорстке (тактильні відчуття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),</a:t>
            </a:r>
          </a:p>
          <a:p>
            <a:pPr marL="342900" indent="-73025" algn="just" eaLnBrk="0" hangingPunct="0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якщо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воно остигнуло (температурні відчуття),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342900" indent="-73025" algn="just" eaLnBrk="0" hangingPunct="0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якщо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воно сильно гостре (больові відчуття).</a:t>
            </a:r>
          </a:p>
        </p:txBody>
      </p:sp>
      <p:pic>
        <p:nvPicPr>
          <p:cNvPr id="3074" name="Picture 2" descr="http://fotokulinar.ru/file.php?fid=2971&amp;key=2131014891%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66" y="4543346"/>
            <a:ext cx="3703444" cy="23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AutoShape 5"/>
          <p:cNvSpPr>
            <a:spLocks noChangeArrowheads="1"/>
          </p:cNvSpPr>
          <p:nvPr/>
        </p:nvSpPr>
        <p:spPr bwMode="auto">
          <a:xfrm>
            <a:off x="0" y="0"/>
            <a:ext cx="6228184" cy="4581128"/>
          </a:xfrm>
          <a:prstGeom prst="cloudCallout">
            <a:avLst>
              <a:gd name="adj1" fmla="val 28843"/>
              <a:gd name="adj2" fmla="val 5976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Зараз до чотирьох типів смаків додають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лужний і терпкий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/в'яжучий. </a:t>
            </a:r>
          </a:p>
          <a:p>
            <a:pPr algn="ctr">
              <a:defRPr/>
            </a:pP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Лужний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виникає від  хімічного  роздратування слизової  оболонки в порожнині рота і не обумовлений специфічними смаковими рецепторами.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auto">
          <a:xfrm>
            <a:off x="2987824" y="4283492"/>
            <a:ext cx="5903764" cy="2592387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sz="2200" b="1" dirty="0">
                <a:solidFill>
                  <a:srgbClr val="000099"/>
                </a:solidFill>
                <a:cs typeface="Times New Roman" pitchFamily="18" charset="0"/>
              </a:rPr>
              <a:t>Типовим стимулом для відчуття лужного</a:t>
            </a:r>
          </a:p>
          <a:p>
            <a:pPr algn="ctr"/>
            <a:r>
              <a:rPr lang="uk-UA" sz="2200" b="1" dirty="0">
                <a:solidFill>
                  <a:srgbClr val="000099"/>
                </a:solidFill>
                <a:cs typeface="Times New Roman" pitchFamily="18" charset="0"/>
              </a:rPr>
              <a:t> смаку є </a:t>
            </a:r>
            <a:r>
              <a:rPr lang="uk-UA" sz="2200" b="1" u="sng" dirty="0">
                <a:solidFill>
                  <a:srgbClr val="000099"/>
                </a:solidFill>
                <a:cs typeface="Times New Roman" pitchFamily="18" charset="0"/>
              </a:rPr>
              <a:t>водний розчин бікарбонату  натрію</a:t>
            </a:r>
            <a:r>
              <a:rPr lang="uk-UA" sz="2200" b="1" dirty="0">
                <a:solidFill>
                  <a:srgbClr val="000099"/>
                </a:solidFill>
                <a:cs typeface="Times New Roman" pitchFamily="18" charset="0"/>
              </a:rPr>
              <a:t>,</a:t>
            </a:r>
          </a:p>
          <a:p>
            <a:pPr algn="ctr"/>
            <a:r>
              <a:rPr lang="uk-UA" sz="2200" b="1" dirty="0">
                <a:solidFill>
                  <a:srgbClr val="000099"/>
                </a:solidFill>
                <a:cs typeface="Times New Roman" pitchFamily="18" charset="0"/>
              </a:rPr>
              <a:t> а для </a:t>
            </a:r>
            <a:r>
              <a:rPr lang="uk-UA" sz="2200" b="1" u="sng" dirty="0">
                <a:solidFill>
                  <a:srgbClr val="000099"/>
                </a:solidFill>
                <a:cs typeface="Times New Roman" pitchFamily="18" charset="0"/>
              </a:rPr>
              <a:t>терпкого смаку - водний розчин </a:t>
            </a:r>
            <a:r>
              <a:rPr lang="uk-UA" sz="2200" b="1" u="sng" dirty="0" smtClean="0">
                <a:solidFill>
                  <a:srgbClr val="000099"/>
                </a:solidFill>
                <a:cs typeface="Times New Roman" pitchFamily="18" charset="0"/>
              </a:rPr>
              <a:t>танінів</a:t>
            </a:r>
            <a:r>
              <a:rPr lang="uk-UA" sz="2200" b="1" dirty="0">
                <a:solidFill>
                  <a:srgbClr val="5CFFFF"/>
                </a:solidFill>
                <a:cs typeface="Times New Roman" pitchFamily="18" charset="0"/>
              </a:rPr>
              <a:t>.</a:t>
            </a:r>
            <a:endParaRPr lang="uk-UA" sz="2200" b="1" dirty="0">
              <a:solidFill>
                <a:srgbClr val="5CFFFF"/>
              </a:solidFill>
            </a:endParaRPr>
          </a:p>
        </p:txBody>
      </p:sp>
      <p:pic>
        <p:nvPicPr>
          <p:cNvPr id="4098" name="Picture 2" descr="http://www.gastronom.ru/binfiles/images/00000178/00070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48" y="0"/>
            <a:ext cx="399593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ultifilters.com.ua/image/data/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9342"/>
            <a:ext cx="2843808" cy="233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nimBg="1" autoUpdateAnimBg="0"/>
      <p:bldP spid="12186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107504" y="0"/>
            <a:ext cx="8928992" cy="35394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При дегустації айви, чаю, червоних вин часто говорять про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u="sng" dirty="0">
                <a:solidFill>
                  <a:schemeClr val="accent2">
                    <a:lumMod val="75000"/>
                  </a:schemeClr>
                </a:solidFill>
              </a:rPr>
              <a:t>«терпкість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» як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джерело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терпкого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смаку -  настає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через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враження слизової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оболонки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при  </a:t>
            </a:r>
            <a:r>
              <a:rPr lang="uk-UA" sz="2800" b="1" u="sng" dirty="0" smtClean="0">
                <a:solidFill>
                  <a:schemeClr val="accent2">
                    <a:lumMod val="75000"/>
                  </a:schemeClr>
                </a:solidFill>
              </a:rPr>
              <a:t>згортанні </a:t>
            </a:r>
            <a:r>
              <a:rPr lang="uk-UA" sz="2800" b="1" u="sng" dirty="0">
                <a:solidFill>
                  <a:schemeClr val="accent2">
                    <a:lumMod val="75000"/>
                  </a:schemeClr>
                </a:solidFill>
              </a:rPr>
              <a:t>білка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речовинами, що містяться в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продуктах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При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цих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враженнях збуджуються закінчення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чутливих нервів,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що реагують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 дотик.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Таким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чином,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відчуття </a:t>
            </a:r>
            <a:r>
              <a:rPr lang="uk-UA" sz="2800" b="1" u="sng" dirty="0" smtClean="0">
                <a:solidFill>
                  <a:schemeClr val="accent2">
                    <a:lumMod val="75000"/>
                  </a:schemeClr>
                </a:solidFill>
              </a:rPr>
              <a:t>терпкості не </a:t>
            </a:r>
            <a:r>
              <a:rPr lang="uk-UA" sz="2800" b="1" u="sng" dirty="0">
                <a:solidFill>
                  <a:schemeClr val="accent2">
                    <a:lumMod val="75000"/>
                  </a:schemeClr>
                </a:solidFill>
              </a:rPr>
              <a:t>є </a:t>
            </a:r>
            <a:r>
              <a:rPr lang="uk-UA" sz="2800" b="1" u="sng" dirty="0" smtClean="0">
                <a:solidFill>
                  <a:schemeClr val="accent2">
                    <a:lumMod val="75000"/>
                  </a:schemeClr>
                </a:solidFill>
              </a:rPr>
              <a:t>смаковим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а носить </a:t>
            </a:r>
            <a:r>
              <a:rPr lang="uk-UA" sz="2800" b="1" u="sng" dirty="0">
                <a:solidFill>
                  <a:schemeClr val="accent2">
                    <a:lumMod val="75000"/>
                  </a:schemeClr>
                </a:solidFill>
              </a:rPr>
              <a:t>тактильний </a:t>
            </a:r>
            <a:r>
              <a:rPr lang="uk-UA" sz="2800" b="1" u="sng" dirty="0" smtClean="0">
                <a:solidFill>
                  <a:schemeClr val="accent2">
                    <a:lumMod val="75000"/>
                  </a:schemeClr>
                </a:solidFill>
              </a:rPr>
              <a:t>характер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15362" name="Picture 2" descr="http://files.nicwebsite.ru/rucenter24998/image/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71873"/>
            <a:ext cx="4427984" cy="291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%D0%B2%D0%BE%D1%81%D0%BF%D1%80%D0%B8%D1%8F%D1%82%D0%B8%D0%B5%3A+Human+senses%2C+vector+illustration%2C+file+inclu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2" y="3666162"/>
            <a:ext cx="3798973" cy="319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оу ру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5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12529"/>
            <a:ext cx="7920880" cy="1938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 тактильних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можна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віднести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</a:rPr>
              <a:t>пекучий смак етилового спирту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, який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більше відноситься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до больових відчуттів, ніж до смакових.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indent="360363"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Інші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смаки - яблука, устриць, ананаса, копченостей - є нюховими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відчуттями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http://domguru.com/upload/iblock/3d1/52e6e7ec4933703e2901c25e509e2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7" y="1951521"/>
            <a:ext cx="6094282" cy="354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uxemag.ru/images/stories/lady/eat_oysters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21297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0" y="4180344"/>
            <a:ext cx="9144000" cy="26776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Основні смаки можна поєднувати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комбінаторно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, смакові суміші часто більш приємні людині, ніж чистий смак: кисло-солодкий, солодко-солоний, кисло-солодко-солоний. </a:t>
            </a:r>
          </a:p>
          <a:p>
            <a:pPr indent="360363"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Гіркий смак практично з жодним, крім солодкого смаку, не поєднується.  </a:t>
            </a:r>
          </a:p>
          <a:p>
            <a:pPr indent="360363"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Правильне поєднання смаків дозволяє технологам посилювати приємні і маскувати небажані присмаки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Шкідливий сніда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05925" cy="4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2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98477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 eaLnBrk="0" hangingPunct="0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Змішування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основних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смаків,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зміна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їх інтенсивності можуть викликати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складні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комплексні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явища: 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суперництво смаків, компенсація </a:t>
            </a: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смаків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зникнення повторного смаку, контрастний </a:t>
            </a: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смак тощо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4" descr="http://image.slidesharecdn.com/5senses-090428105837-phpapp02/95/5-senses-9-728.jpg?cb=12409833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125" y="454208"/>
            <a:ext cx="1979712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foka.com.ua/wp-content/themes/unspoken/scripts/timthumb.php?src=http://zhinku.info/wp-content/uploads/2014/09/383419120.jpg&amp;w=300&amp;h=200&amp;zc=1&amp;q=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9" y="1964326"/>
            <a:ext cx="7379832" cy="491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9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57352" y="116632"/>
            <a:ext cx="4484091" cy="30469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63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Більшість смакових волокон «налаштовані» на різні смакові відчуття і чутливі до чотирьох первинних смаків, але найбільшу активність проявляють при </a:t>
            </a: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</a:rPr>
              <a:t>впливі конкретного смакового стимулу</a:t>
            </a:r>
            <a:endParaRPr lang="uk-UA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http://www.muscatn.ru/website/muscat-n/upload/custom/images/zapa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62476"/>
            <a:ext cx="4680520" cy="296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0" descr="http://3.bp.blogspot.com/-ZAAS2a9eEV0/U3j6pWx2cdI/AAAAAAAAH84/1xaRsrm7ZQM/s1600/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23646"/>
            <a:ext cx="4541443" cy="36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&amp;vcy;&amp;kcy;&amp;ucy;&amp;scy;&amp;ocy;&amp;tcy;&amp;iecy;&amp;rcy;&amp;acy;&amp;pcy;&amp;icy;&amp;y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44" y="0"/>
            <a:ext cx="4602556" cy="315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ntranet.tdmu.edu.te.ua/data/cd/norm_fiziolog/html/slide/3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6192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&amp;YAcy;&amp;zcy;&amp;ycy;&amp;k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11" y="32544"/>
            <a:ext cx="3235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7"/>
          <p:cNvSpPr>
            <a:spLocks noChangeArrowheads="1"/>
          </p:cNvSpPr>
          <p:nvPr/>
        </p:nvSpPr>
        <p:spPr bwMode="auto">
          <a:xfrm>
            <a:off x="8101013" y="1"/>
            <a:ext cx="1223962" cy="22768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9939" name="AutoShape 48"/>
          <p:cNvSpPr>
            <a:spLocks noChangeArrowheads="1"/>
          </p:cNvSpPr>
          <p:nvPr/>
        </p:nvSpPr>
        <p:spPr bwMode="auto">
          <a:xfrm>
            <a:off x="0" y="0"/>
            <a:ext cx="8101013" cy="4968875"/>
          </a:xfrm>
          <a:prstGeom prst="cloudCallout">
            <a:avLst>
              <a:gd name="adj1" fmla="val 19"/>
              <a:gd name="adj2" fmla="val 265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2800" dirty="0"/>
              <a:t>В деяких країнах при описі смаку харчових продуктів часто  використовують термін</a:t>
            </a:r>
            <a:r>
              <a:rPr lang="uk-UA" sz="2800" b="1" dirty="0"/>
              <a:t> </a:t>
            </a:r>
            <a:r>
              <a:rPr lang="uk-UA" sz="2800" b="1" dirty="0" err="1"/>
              <a:t>ітaтi</a:t>
            </a:r>
            <a:r>
              <a:rPr lang="uk-UA" sz="2800" b="1" dirty="0"/>
              <a:t> - </a:t>
            </a:r>
            <a:r>
              <a:rPr lang="uk-UA" sz="2800" dirty="0" smtClean="0"/>
              <a:t>приємне </a:t>
            </a:r>
            <a:r>
              <a:rPr lang="uk-UA" sz="2800" dirty="0"/>
              <a:t>відчуття, викликане </a:t>
            </a:r>
            <a:r>
              <a:rPr lang="uk-UA" sz="2800" dirty="0" err="1"/>
              <a:t>глутамінатом</a:t>
            </a:r>
            <a:r>
              <a:rPr lang="uk-UA" sz="2800" dirty="0"/>
              <a:t> натрію і </a:t>
            </a:r>
            <a:r>
              <a:rPr lang="uk-UA" sz="2800" dirty="0" err="1"/>
              <a:t>нуклеотидами</a:t>
            </a:r>
            <a:endParaRPr lang="ru-RU" sz="2800" dirty="0">
              <a:latin typeface="Verdana" pitchFamily="34" charset="0"/>
            </a:endParaRPr>
          </a:p>
        </p:txBody>
      </p:sp>
      <p:sp>
        <p:nvSpPr>
          <p:cNvPr id="39940" name="AutoShape 64"/>
          <p:cNvSpPr>
            <a:spLocks noChangeArrowheads="1"/>
          </p:cNvSpPr>
          <p:nvPr/>
        </p:nvSpPr>
        <p:spPr bwMode="auto">
          <a:xfrm>
            <a:off x="6948488" y="2060575"/>
            <a:ext cx="1366837" cy="936625"/>
          </a:xfrm>
          <a:prstGeom prst="cloudCallout">
            <a:avLst>
              <a:gd name="adj1" fmla="val 19"/>
              <a:gd name="adj2" fmla="val 265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800">
              <a:latin typeface="Verdana" pitchFamily="34" charset="0"/>
            </a:endParaRPr>
          </a:p>
        </p:txBody>
      </p:sp>
      <p:sp>
        <p:nvSpPr>
          <p:cNvPr id="39941" name="AutoShape 81"/>
          <p:cNvSpPr>
            <a:spLocks noChangeArrowheads="1"/>
          </p:cNvSpPr>
          <p:nvPr/>
        </p:nvSpPr>
        <p:spPr bwMode="auto">
          <a:xfrm>
            <a:off x="7128669" y="323056"/>
            <a:ext cx="1366837" cy="936625"/>
          </a:xfrm>
          <a:prstGeom prst="cloudCallout">
            <a:avLst>
              <a:gd name="adj1" fmla="val 19"/>
              <a:gd name="adj2" fmla="val 265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800">
              <a:latin typeface="Verdana" pitchFamily="34" charset="0"/>
            </a:endParaRPr>
          </a:p>
        </p:txBody>
      </p:sp>
      <p:pic>
        <p:nvPicPr>
          <p:cNvPr id="6" name="Picture 2" descr="E621 - &amp;ucy;&amp;scy;&amp;icy;&amp;lcy;&amp;icy;&amp;tcy;&amp;iecy;&amp;lcy;&amp;softcy; &amp;vcy;&amp;kcy;&amp;ucy;&amp;scy;&amp;acy;, &amp;gcy;&amp;lcy;&amp;ucy;&amp;tcy;&amp;acy;&amp;mcy;&amp;acy;&amp;tcy; &amp;ncy;&amp;acy;&amp;tcy;&amp;r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67" y="3645024"/>
            <a:ext cx="4403633" cy="32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968875"/>
            <a:ext cx="4277978" cy="1820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Натрієва сіль глутамінової кислоти, або </a:t>
            </a:r>
            <a:r>
              <a:rPr lang="uk-UA" sz="2800" b="1" dirty="0" err="1" smtClean="0">
                <a:solidFill>
                  <a:schemeClr val="accent3">
                    <a:lumMod val="75000"/>
                  </a:schemeClr>
                </a:solidFill>
              </a:rPr>
              <a:t>глутамат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 натрію, посилювач смаку 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E621 </a:t>
            </a:r>
            <a:endParaRPr lang="uk-UA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251520" y="116632"/>
            <a:ext cx="8879904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Післясмак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-  може бути приємним або неприємним; тривалим, середньої тривалості і коротким.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Тривалість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післясмаку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вимірюється </a:t>
            </a:r>
            <a:r>
              <a:rPr lang="uk-UA" sz="2800" b="1" u="sng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uk-UA" sz="2800" b="1" u="sng" dirty="0" err="1" smtClean="0">
                <a:solidFill>
                  <a:schemeClr val="accent1">
                    <a:lumMod val="50000"/>
                  </a:schemeClr>
                </a:solidFill>
              </a:rPr>
              <a:t>куадалях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, один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куадал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дорівнює  1 секунді </a:t>
            </a:r>
            <a:endParaRPr lang="uk-U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2" name="Picture 2" descr="Chocolatetexture - &amp;Tcy;&amp;iecy;&amp;kcy;&amp;scy;&amp;tcy;&amp;ucy;&amp;rcy;&amp;icy;&amp;rcy;&amp;ocy;&amp;vcy;&amp;acy;&amp;ncy;&amp;ncy;&amp;ycy;&amp;jcy; &amp;shcy;&amp;ocy;&amp;kcy;&amp;ocy;&amp;lcy;&amp;acy;&amp;dcy; &amp;yacy;&amp;pcy;&amp;ocy;&amp;ncy;&amp;scy;&amp;kcy;&amp;ocy;&amp;jcy; &amp;scy;&amp;tcy;&amp;ucy;&amp;dcy;&amp;icy;&amp;icy; Ne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2435"/>
            <a:ext cx="65722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s322529.vk.me/v322529787/1b05/V2O6LeT1-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878" y="2462435"/>
            <a:ext cx="3188873" cy="370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2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6" descr="Этапы дегустации коф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0360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0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964613" cy="48936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	Існує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багато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відтінків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одного смаку, в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однієї концентрації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uk-UA" sz="2400" b="1" u="sng" dirty="0">
                <a:solidFill>
                  <a:srgbClr val="FF0000"/>
                </a:solidFill>
              </a:rPr>
              <a:t>профіль </a:t>
            </a:r>
            <a:r>
              <a:rPr lang="uk-UA" sz="2400" b="1" u="sng" dirty="0" err="1">
                <a:solidFill>
                  <a:srgbClr val="FF0000"/>
                </a:solidFill>
              </a:rPr>
              <a:t>кислості</a:t>
            </a:r>
            <a:r>
              <a:rPr lang="uk-UA" sz="2400" b="1" u="sng" dirty="0">
                <a:solidFill>
                  <a:srgbClr val="FF0000"/>
                </a:solidFill>
              </a:rPr>
              <a:t> </a:t>
            </a:r>
          </a:p>
          <a:p>
            <a:pPr marL="342900" indent="17463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у 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яблучної  кислоти – різкий, грубий</a:t>
            </a:r>
          </a:p>
          <a:p>
            <a:pPr marL="342900" indent="17463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молочної –  м'який, тривалий,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обволочує </a:t>
            </a:r>
            <a:endParaRPr lang="uk-UA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17463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лимонної  – агресивний і короткий.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	Дегустатори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розрізняють </a:t>
            </a:r>
            <a:r>
              <a:rPr lang="uk-UA" sz="2400" b="1" u="sng" dirty="0">
                <a:solidFill>
                  <a:srgbClr val="FF0000"/>
                </a:solidFill>
              </a:rPr>
              <a:t>профілі </a:t>
            </a:r>
            <a:r>
              <a:rPr lang="uk-UA" sz="2400" b="1" u="sng" dirty="0" smtClean="0">
                <a:solidFill>
                  <a:srgbClr val="FF0000"/>
                </a:solidFill>
              </a:rPr>
              <a:t>гіркоти: </a:t>
            </a:r>
          </a:p>
          <a:p>
            <a:pPr marL="342900" indent="17463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хініна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,  </a:t>
            </a:r>
          </a:p>
          <a:p>
            <a:pPr marL="342900" indent="17463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хмельова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endParaRPr lang="uk-UA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17463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чиста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endParaRPr lang="uk-UA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17463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кісточкова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тощо. </a:t>
            </a:r>
          </a:p>
          <a:p>
            <a:pPr>
              <a:tabLst>
                <a:tab pos="449263" algn="l"/>
              </a:tabLst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	Один смак складається</a:t>
            </a:r>
          </a:p>
          <a:p>
            <a:pPr>
              <a:tabLst>
                <a:tab pos="449263" algn="l"/>
              </a:tabLst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з декількох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модальностей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endParaRPr lang="uk-UA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449263" algn="l"/>
              </a:tabLst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декількох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смакових відтінків. </a:t>
            </a:r>
          </a:p>
        </p:txBody>
      </p:sp>
      <p:pic>
        <p:nvPicPr>
          <p:cNvPr id="5" name="Picture 2" descr="&amp;vcy;&amp;icy;&amp;ncy;&amp;ocy; &amp;ncy;&amp;acy; &amp;yacy;&amp;zcy;&amp;ycy;&amp;k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88810"/>
            <a:ext cx="4890259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2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988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0000FF"/>
                </a:solidFill>
              </a:rPr>
              <a:t>Солона їжі здається більш солоною, якщо вона нагріта або охолоджена , солодка  – якщо вона охолоджена </a:t>
            </a:r>
          </a:p>
        </p:txBody>
      </p:sp>
      <p:pic>
        <p:nvPicPr>
          <p:cNvPr id="51203" name="Picture 2" descr="http://globalscience.ru/pictures/21833_4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63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http://vidomosti-ua.com/photo/original-1302529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395413"/>
            <a:ext cx="6643687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54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467544" y="3933056"/>
            <a:ext cx="7921104" cy="26776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Омивання язика  дистильованою водою знижує сприйняття солоного смаку. 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 сприйняття впливають крім хімічної  природи стимулу,  концентрації  речовини , </a:t>
            </a: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</a:rPr>
              <a:t>температура смакового зразка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</a:rPr>
              <a:t>площа впливу стимулу , оточуюче середовище, попередня дегустація їжі , вік дегустатора , порядок тестування зразків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400" b="1" dirty="0"/>
          </a:p>
        </p:txBody>
      </p:sp>
      <p:pic>
        <p:nvPicPr>
          <p:cNvPr id="4" name="Picture 2" descr="http://cs627128.vk.me/v627128028/3ff4d/DDRNjL2eN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60" y="24568"/>
            <a:ext cx="5868696" cy="39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professija.ru/img_covers/v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46293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211961" y="582067"/>
            <a:ext cx="4932040" cy="569386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0850"/>
            <a:r>
              <a:rPr lang="uk-UA" sz="2800" b="1" u="sng" dirty="0" smtClean="0">
                <a:solidFill>
                  <a:srgbClr val="C00000"/>
                </a:solidFill>
              </a:rPr>
              <a:t>Агевзія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>
                <a:solidFill>
                  <a:srgbClr val="C00000"/>
                </a:solidFill>
              </a:rPr>
              <a:t>- повна відсутність відчуття смаку у </a:t>
            </a:r>
            <a:r>
              <a:rPr lang="uk-UA" sz="2800" b="1" dirty="0" smtClean="0">
                <a:solidFill>
                  <a:srgbClr val="C00000"/>
                </a:solidFill>
              </a:rPr>
              <a:t>людини.</a:t>
            </a:r>
          </a:p>
          <a:p>
            <a:pPr indent="450850"/>
            <a:endParaRPr lang="uk-UA" sz="2800" b="1" dirty="0" smtClean="0">
              <a:solidFill>
                <a:srgbClr val="C00000"/>
              </a:solidFill>
            </a:endParaRPr>
          </a:p>
          <a:p>
            <a:pPr indent="450850"/>
            <a:r>
              <a:rPr lang="uk-UA" sz="2800" b="1" u="sng" dirty="0" err="1" smtClean="0">
                <a:solidFill>
                  <a:srgbClr val="C00000"/>
                </a:solidFill>
              </a:rPr>
              <a:t>Гіпергевзія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>
                <a:solidFill>
                  <a:srgbClr val="C00000"/>
                </a:solidFill>
              </a:rPr>
              <a:t>- збочена підвищена смакова </a:t>
            </a:r>
            <a:r>
              <a:rPr lang="uk-UA" sz="2800" b="1" dirty="0" smtClean="0">
                <a:solidFill>
                  <a:srgbClr val="C00000"/>
                </a:solidFill>
              </a:rPr>
              <a:t>чутливість.</a:t>
            </a:r>
            <a:endParaRPr lang="ru-RU" sz="2800" b="1" dirty="0">
              <a:solidFill>
                <a:srgbClr val="C00000"/>
              </a:solidFill>
            </a:endParaRPr>
          </a:p>
          <a:p>
            <a:pPr indent="450850"/>
            <a:endParaRPr lang="uk-UA" sz="2800" b="1" dirty="0" smtClean="0">
              <a:solidFill>
                <a:srgbClr val="C00000"/>
              </a:solidFill>
              <a:ea typeface="Calibri" pitchFamily="34" charset="0"/>
              <a:cs typeface="Arial" charset="0"/>
            </a:endParaRPr>
          </a:p>
          <a:p>
            <a:pPr indent="450850"/>
            <a:r>
              <a:rPr lang="uk-UA" sz="2800" b="1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Найбільш </a:t>
            </a:r>
            <a:r>
              <a:rPr lang="uk-UA" sz="2800" b="1" dirty="0">
                <a:solidFill>
                  <a:srgbClr val="C00000"/>
                </a:solidFill>
                <a:ea typeface="Calibri" pitchFamily="34" charset="0"/>
                <a:cs typeface="Arial" charset="0"/>
              </a:rPr>
              <a:t>поширеною патологією є </a:t>
            </a:r>
            <a:r>
              <a:rPr lang="uk-UA" sz="2800" b="1" u="sng" dirty="0" err="1">
                <a:solidFill>
                  <a:srgbClr val="C00000"/>
                </a:solidFill>
                <a:ea typeface="Calibri" pitchFamily="34" charset="0"/>
                <a:cs typeface="Arial" charset="0"/>
              </a:rPr>
              <a:t>дисгевзія</a:t>
            </a:r>
            <a:r>
              <a:rPr lang="uk-UA" sz="2800" b="1" dirty="0">
                <a:solidFill>
                  <a:srgbClr val="C00000"/>
                </a:solidFill>
                <a:ea typeface="Calibri" pitchFamily="34" charset="0"/>
                <a:cs typeface="Arial" charset="0"/>
              </a:rPr>
              <a:t> - порушення сприйняття смаку</a:t>
            </a:r>
            <a:r>
              <a:rPr lang="uk-UA" sz="2800" b="1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,  </a:t>
            </a:r>
            <a:r>
              <a:rPr lang="uk-UA" sz="2800" b="1" dirty="0">
                <a:solidFill>
                  <a:srgbClr val="C00000"/>
                </a:solidFill>
                <a:ea typeface="Calibri" pitchFamily="34" charset="0"/>
                <a:cs typeface="Arial" charset="0"/>
              </a:rPr>
              <a:t>коли речовина з приємним смаком здається несмачною</a:t>
            </a:r>
            <a:r>
              <a:rPr lang="uk-UA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uk-U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04330" y="260648"/>
            <a:ext cx="7993136" cy="224676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0850"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Arial" charset="0"/>
              </a:rPr>
              <a:t>Неможливо говорити про смак відособлено від нюху.  Між смаковими і нюховими відчуттями існує  функціональний зв'язок, ці два головні  почуття доповнюють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Arial" charset="0"/>
              </a:rPr>
              <a:t>одне одного і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Arial" charset="0"/>
              </a:rPr>
              <a:t>разом є  джерелом єдиного сенсорного враження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1506" name="Picture 2" descr="http://files.nicwebsite.ru/rucenter24998/image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3666"/>
            <a:ext cx="4283968" cy="31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12person.ua/images/forupload/July-2015/Riedel_%D0%B4%D0%B5%D0%B3%D1%83%D1%81%D1%82%D0%B0%D1%86%D0%B8%D1%8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02" y="2507417"/>
            <a:ext cx="5021498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&amp;Ncy;&amp;acy;&amp;bcy;&amp;ocy;&amp;rcy; &amp;chcy;&amp;iecy;&amp;lcy;&amp;ocy;&amp;vcy;&amp;iecy;&amp;chcy;&amp;iecy;&amp;scy;&amp;kcy;&amp;icy;&amp;khcy; &amp;chcy;&amp;ucy;&amp;vcy;&amp;scy;&amp;tcy;&amp;vcy;. &amp;Pcy;&amp;acy;&amp;rcy;&amp;softcy;&amp;tcy;&amp;iecy;&amp;scy;&amp;softcy; &amp;rcy;&amp;iecy;&amp;bcy;&amp;iecy;&amp;ncy;&amp;kcy;&amp;ucy; &amp;lcy;&amp;icy;&amp;tscy;&amp;ocy; &amp;Fcy;&amp;ocy;&amp;tcy;&amp;ocy; &amp;scy;&amp;ocy; &amp;scy;&amp;tcy;&amp;ocy;&amp;kcy;&amp;acy; - 18196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0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Этапы дегустации коф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айл:R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93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s://pp.vk.me/c629128/v629128003/42a19/Z_zmuF88c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7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https://pp.vk.me/c629117/v629117003/39ae4/Wen5vsD9kD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396536" cy="78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4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https://pp.vk.me/c633825/v633825003/16378/AyEEsoe7j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5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g-fotki.yandex.ru/get/9364/67700761.2b8/0_12aab9_e37149f5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6672"/>
            <a:ext cx="9324528" cy="607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he Sense of T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0870"/>
            <a:ext cx="8532440" cy="640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0"/>
            <a:ext cx="4572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Палітра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b="1" smtClean="0">
                <a:solidFill>
                  <a:schemeClr val="accent3">
                    <a:lumMod val="75000"/>
                  </a:schemeClr>
                </a:solidFill>
              </a:rPr>
              <a:t>смаку     </a:t>
            </a:r>
            <a:r>
              <a:rPr lang="ru-RU" b="1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Максим Руссо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YAcy;&amp;zcy;&amp;ycy;&amp;k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352"/>
            <a:ext cx="91440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97183"/>
            <a:ext cx="73126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ПОВЕРХНЯ ЯЗИКА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кусовые сосо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25492"/>
            <a:ext cx="6786015" cy="43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1972" y="184666"/>
            <a:ext cx="9112028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7200"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Зовнішня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сприймаюча частина органу смаку людини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-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смакові  цибулини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знаходяться в так званих сосочках (нирках) язику. </a:t>
            </a:r>
          </a:p>
          <a:p>
            <a:pPr indent="457200"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Окремі цибулини розташовані  в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слизовій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оболонці м'якого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ньоба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задній стінці надгортанника і навіть на бічних стінках гортані.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Загальна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кількість смакових цибулин може досягати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декількох тисяч.</a:t>
            </a:r>
            <a:endParaRPr lang="uk-UA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7583" y="319204"/>
            <a:ext cx="9144000" cy="26776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0850" eaLnBrk="0" hangingPunct="0">
              <a:tabLst>
                <a:tab pos="630238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Поверхня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язику людини покрита слизовою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оболонкою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якій хаотично розташовані сосочки </a:t>
            </a: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чотирьох різних </a:t>
            </a: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форм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:   	</a:t>
            </a: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грибоподібні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- розсіяні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по усій поверхні,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630238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400" b="1" u="sng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желобоваті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сконцентровані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біля кореня язика, </a:t>
            </a:r>
          </a:p>
          <a:p>
            <a:pPr indent="450850" algn="just" eaLnBrk="0" hangingPunct="0">
              <a:tabLst>
                <a:tab pos="630238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листоподібні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-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уздовж країв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язика, </a:t>
            </a:r>
          </a:p>
          <a:p>
            <a:pPr indent="450850" algn="just" eaLnBrk="0" hangingPunct="0">
              <a:tabLst>
                <a:tab pos="630238" algn="l"/>
              </a:tabLs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ниткоподібні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 -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в центрі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язика, не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мають смакових бруньок, тому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центр язика досить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аморфний до ідентифікації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смаку</a:t>
            </a:r>
            <a:r>
              <a:rPr lang="uk-UA" sz="24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uk-UA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AutoShape 2" descr="n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null"/>
          <p:cNvSpPr>
            <a:spLocks noChangeAspect="1" noChangeArrowheads="1"/>
          </p:cNvSpPr>
          <p:nvPr/>
        </p:nvSpPr>
        <p:spPr bwMode="auto">
          <a:xfrm>
            <a:off x="1187624" y="2235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null"/>
          <p:cNvSpPr>
            <a:spLocks noChangeAspect="1" noChangeArrowheads="1"/>
          </p:cNvSpPr>
          <p:nvPr/>
        </p:nvSpPr>
        <p:spPr bwMode="auto">
          <a:xfrm>
            <a:off x="1691680" y="2365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nul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22" name="Picture 10" descr="http://img.happy-giraffe.ru/v2/thumbs/e26e4ffdce15f4bc6711c767ffa68dac/ac/c1/226fa4be126968907ba1279d6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80" y="3066242"/>
            <a:ext cx="5743872" cy="38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c-120904161458-phpapp02/95/-34-728.jpg?cb=13467762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1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ntranet.tdmu.edu.te.ua/data/cd/norm_fiziolog/html/slide/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26988"/>
            <a:ext cx="954246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Другая 44">
      <a:dk1>
        <a:srgbClr val="FFFFFF"/>
      </a:dk1>
      <a:lt1>
        <a:sysClr val="window" lastClr="FFFFFF"/>
      </a:lt1>
      <a:dk2>
        <a:srgbClr val="0000FF"/>
      </a:dk2>
      <a:lt2>
        <a:srgbClr val="CCFF99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00BF"/>
      </a:hlink>
      <a:folHlink>
        <a:srgbClr val="0000B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1373</Words>
  <Application>Microsoft Office PowerPoint</Application>
  <PresentationFormat>Экран (4:3)</PresentationFormat>
  <Paragraphs>119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User</cp:lastModifiedBy>
  <cp:revision>112</cp:revision>
  <dcterms:created xsi:type="dcterms:W3CDTF">2011-09-25T01:26:34Z</dcterms:created>
  <dcterms:modified xsi:type="dcterms:W3CDTF">2017-02-17T13:07:38Z</dcterms:modified>
</cp:coreProperties>
</file>