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60" r:id="rId4"/>
    <p:sldId id="257" r:id="rId5"/>
    <p:sldId id="259"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14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CF6CEA-AF79-405A-BCF0-CC7DFFB3DAF7}" type="datetimeFigureOut">
              <a:rPr lang="ru-RU" smtClean="0"/>
              <a:t>07.04.2014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DDE8B5-760E-4504-8673-7018852A9010}" type="slidenum">
              <a:rPr lang="ru-RU" smtClean="0"/>
              <a:t>‹#›</a:t>
            </a:fld>
            <a:endParaRPr lang="ru-RU"/>
          </a:p>
        </p:txBody>
      </p:sp>
    </p:spTree>
    <p:extLst>
      <p:ext uri="{BB962C8B-B14F-4D97-AF65-F5344CB8AC3E}">
        <p14:creationId xmlns:p14="http://schemas.microsoft.com/office/powerpoint/2010/main" val="3909248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5DDE8B5-760E-4504-8673-7018852A9010}" type="slidenum">
              <a:rPr lang="ru-RU" smtClean="0"/>
              <a:t>2</a:t>
            </a:fld>
            <a:endParaRPr lang="ru-RU"/>
          </a:p>
        </p:txBody>
      </p:sp>
    </p:spTree>
    <p:extLst>
      <p:ext uri="{BB962C8B-B14F-4D97-AF65-F5344CB8AC3E}">
        <p14:creationId xmlns:p14="http://schemas.microsoft.com/office/powerpoint/2010/main" val="3708686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5DDE8B5-760E-4504-8673-7018852A9010}" type="slidenum">
              <a:rPr lang="ru-RU" smtClean="0"/>
              <a:t>3</a:t>
            </a:fld>
            <a:endParaRPr lang="ru-RU"/>
          </a:p>
        </p:txBody>
      </p:sp>
    </p:spTree>
    <p:extLst>
      <p:ext uri="{BB962C8B-B14F-4D97-AF65-F5344CB8AC3E}">
        <p14:creationId xmlns:p14="http://schemas.microsoft.com/office/powerpoint/2010/main" val="2558056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07.04.2014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07.04.2014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07.04.2014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iel von der Artischocke abbrechen-schritt-01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219" y="903425"/>
            <a:ext cx="2881903" cy="19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Spitzen abschneiden-schritt-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9428" y="838556"/>
            <a:ext cx="2839017" cy="1960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Рисунок 3" descr="Obere Drittel von Artischocke abschneiden-schritte-03  "/>
          <p:cNvPicPr/>
          <p:nvPr/>
        </p:nvPicPr>
        <p:blipFill>
          <a:blip r:embed="rId4">
            <a:extLst>
              <a:ext uri="{28A0092B-C50C-407E-A947-70E740481C1C}">
                <a14:useLocalDpi xmlns:a14="http://schemas.microsoft.com/office/drawing/2010/main" val="0"/>
              </a:ext>
            </a:extLst>
          </a:blip>
          <a:srcRect/>
          <a:stretch>
            <a:fillRect/>
          </a:stretch>
        </p:blipFill>
        <p:spPr bwMode="auto">
          <a:xfrm>
            <a:off x="6732240" y="801456"/>
            <a:ext cx="2413058" cy="1960320"/>
          </a:xfrm>
          <a:prstGeom prst="rect">
            <a:avLst/>
          </a:prstGeom>
          <a:noFill/>
          <a:ln>
            <a:noFill/>
          </a:ln>
        </p:spPr>
      </p:pic>
      <p:pic>
        <p:nvPicPr>
          <p:cNvPr id="5" name="Рисунок 4" descr="Zitronenscheiben fest binden-schritt-04"/>
          <p:cNvPicPr/>
          <p:nvPr/>
        </p:nvPicPr>
        <p:blipFill>
          <a:blip r:embed="rId5">
            <a:extLst>
              <a:ext uri="{28A0092B-C50C-407E-A947-70E740481C1C}">
                <a14:useLocalDpi xmlns:a14="http://schemas.microsoft.com/office/drawing/2010/main" val="0"/>
              </a:ext>
            </a:extLst>
          </a:blip>
          <a:srcRect/>
          <a:stretch>
            <a:fillRect/>
          </a:stretch>
        </p:blipFill>
        <p:spPr bwMode="auto">
          <a:xfrm>
            <a:off x="395412" y="3109332"/>
            <a:ext cx="2881903" cy="1752972"/>
          </a:xfrm>
          <a:prstGeom prst="rect">
            <a:avLst/>
          </a:prstGeom>
          <a:noFill/>
          <a:ln>
            <a:noFill/>
          </a:ln>
        </p:spPr>
      </p:pic>
      <p:pic>
        <p:nvPicPr>
          <p:cNvPr id="6" name="Рисунок 5" descr="Artischocken garen-schritt-05"/>
          <p:cNvPicPr/>
          <p:nvPr/>
        </p:nvPicPr>
        <p:blipFill>
          <a:blip r:embed="rId6">
            <a:extLst>
              <a:ext uri="{28A0092B-C50C-407E-A947-70E740481C1C}">
                <a14:useLocalDpi xmlns:a14="http://schemas.microsoft.com/office/drawing/2010/main" val="0"/>
              </a:ext>
            </a:extLst>
          </a:blip>
          <a:srcRect/>
          <a:stretch>
            <a:fillRect/>
          </a:stretch>
        </p:blipFill>
        <p:spPr bwMode="auto">
          <a:xfrm>
            <a:off x="3620280" y="3109332"/>
            <a:ext cx="2760640" cy="1752972"/>
          </a:xfrm>
          <a:prstGeom prst="rect">
            <a:avLst/>
          </a:prstGeom>
          <a:noFill/>
          <a:ln>
            <a:noFill/>
          </a:ln>
        </p:spPr>
      </p:pic>
      <p:pic>
        <p:nvPicPr>
          <p:cNvPr id="7" name="Рисунок 6" descr="Blätterkelch heraus nehmen-schritt-06"/>
          <p:cNvPicPr/>
          <p:nvPr/>
        </p:nvPicPr>
        <p:blipFill>
          <a:blip r:embed="rId7">
            <a:extLst>
              <a:ext uri="{28A0092B-C50C-407E-A947-70E740481C1C}">
                <a14:useLocalDpi xmlns:a14="http://schemas.microsoft.com/office/drawing/2010/main" val="0"/>
              </a:ext>
            </a:extLst>
          </a:blip>
          <a:srcRect/>
          <a:stretch>
            <a:fillRect/>
          </a:stretch>
        </p:blipFill>
        <p:spPr bwMode="auto">
          <a:xfrm>
            <a:off x="6698973" y="3044204"/>
            <a:ext cx="2446325" cy="1752972"/>
          </a:xfrm>
          <a:prstGeom prst="rect">
            <a:avLst/>
          </a:prstGeom>
          <a:noFill/>
          <a:ln>
            <a:noFill/>
          </a:ln>
        </p:spPr>
      </p:pic>
      <p:pic>
        <p:nvPicPr>
          <p:cNvPr id="8" name="Рисунок 7" descr="Das Heu entfernen-schritt-07"/>
          <p:cNvPicPr/>
          <p:nvPr/>
        </p:nvPicPr>
        <p:blipFill>
          <a:blip r:embed="rId8">
            <a:extLst>
              <a:ext uri="{28A0092B-C50C-407E-A947-70E740481C1C}">
                <a14:useLocalDpi xmlns:a14="http://schemas.microsoft.com/office/drawing/2010/main" val="0"/>
              </a:ext>
            </a:extLst>
          </a:blip>
          <a:srcRect/>
          <a:stretch>
            <a:fillRect/>
          </a:stretch>
        </p:blipFill>
        <p:spPr bwMode="auto">
          <a:xfrm>
            <a:off x="428558" y="5214150"/>
            <a:ext cx="2848758" cy="1656184"/>
          </a:xfrm>
          <a:prstGeom prst="rect">
            <a:avLst/>
          </a:prstGeom>
          <a:noFill/>
          <a:ln>
            <a:noFill/>
          </a:ln>
        </p:spPr>
      </p:pic>
      <p:pic>
        <p:nvPicPr>
          <p:cNvPr id="9" name="Рисунок 8" descr="Blätterkelch wieder einsetzen-schritt-08"/>
          <p:cNvPicPr/>
          <p:nvPr/>
        </p:nvPicPr>
        <p:blipFill>
          <a:blip r:embed="rId9">
            <a:extLst>
              <a:ext uri="{28A0092B-C50C-407E-A947-70E740481C1C}">
                <a14:useLocalDpi xmlns:a14="http://schemas.microsoft.com/office/drawing/2010/main" val="0"/>
              </a:ext>
            </a:extLst>
          </a:blip>
          <a:srcRect/>
          <a:stretch>
            <a:fillRect/>
          </a:stretch>
        </p:blipFill>
        <p:spPr bwMode="auto">
          <a:xfrm>
            <a:off x="3620280" y="5161898"/>
            <a:ext cx="2789996" cy="1656184"/>
          </a:xfrm>
          <a:prstGeom prst="rect">
            <a:avLst/>
          </a:prstGeom>
          <a:noFill/>
          <a:ln>
            <a:noFill/>
          </a:ln>
        </p:spPr>
      </p:pic>
      <p:sp>
        <p:nvSpPr>
          <p:cNvPr id="2" name="Прямоугольник 1"/>
          <p:cNvSpPr/>
          <p:nvPr/>
        </p:nvSpPr>
        <p:spPr>
          <a:xfrm>
            <a:off x="0" y="0"/>
            <a:ext cx="9145298" cy="646331"/>
          </a:xfrm>
          <a:prstGeom prst="rect">
            <a:avLst/>
          </a:prstGeom>
        </p:spPr>
        <p:txBody>
          <a:bodyPr wrap="square">
            <a:spAutoFit/>
          </a:bodyPr>
          <a:lstStyle/>
          <a:p>
            <a:pPr algn="ctr"/>
            <a:r>
              <a:rPr lang="de-DE" sz="3600" b="1" i="1" dirty="0"/>
              <a:t>Ordnen Sie die Fotos den Texten zu</a:t>
            </a:r>
            <a:endParaRPr lang="ru-RU" sz="3600" b="1" i="1" dirty="0"/>
          </a:p>
        </p:txBody>
      </p:sp>
    </p:spTree>
    <p:extLst>
      <p:ext uri="{BB962C8B-B14F-4D97-AF65-F5344CB8AC3E}">
        <p14:creationId xmlns:p14="http://schemas.microsoft.com/office/powerpoint/2010/main" val="3455753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1477328"/>
          </a:xfrm>
          <a:prstGeom prst="rect">
            <a:avLst/>
          </a:prstGeom>
        </p:spPr>
        <p:txBody>
          <a:bodyPr wrap="square">
            <a:spAutoFit/>
          </a:bodyPr>
          <a:lstStyle/>
          <a:p>
            <a:r>
              <a:rPr lang="de-DE" sz="2400" b="1" dirty="0"/>
              <a:t>Blätterkelch wieder einsetzen</a:t>
            </a:r>
          </a:p>
          <a:p>
            <a:r>
              <a:rPr lang="de-DE" sz="2400" dirty="0"/>
              <a:t>Den Blätterkelch wieder einsetzen und zum Servieren mit einer Vinaigrette oder Mayonnaise füllen.</a:t>
            </a:r>
          </a:p>
          <a:p>
            <a:endParaRPr lang="de-DE" dirty="0"/>
          </a:p>
        </p:txBody>
      </p:sp>
      <p:sp>
        <p:nvSpPr>
          <p:cNvPr id="5" name="Прямоугольник 4"/>
          <p:cNvSpPr/>
          <p:nvPr/>
        </p:nvSpPr>
        <p:spPr>
          <a:xfrm>
            <a:off x="0" y="1052736"/>
            <a:ext cx="9144000" cy="1569660"/>
          </a:xfrm>
          <a:prstGeom prst="rect">
            <a:avLst/>
          </a:prstGeom>
        </p:spPr>
        <p:txBody>
          <a:bodyPr wrap="square">
            <a:spAutoFit/>
          </a:bodyPr>
          <a:lstStyle/>
          <a:p>
            <a:endParaRPr lang="de-DE" sz="2400" b="1" dirty="0" smtClean="0"/>
          </a:p>
          <a:p>
            <a:r>
              <a:rPr lang="de-DE" sz="2400" b="1" dirty="0" smtClean="0"/>
              <a:t>Blätterkelch </a:t>
            </a:r>
            <a:r>
              <a:rPr lang="de-DE" sz="2400" b="1" dirty="0"/>
              <a:t>heraus nehmen</a:t>
            </a:r>
          </a:p>
          <a:p>
            <a:r>
              <a:rPr lang="de-DE" sz="2400" dirty="0"/>
              <a:t>Mit einem Esslöffel den inneren, violetten Blätterkelch etwas lösen, vorsichtig mit der Hand heraus drehen und kopfüber beiseitelegen.</a:t>
            </a:r>
          </a:p>
        </p:txBody>
      </p:sp>
      <p:sp>
        <p:nvSpPr>
          <p:cNvPr id="6" name="Прямоугольник 5"/>
          <p:cNvSpPr/>
          <p:nvPr/>
        </p:nvSpPr>
        <p:spPr>
          <a:xfrm>
            <a:off x="0" y="2068400"/>
            <a:ext cx="9144000" cy="1938992"/>
          </a:xfrm>
          <a:prstGeom prst="rect">
            <a:avLst/>
          </a:prstGeom>
        </p:spPr>
        <p:txBody>
          <a:bodyPr wrap="square">
            <a:spAutoFit/>
          </a:bodyPr>
          <a:lstStyle/>
          <a:p>
            <a:endParaRPr lang="de-DE" sz="2400" b="1" dirty="0" smtClean="0"/>
          </a:p>
          <a:p>
            <a:endParaRPr lang="de-DE" sz="2400" b="1" dirty="0" smtClean="0"/>
          </a:p>
          <a:p>
            <a:r>
              <a:rPr lang="de-DE" sz="2400" b="1" dirty="0" smtClean="0"/>
              <a:t>Zitronenscheiben </a:t>
            </a:r>
            <a:r>
              <a:rPr lang="de-DE" sz="2400" b="1" dirty="0"/>
              <a:t>fest binden</a:t>
            </a:r>
          </a:p>
          <a:p>
            <a:r>
              <a:rPr lang="de-DE" sz="2400" dirty="0"/>
              <a:t>2 Zitronenscheiben auf die Schnittfläche legen und mit Küchengarn fest binden. Sie verhindern, dass die Artischocke oxidiert</a:t>
            </a:r>
            <a:r>
              <a:rPr lang="de-DE" sz="2000" dirty="0"/>
              <a:t>.</a:t>
            </a:r>
          </a:p>
        </p:txBody>
      </p:sp>
      <p:sp>
        <p:nvSpPr>
          <p:cNvPr id="7" name="Прямоугольник 6"/>
          <p:cNvSpPr/>
          <p:nvPr/>
        </p:nvSpPr>
        <p:spPr>
          <a:xfrm>
            <a:off x="0" y="3084063"/>
            <a:ext cx="9144000" cy="2308324"/>
          </a:xfrm>
          <a:prstGeom prst="rect">
            <a:avLst/>
          </a:prstGeom>
        </p:spPr>
        <p:txBody>
          <a:bodyPr wrap="square">
            <a:spAutoFit/>
          </a:bodyPr>
          <a:lstStyle/>
          <a:p>
            <a:endParaRPr lang="de-DE" sz="2400" b="1" dirty="0" smtClean="0"/>
          </a:p>
          <a:p>
            <a:endParaRPr lang="de-DE" sz="2400" b="1" dirty="0"/>
          </a:p>
          <a:p>
            <a:endParaRPr lang="de-DE" sz="2400" b="1" dirty="0" smtClean="0"/>
          </a:p>
          <a:p>
            <a:r>
              <a:rPr lang="de-DE" sz="2400" b="1" dirty="0" smtClean="0"/>
              <a:t>Blütenkopf </a:t>
            </a:r>
            <a:r>
              <a:rPr lang="de-DE" sz="2400" b="1" dirty="0"/>
              <a:t>abschneiden</a:t>
            </a:r>
          </a:p>
          <a:p>
            <a:r>
              <a:rPr lang="de-DE" sz="2400" dirty="0"/>
              <a:t>Dann das obere Drittel des Blütenkopfes mit einem Messer abschneiden.</a:t>
            </a:r>
          </a:p>
        </p:txBody>
      </p:sp>
      <p:sp>
        <p:nvSpPr>
          <p:cNvPr id="8" name="Прямоугольник 7"/>
          <p:cNvSpPr/>
          <p:nvPr/>
        </p:nvSpPr>
        <p:spPr>
          <a:xfrm>
            <a:off x="0" y="4407502"/>
            <a:ext cx="8892480" cy="2492990"/>
          </a:xfrm>
          <a:prstGeom prst="rect">
            <a:avLst/>
          </a:prstGeom>
        </p:spPr>
        <p:txBody>
          <a:bodyPr wrap="square">
            <a:spAutoFit/>
          </a:bodyPr>
          <a:lstStyle/>
          <a:p>
            <a:endParaRPr lang="de-DE" sz="2000" b="1" dirty="0" smtClean="0"/>
          </a:p>
          <a:p>
            <a:endParaRPr lang="de-DE" sz="2000" b="1" dirty="0" smtClean="0"/>
          </a:p>
          <a:p>
            <a:endParaRPr lang="de-DE" sz="2000" b="1" dirty="0"/>
          </a:p>
          <a:p>
            <a:r>
              <a:rPr lang="de-DE" sz="2400" b="1" dirty="0" smtClean="0"/>
              <a:t>Stiel </a:t>
            </a:r>
            <a:r>
              <a:rPr lang="de-DE" sz="2400" b="1" dirty="0"/>
              <a:t>von der Artischocke abbrechen</a:t>
            </a:r>
          </a:p>
          <a:p>
            <a:r>
              <a:rPr lang="de-DE" sz="2400" dirty="0"/>
              <a:t>Mit Einweg-Handschuhen arbeiten, um Verfärbungen und Kontakt mit Bitterstoffen zu </a:t>
            </a:r>
            <a:r>
              <a:rPr lang="de-DE" sz="2400" dirty="0" err="1"/>
              <a:t>verweiden</a:t>
            </a:r>
            <a:r>
              <a:rPr lang="de-DE" sz="2400" dirty="0"/>
              <a:t>. Den Stiel von der Artischocke abbrechen und abziehen.</a:t>
            </a:r>
          </a:p>
        </p:txBody>
      </p:sp>
    </p:spTree>
    <p:extLst>
      <p:ext uri="{BB962C8B-B14F-4D97-AF65-F5344CB8AC3E}">
        <p14:creationId xmlns:p14="http://schemas.microsoft.com/office/powerpoint/2010/main" val="2420128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1200329"/>
          </a:xfrm>
          <a:prstGeom prst="rect">
            <a:avLst/>
          </a:prstGeom>
        </p:spPr>
        <p:txBody>
          <a:bodyPr wrap="square">
            <a:spAutoFit/>
          </a:bodyPr>
          <a:lstStyle/>
          <a:p>
            <a:r>
              <a:rPr lang="de-DE" sz="2400" b="1" dirty="0"/>
              <a:t>Zitronenscheiben fest binden</a:t>
            </a:r>
          </a:p>
          <a:p>
            <a:r>
              <a:rPr lang="de-DE" sz="2400" dirty="0"/>
              <a:t>2 Zitronenscheiben auf die Schnittfläche legen und mit Küchengarn fest binden. Sie verhindern, dass die Artischocke oxidiert.</a:t>
            </a:r>
          </a:p>
        </p:txBody>
      </p:sp>
      <p:sp>
        <p:nvSpPr>
          <p:cNvPr id="3" name="Прямоугольник 2"/>
          <p:cNvSpPr/>
          <p:nvPr/>
        </p:nvSpPr>
        <p:spPr>
          <a:xfrm>
            <a:off x="0" y="1124744"/>
            <a:ext cx="9144000" cy="1200329"/>
          </a:xfrm>
          <a:prstGeom prst="rect">
            <a:avLst/>
          </a:prstGeom>
        </p:spPr>
        <p:txBody>
          <a:bodyPr wrap="square">
            <a:spAutoFit/>
          </a:bodyPr>
          <a:lstStyle/>
          <a:p>
            <a:r>
              <a:rPr lang="de-DE" sz="2400" b="1" dirty="0"/>
              <a:t>Spitzen abschneiden</a:t>
            </a:r>
          </a:p>
          <a:p>
            <a:r>
              <a:rPr lang="de-DE" sz="2400" dirty="0"/>
              <a:t>Die Spitzen der äußeren Artischockenblätter mit einer Schere abschneiden.</a:t>
            </a:r>
          </a:p>
        </p:txBody>
      </p:sp>
      <p:sp>
        <p:nvSpPr>
          <p:cNvPr id="4" name="Прямоугольник 3"/>
          <p:cNvSpPr/>
          <p:nvPr/>
        </p:nvSpPr>
        <p:spPr>
          <a:xfrm>
            <a:off x="0" y="2325073"/>
            <a:ext cx="9144000" cy="3046988"/>
          </a:xfrm>
          <a:prstGeom prst="rect">
            <a:avLst/>
          </a:prstGeom>
        </p:spPr>
        <p:txBody>
          <a:bodyPr wrap="square">
            <a:spAutoFit/>
          </a:bodyPr>
          <a:lstStyle/>
          <a:p>
            <a:r>
              <a:rPr lang="de-DE" sz="2400" b="1" dirty="0"/>
              <a:t>Artischocken garen</a:t>
            </a:r>
          </a:p>
          <a:p>
            <a:r>
              <a:rPr lang="de-DE" sz="2400" dirty="0"/>
              <a:t>Vorbereitete Artischocke in kochendes Salzwasser legen, mit einem kleinen Topfdeckel beschweren und bei mittlerer Hitze ca. 30 bis 40 Minuten garen, bis sich ein Blatt leicht ablösen lässt. Die fertige Artischocke heraus nehmen, mit der Schnittfläche nach unten auf einem Küchentuch abtropfen und abkühlen lassen. Küchengarn und Zitronenscheiben entfernen.</a:t>
            </a:r>
          </a:p>
          <a:p>
            <a:endParaRPr lang="de-DE" sz="2400" dirty="0"/>
          </a:p>
        </p:txBody>
      </p:sp>
      <p:sp>
        <p:nvSpPr>
          <p:cNvPr id="5" name="Прямоугольник 4"/>
          <p:cNvSpPr/>
          <p:nvPr/>
        </p:nvSpPr>
        <p:spPr>
          <a:xfrm>
            <a:off x="0" y="4813994"/>
            <a:ext cx="9144000" cy="1200329"/>
          </a:xfrm>
          <a:prstGeom prst="rect">
            <a:avLst/>
          </a:prstGeom>
        </p:spPr>
        <p:txBody>
          <a:bodyPr wrap="square">
            <a:spAutoFit/>
          </a:bodyPr>
          <a:lstStyle/>
          <a:p>
            <a:r>
              <a:rPr lang="de-DE" sz="2400" b="1" dirty="0"/>
              <a:t>Das Heu entfernen</a:t>
            </a:r>
          </a:p>
          <a:p>
            <a:r>
              <a:rPr lang="de-DE" sz="2400" dirty="0"/>
              <a:t>Mit einem Esslöffel vorsichtig das Heu aus der Artischocke herausschaben.</a:t>
            </a:r>
          </a:p>
        </p:txBody>
      </p:sp>
    </p:spTree>
    <p:extLst>
      <p:ext uri="{BB962C8B-B14F-4D97-AF65-F5344CB8AC3E}">
        <p14:creationId xmlns:p14="http://schemas.microsoft.com/office/powerpoint/2010/main" val="1275166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Stiel von der Artischocke abbrechen-schritt-09 "/>
          <p:cNvPicPr/>
          <p:nvPr/>
        </p:nvPicPr>
        <p:blipFill>
          <a:blip r:embed="rId2">
            <a:extLst>
              <a:ext uri="{28A0092B-C50C-407E-A947-70E740481C1C}">
                <a14:useLocalDpi xmlns:a14="http://schemas.microsoft.com/office/drawing/2010/main" val="0"/>
              </a:ext>
            </a:extLst>
          </a:blip>
          <a:srcRect/>
          <a:stretch>
            <a:fillRect/>
          </a:stretch>
        </p:blipFill>
        <p:spPr bwMode="auto">
          <a:xfrm>
            <a:off x="344663" y="732245"/>
            <a:ext cx="2843808" cy="1927221"/>
          </a:xfrm>
          <a:prstGeom prst="rect">
            <a:avLst/>
          </a:prstGeom>
          <a:noFill/>
          <a:ln>
            <a:noFill/>
          </a:ln>
        </p:spPr>
      </p:pic>
      <p:pic>
        <p:nvPicPr>
          <p:cNvPr id="3" name="Рисунок 2" descr="Die äußeren Blätter abziehen-schritt-10"/>
          <p:cNvPicPr/>
          <p:nvPr/>
        </p:nvPicPr>
        <p:blipFill>
          <a:blip r:embed="rId3">
            <a:extLst>
              <a:ext uri="{28A0092B-C50C-407E-A947-70E740481C1C}">
                <a14:useLocalDpi xmlns:a14="http://schemas.microsoft.com/office/drawing/2010/main" val="0"/>
              </a:ext>
            </a:extLst>
          </a:blip>
          <a:srcRect/>
          <a:stretch>
            <a:fillRect/>
          </a:stretch>
        </p:blipFill>
        <p:spPr bwMode="auto">
          <a:xfrm>
            <a:off x="3668908" y="732244"/>
            <a:ext cx="2342858" cy="1927221"/>
          </a:xfrm>
          <a:prstGeom prst="rect">
            <a:avLst/>
          </a:prstGeom>
          <a:noFill/>
          <a:ln>
            <a:noFill/>
          </a:ln>
        </p:spPr>
      </p:pic>
      <p:pic>
        <p:nvPicPr>
          <p:cNvPr id="4" name="Рисунок 3" descr="Die restlichen Blätter abschneiden-schritt-11"/>
          <p:cNvPicPr/>
          <p:nvPr/>
        </p:nvPicPr>
        <p:blipFill>
          <a:blip r:embed="rId4">
            <a:extLst>
              <a:ext uri="{28A0092B-C50C-407E-A947-70E740481C1C}">
                <a14:useLocalDpi xmlns:a14="http://schemas.microsoft.com/office/drawing/2010/main" val="0"/>
              </a:ext>
            </a:extLst>
          </a:blip>
          <a:srcRect/>
          <a:stretch>
            <a:fillRect/>
          </a:stretch>
        </p:blipFill>
        <p:spPr bwMode="auto">
          <a:xfrm>
            <a:off x="6543113" y="736180"/>
            <a:ext cx="2615695" cy="1944413"/>
          </a:xfrm>
          <a:prstGeom prst="rect">
            <a:avLst/>
          </a:prstGeom>
          <a:noFill/>
          <a:ln>
            <a:noFill/>
          </a:ln>
        </p:spPr>
      </p:pic>
      <p:pic>
        <p:nvPicPr>
          <p:cNvPr id="5" name="Рисунок 4" descr="Boden gerade schneiden-schritt-12"/>
          <p:cNvPicPr/>
          <p:nvPr/>
        </p:nvPicPr>
        <p:blipFill>
          <a:blip r:embed="rId5">
            <a:extLst>
              <a:ext uri="{28A0092B-C50C-407E-A947-70E740481C1C}">
                <a14:useLocalDpi xmlns:a14="http://schemas.microsoft.com/office/drawing/2010/main" val="0"/>
              </a:ext>
            </a:extLst>
          </a:blip>
          <a:srcRect/>
          <a:stretch>
            <a:fillRect/>
          </a:stretch>
        </p:blipFill>
        <p:spPr bwMode="auto">
          <a:xfrm>
            <a:off x="323528" y="2986620"/>
            <a:ext cx="2843808" cy="1935690"/>
          </a:xfrm>
          <a:prstGeom prst="rect">
            <a:avLst/>
          </a:prstGeom>
          <a:noFill/>
          <a:ln>
            <a:noFill/>
          </a:ln>
        </p:spPr>
      </p:pic>
      <p:pic>
        <p:nvPicPr>
          <p:cNvPr id="6" name="Рисунок 5" descr="Blätterkelch und Heu entfernen-schritt-13"/>
          <p:cNvPicPr/>
          <p:nvPr/>
        </p:nvPicPr>
        <p:blipFill>
          <a:blip r:embed="rId6">
            <a:extLst>
              <a:ext uri="{28A0092B-C50C-407E-A947-70E740481C1C}">
                <a14:useLocalDpi xmlns:a14="http://schemas.microsoft.com/office/drawing/2010/main" val="0"/>
              </a:ext>
            </a:extLst>
          </a:blip>
          <a:srcRect/>
          <a:stretch>
            <a:fillRect/>
          </a:stretch>
        </p:blipFill>
        <p:spPr bwMode="auto">
          <a:xfrm>
            <a:off x="3611004" y="2986620"/>
            <a:ext cx="2400762" cy="1935690"/>
          </a:xfrm>
          <a:prstGeom prst="rect">
            <a:avLst/>
          </a:prstGeom>
          <a:noFill/>
          <a:ln>
            <a:noFill/>
          </a:ln>
        </p:spPr>
      </p:pic>
      <p:pic>
        <p:nvPicPr>
          <p:cNvPr id="7" name="Рисунок 6" descr="Artischockenboden aushöhlen-schritt-14"/>
          <p:cNvPicPr/>
          <p:nvPr/>
        </p:nvPicPr>
        <p:blipFill>
          <a:blip r:embed="rId7">
            <a:extLst>
              <a:ext uri="{28A0092B-C50C-407E-A947-70E740481C1C}">
                <a14:useLocalDpi xmlns:a14="http://schemas.microsoft.com/office/drawing/2010/main" val="0"/>
              </a:ext>
            </a:extLst>
          </a:blip>
          <a:srcRect/>
          <a:stretch>
            <a:fillRect/>
          </a:stretch>
        </p:blipFill>
        <p:spPr bwMode="auto">
          <a:xfrm>
            <a:off x="6516215" y="2986620"/>
            <a:ext cx="2615695" cy="1883334"/>
          </a:xfrm>
          <a:prstGeom prst="rect">
            <a:avLst/>
          </a:prstGeom>
          <a:noFill/>
          <a:ln>
            <a:noFill/>
          </a:ln>
        </p:spPr>
      </p:pic>
      <p:sp>
        <p:nvSpPr>
          <p:cNvPr id="8" name="Прямоугольник 7"/>
          <p:cNvSpPr/>
          <p:nvPr/>
        </p:nvSpPr>
        <p:spPr>
          <a:xfrm>
            <a:off x="-1" y="0"/>
            <a:ext cx="9131911" cy="523220"/>
          </a:xfrm>
          <a:prstGeom prst="rect">
            <a:avLst/>
          </a:prstGeom>
        </p:spPr>
        <p:txBody>
          <a:bodyPr wrap="square">
            <a:spAutoFit/>
          </a:bodyPr>
          <a:lstStyle/>
          <a:p>
            <a:pPr algn="ctr"/>
            <a:r>
              <a:rPr lang="en-US" sz="2800" b="1" dirty="0" err="1"/>
              <a:t>Artischockenboden</a:t>
            </a:r>
            <a:r>
              <a:rPr lang="en-US" sz="2800" b="1" dirty="0"/>
              <a:t> </a:t>
            </a:r>
            <a:r>
              <a:rPr lang="en-US" sz="2800" b="1" dirty="0" err="1"/>
              <a:t>vorbereiten</a:t>
            </a:r>
            <a:endParaRPr lang="ru-RU" sz="2800" b="1" dirty="0"/>
          </a:p>
        </p:txBody>
      </p:sp>
      <p:sp>
        <p:nvSpPr>
          <p:cNvPr id="9" name="Прямоугольник 8"/>
          <p:cNvSpPr/>
          <p:nvPr/>
        </p:nvSpPr>
        <p:spPr>
          <a:xfrm>
            <a:off x="0" y="5091038"/>
            <a:ext cx="9131910" cy="1569660"/>
          </a:xfrm>
          <a:prstGeom prst="rect">
            <a:avLst/>
          </a:prstGeom>
        </p:spPr>
        <p:txBody>
          <a:bodyPr wrap="square">
            <a:spAutoFit/>
          </a:bodyPr>
          <a:lstStyle/>
          <a:p>
            <a:r>
              <a:rPr lang="de-DE" sz="2400" b="1" dirty="0"/>
              <a:t> </a:t>
            </a:r>
            <a:r>
              <a:rPr lang="de-DE" sz="2400" b="1" dirty="0" smtClean="0"/>
              <a:t>a)      Artischockenboden </a:t>
            </a:r>
            <a:r>
              <a:rPr lang="de-DE" sz="2400" b="1" dirty="0"/>
              <a:t>aushöhlen</a:t>
            </a:r>
          </a:p>
          <a:p>
            <a:r>
              <a:rPr lang="de-DE" sz="2400" dirty="0"/>
              <a:t>Die Ränder des Artischockenbodens weiter dünn abschneiden und das restliche Heu mit einem Esslöffel heraus schaben. Artischockenboden wieder in Zitronenwasser legen.</a:t>
            </a:r>
          </a:p>
        </p:txBody>
      </p:sp>
    </p:spTree>
    <p:extLst>
      <p:ext uri="{BB962C8B-B14F-4D97-AF65-F5344CB8AC3E}">
        <p14:creationId xmlns:p14="http://schemas.microsoft.com/office/powerpoint/2010/main" val="3948901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1200329"/>
          </a:xfrm>
          <a:prstGeom prst="rect">
            <a:avLst/>
          </a:prstGeom>
        </p:spPr>
        <p:txBody>
          <a:bodyPr wrap="square">
            <a:spAutoFit/>
          </a:bodyPr>
          <a:lstStyle/>
          <a:p>
            <a:r>
              <a:rPr lang="de-DE" sz="2400" b="1" dirty="0" smtClean="0"/>
              <a:t> b)             Stiel </a:t>
            </a:r>
            <a:r>
              <a:rPr lang="de-DE" sz="2400" b="1" dirty="0"/>
              <a:t>von der Artischocke abbrechen</a:t>
            </a:r>
          </a:p>
          <a:p>
            <a:r>
              <a:rPr lang="de-DE" sz="2400" dirty="0"/>
              <a:t>Um Artischockenböden vorzubereiten den Stiel von der Artischocke abbrechen und abziehen</a:t>
            </a:r>
          </a:p>
        </p:txBody>
      </p:sp>
      <p:sp>
        <p:nvSpPr>
          <p:cNvPr id="4" name="Прямоугольник 3"/>
          <p:cNvSpPr/>
          <p:nvPr/>
        </p:nvSpPr>
        <p:spPr>
          <a:xfrm>
            <a:off x="0" y="1200330"/>
            <a:ext cx="9144000" cy="1200329"/>
          </a:xfrm>
          <a:prstGeom prst="rect">
            <a:avLst/>
          </a:prstGeom>
        </p:spPr>
        <p:txBody>
          <a:bodyPr wrap="square">
            <a:spAutoFit/>
          </a:bodyPr>
          <a:lstStyle/>
          <a:p>
            <a:r>
              <a:rPr lang="de-DE" sz="2400" b="1" dirty="0" smtClean="0"/>
              <a:t>  c)       Blätter </a:t>
            </a:r>
            <a:r>
              <a:rPr lang="de-DE" sz="2400" b="1" dirty="0"/>
              <a:t>abziehen</a:t>
            </a:r>
          </a:p>
          <a:p>
            <a:r>
              <a:rPr lang="de-DE" sz="2400" dirty="0"/>
              <a:t>Die äußeren Blätter der Artischocke abziehen und 2/3 der Spitze mit einem Sägemesser abschneiden.</a:t>
            </a:r>
          </a:p>
        </p:txBody>
      </p:sp>
      <p:sp>
        <p:nvSpPr>
          <p:cNvPr id="5" name="Прямоугольник 4"/>
          <p:cNvSpPr/>
          <p:nvPr/>
        </p:nvSpPr>
        <p:spPr>
          <a:xfrm>
            <a:off x="0" y="2551837"/>
            <a:ext cx="9144000" cy="2308324"/>
          </a:xfrm>
          <a:prstGeom prst="rect">
            <a:avLst/>
          </a:prstGeom>
        </p:spPr>
        <p:txBody>
          <a:bodyPr wrap="square">
            <a:spAutoFit/>
          </a:bodyPr>
          <a:lstStyle/>
          <a:p>
            <a:r>
              <a:rPr lang="de-DE" sz="2400" b="1" dirty="0" smtClean="0"/>
              <a:t>  d)          Blätterkelch </a:t>
            </a:r>
            <a:r>
              <a:rPr lang="de-DE" sz="2400" b="1" dirty="0"/>
              <a:t>und Heu entfernen</a:t>
            </a:r>
          </a:p>
          <a:p>
            <a:r>
              <a:rPr lang="de-DE" sz="2400" dirty="0"/>
              <a:t>Mit einem Esslöffel Blätterkelch Boden gerade schneiden</a:t>
            </a:r>
          </a:p>
          <a:p>
            <a:r>
              <a:rPr lang="de-DE" sz="2400" dirty="0"/>
              <a:t>Alle grünen Teile am Boden der Artischocke gerade abschneiden</a:t>
            </a:r>
          </a:p>
          <a:p>
            <a:r>
              <a:rPr lang="de-DE" sz="2400" dirty="0" smtClean="0"/>
              <a:t>und </a:t>
            </a:r>
            <a:r>
              <a:rPr lang="de-DE" sz="2400" dirty="0"/>
              <a:t>das Heu aus der Artischocke heraus schaben. Den Artischockenboden sofort in Zitronenwasser legen, damit die Schnittflächen nicht braun werden.</a:t>
            </a:r>
          </a:p>
        </p:txBody>
      </p:sp>
      <p:sp>
        <p:nvSpPr>
          <p:cNvPr id="6" name="Прямоугольник 5"/>
          <p:cNvSpPr/>
          <p:nvPr/>
        </p:nvSpPr>
        <p:spPr>
          <a:xfrm>
            <a:off x="0" y="4952494"/>
            <a:ext cx="9144000" cy="830997"/>
          </a:xfrm>
          <a:prstGeom prst="rect">
            <a:avLst/>
          </a:prstGeom>
        </p:spPr>
        <p:txBody>
          <a:bodyPr wrap="square">
            <a:spAutoFit/>
          </a:bodyPr>
          <a:lstStyle/>
          <a:p>
            <a:r>
              <a:rPr lang="de-DE" sz="2400" b="1" dirty="0" smtClean="0"/>
              <a:t>  e)             Die </a:t>
            </a:r>
            <a:r>
              <a:rPr lang="de-DE" sz="2400" b="1" dirty="0"/>
              <a:t>restlichen Blätter abschneiden</a:t>
            </a:r>
          </a:p>
          <a:p>
            <a:r>
              <a:rPr lang="de-DE" sz="2400" dirty="0"/>
              <a:t>Die restlichen Blätter bis zum weißen Artischockenboden abschneiden</a:t>
            </a:r>
          </a:p>
        </p:txBody>
      </p:sp>
      <p:sp>
        <p:nvSpPr>
          <p:cNvPr id="8" name="Прямоугольник 7"/>
          <p:cNvSpPr/>
          <p:nvPr/>
        </p:nvSpPr>
        <p:spPr>
          <a:xfrm>
            <a:off x="0" y="5737323"/>
            <a:ext cx="9144000" cy="830997"/>
          </a:xfrm>
          <a:prstGeom prst="rect">
            <a:avLst/>
          </a:prstGeom>
        </p:spPr>
        <p:txBody>
          <a:bodyPr wrap="square">
            <a:spAutoFit/>
          </a:bodyPr>
          <a:lstStyle/>
          <a:p>
            <a:r>
              <a:rPr lang="de-DE" sz="2400" b="1" dirty="0" smtClean="0"/>
              <a:t>  f)             Boden </a:t>
            </a:r>
            <a:r>
              <a:rPr lang="de-DE" sz="2400" b="1" dirty="0"/>
              <a:t>gerade schneiden</a:t>
            </a:r>
          </a:p>
          <a:p>
            <a:r>
              <a:rPr lang="de-DE" sz="2400" dirty="0"/>
              <a:t>Alle grünen Teile am Boden der Artischocke gerade abschneiden</a:t>
            </a:r>
          </a:p>
        </p:txBody>
      </p:sp>
    </p:spTree>
    <p:extLst>
      <p:ext uri="{BB962C8B-B14F-4D97-AF65-F5344CB8AC3E}">
        <p14:creationId xmlns:p14="http://schemas.microsoft.com/office/powerpoint/2010/main" val="8315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365</Words>
  <Application>Microsoft Office PowerPoint</Application>
  <PresentationFormat>Экран (4:3)</PresentationFormat>
  <Paragraphs>45</Paragraphs>
  <Slides>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WORK</cp:lastModifiedBy>
  <cp:revision>9</cp:revision>
  <dcterms:modified xsi:type="dcterms:W3CDTF">2014-04-07T19:42:20Z</dcterms:modified>
</cp:coreProperties>
</file>