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43" r:id="rId3"/>
    <p:sldId id="337" r:id="rId4"/>
    <p:sldId id="344" r:id="rId5"/>
    <p:sldId id="331" r:id="rId6"/>
    <p:sldId id="345" r:id="rId7"/>
    <p:sldId id="346" r:id="rId8"/>
    <p:sldId id="328" r:id="rId9"/>
    <p:sldId id="348" r:id="rId10"/>
    <p:sldId id="349" r:id="rId11"/>
    <p:sldId id="350" r:id="rId12"/>
    <p:sldId id="351" r:id="rId13"/>
    <p:sldId id="352" r:id="rId14"/>
    <p:sldId id="329" r:id="rId15"/>
    <p:sldId id="316" r:id="rId16"/>
    <p:sldId id="353" r:id="rId17"/>
    <p:sldId id="354" r:id="rId18"/>
    <p:sldId id="306" r:id="rId19"/>
    <p:sldId id="357" r:id="rId20"/>
    <p:sldId id="356" r:id="rId21"/>
    <p:sldId id="359" r:id="rId22"/>
    <p:sldId id="358" r:id="rId23"/>
    <p:sldId id="355" r:id="rId24"/>
    <p:sldId id="362" r:id="rId25"/>
    <p:sldId id="363" r:id="rId26"/>
    <p:sldId id="379" r:id="rId27"/>
    <p:sldId id="380" r:id="rId28"/>
    <p:sldId id="381" r:id="rId29"/>
    <p:sldId id="257" r:id="rId30"/>
    <p:sldId id="297" r:id="rId31"/>
    <p:sldId id="372" r:id="rId32"/>
    <p:sldId id="373" r:id="rId33"/>
    <p:sldId id="382" r:id="rId34"/>
    <p:sldId id="374" r:id="rId35"/>
    <p:sldId id="375" r:id="rId36"/>
    <p:sldId id="369" r:id="rId37"/>
    <p:sldId id="36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CFFFF"/>
    <a:srgbClr val="0033CC"/>
    <a:srgbClr val="FF0066"/>
    <a:srgbClr val="FFCCFF"/>
    <a:srgbClr val="FFFFFF"/>
    <a:srgbClr val="66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6187" autoAdjust="0"/>
  </p:normalViewPr>
  <p:slideViewPr>
    <p:cSldViewPr snapToGrid="0">
      <p:cViewPr varScale="1">
        <p:scale>
          <a:sx n="76" d="100"/>
          <a:sy n="76" d="100"/>
        </p:scale>
        <p:origin x="12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7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8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2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6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32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2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2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5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D959F-A1E3-42FE-A05E-D8415C852D37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B2363-1510-4C71-A526-4E351D220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8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14300" y="0"/>
            <a:ext cx="12077700" cy="3403600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b="1" dirty="0" smtClean="0">
                <a:solidFill>
                  <a:srgbClr val="0033CC"/>
                </a:solidFill>
              </a:rPr>
              <a:t>ДНЗ «Одеське вище професійне училище морського туристичного сервісу» 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V</a:t>
            </a:r>
            <a:r>
              <a:rPr lang="uk-UA" sz="2400" b="1" dirty="0" smtClean="0">
                <a:solidFill>
                  <a:srgbClr val="0033CC"/>
                </a:solidFill>
              </a:rPr>
              <a:t> Міжрегіональна студентська науково-практична конференція 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33CC"/>
                </a:solidFill>
              </a:rPr>
              <a:t>«СУЧАСНІ ПРОБЛЕМИ </a:t>
            </a:r>
            <a:r>
              <a:rPr lang="ru-RU" sz="2400" b="1" dirty="0" smtClean="0">
                <a:solidFill>
                  <a:srgbClr val="0033CC"/>
                </a:solidFill>
              </a:rPr>
              <a:t>ГОТЕЛЬНОГО БІЗНЕСУ ТА РЕСТОРАННОЇ СПРАВИ – 2021»</a:t>
            </a:r>
            <a:endParaRPr lang="uk-UA" sz="2400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33CC"/>
                </a:solidFill>
              </a:rPr>
              <a:t>КОНОПЛЯРСТВО </a:t>
            </a:r>
            <a:r>
              <a:rPr lang="uk-UA" sz="2400" b="1" dirty="0">
                <a:solidFill>
                  <a:srgbClr val="0033CC"/>
                </a:solidFill>
              </a:rPr>
              <a:t>В УКРАЇНІ, ГЕНЕЗИС, ПОТЕНЦІАЛ «CУПЕРЇЖІ»</a:t>
            </a:r>
            <a:endParaRPr lang="ru-RU" sz="2400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33CC"/>
                </a:solidFill>
              </a:rPr>
              <a:t>КРИЖАНЮК </a:t>
            </a:r>
            <a:r>
              <a:rPr lang="uk-UA" sz="2400" b="1" dirty="0">
                <a:solidFill>
                  <a:srgbClr val="0033CC"/>
                </a:solidFill>
              </a:rPr>
              <a:t>ДАРІНА ТАРАСІВНА</a:t>
            </a:r>
            <a:endParaRPr lang="ru-RU" sz="2400" dirty="0">
              <a:solidFill>
                <a:srgbClr val="0033CC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b="1" dirty="0" smtClean="0">
                <a:solidFill>
                  <a:srgbClr val="0033CC"/>
                </a:solidFill>
              </a:rPr>
              <a:t>Науковий керівник: Андрєєва Ольга Вікторівна 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5" name="Picture 4" descr="Hemp Oil for Skin: Hemp Seed Oil Benefits for Skin | Sunday 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41" y="3403600"/>
            <a:ext cx="5340959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Інститут луб'яних культу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602" y="1422400"/>
            <a:ext cx="2018398" cy="18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uperfood blue 3d realistic square isolated button - 313799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21166" r="7851" b="20711"/>
          <a:stretch/>
        </p:blipFill>
        <p:spPr bwMode="auto">
          <a:xfrm>
            <a:off x="-19659" y="3721101"/>
            <a:ext cx="6870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700" y="481638"/>
            <a:ext cx="12179299" cy="29625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Інститут </a:t>
            </a:r>
            <a:r>
              <a:rPr lang="uk-UA" sz="28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луб’яних культур НААН у м. Глухів, </a:t>
            </a:r>
            <a:r>
              <a:rPr lang="uk-UA" sz="28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головна наукова установа галузей коноплярства і льонарства, </a:t>
            </a:r>
            <a:r>
              <a:rPr lang="uk-UA" sz="28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90 років існування створив 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 сортів промислових 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конопель.</a:t>
            </a:r>
            <a:r>
              <a:rPr lang="uk-UA" sz="28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8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8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В</a:t>
            </a:r>
            <a:r>
              <a:rPr lang="uk-UA" sz="28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чені </a:t>
            </a:r>
            <a:r>
              <a:rPr lang="uk-UA" sz="28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ІЛК НААНУ </a:t>
            </a:r>
            <a:r>
              <a:rPr lang="uk-UA" sz="28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вперше у світі </a:t>
            </a:r>
            <a:r>
              <a:rPr lang="uk-UA" sz="28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вивели </a:t>
            </a:r>
            <a:r>
              <a:rPr lang="uk-UA" sz="28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безнаркотичні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сорти конопель,</a:t>
            </a:r>
            <a:r>
              <a:rPr lang="uk-UA" sz="28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 високою насіннєвою продуктивністю і біоенергетичним </a:t>
            </a:r>
            <a:r>
              <a:rPr lang="uk-UA" sz="28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потенціалом</a:t>
            </a:r>
            <a:endParaRPr lang="ru-RU" sz="2800" b="1" dirty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700" y="0"/>
            <a:ext cx="12179300" cy="64698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Україні - це і стратегічна </a:t>
            </a:r>
            <a:r>
              <a:rPr lang="uk-UA" sz="32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endParaRPr lang="ru-RU" sz="3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Юрій Мохер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444151"/>
            <a:ext cx="4838700" cy="3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В УКРАИНЕ! КОНОПЛЯ СПАСЁТ ЛЕС ОТ ВЫРУБКИ, НАЦИЮ ОТ ВЫМИРАНИЯ? !!! - Зелена  екологічна партія України «Райдуг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18" y="3444152"/>
            <a:ext cx="6814163" cy="341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0"/>
            <a:ext cx="5638800" cy="6477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33CC"/>
                </a:solidFill>
                <a:latin typeface="+mn-lt"/>
              </a:rPr>
              <a:t>МІЖНАРОДНІ ЗВ'ЯЗКИ ІНСТИТУТУ</a:t>
            </a:r>
          </a:p>
        </p:txBody>
      </p:sp>
      <p:pic>
        <p:nvPicPr>
          <p:cNvPr id="1026" name="Picture 2" descr="міжнародні зв'я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0840962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d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42875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bc-naas.com/wp-content/uploads/2019/08/logo_modify_%D0%BF%D0%BD%D0%B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6953" r="4583" b="4745"/>
          <a:stretch/>
        </p:blipFill>
        <p:spPr bwMode="auto">
          <a:xfrm>
            <a:off x="9873800" y="0"/>
            <a:ext cx="23182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emp pla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8600"/>
            <a:ext cx="275448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94300" y="0"/>
            <a:ext cx="6997700" cy="282630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 СРСР  вирощування конопель мало стратегічне значення, 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% світового виробництва з площами посівів 700 тис. га, 150 заводів з 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переробки</a:t>
            </a:r>
            <a:r>
              <a:rPr lang="uk-UA" sz="32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rosng.ru/uploads/%D0%9E%D0%B4%D0%BD%D0%BE%D1%80%D0%B0%D0%B7%D0%BE%D0%B2%D1%8B%D0%B5%20%D0%BF%D0%B8%D0%B0%D1%80%20%D1%84%D0%BE%D1%82%D0%BE/%D0%BA%D0%B5%D1%80%D0%BA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194300" y="4051300"/>
            <a:ext cx="6997700" cy="173664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FF"/>
                </a:solidFill>
              </a:rPr>
              <a:t>Фонтан «Дружба народів» на ВДНГ (1954), в центрі </a:t>
            </a:r>
            <a:r>
              <a:rPr lang="uk-UA" sz="3200" b="1" dirty="0" err="1" smtClean="0">
                <a:solidFill>
                  <a:srgbClr val="0000FF"/>
                </a:solidFill>
              </a:rPr>
              <a:t>снопу</a:t>
            </a:r>
            <a:r>
              <a:rPr lang="uk-UA" sz="3200" b="1" dirty="0" smtClean="0">
                <a:solidFill>
                  <a:srgbClr val="0000FF"/>
                </a:solidFill>
              </a:rPr>
              <a:t> - листя коноплі</a:t>
            </a:r>
            <a:endParaRPr lang="uk-UA" sz="3200" dirty="0" smtClean="0">
              <a:solidFill>
                <a:srgbClr val="0000FF"/>
              </a:solidFill>
            </a:endParaRPr>
          </a:p>
          <a:p>
            <a:pPr algn="ctr"/>
            <a:endParaRPr lang="uk-UA" sz="32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616700" y="1892697"/>
            <a:ext cx="5575300" cy="391596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Проте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в СРСР на 60-80-ті роки ХХ ст. припадає розквіт коноплярства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 Україні 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висівали 104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тис. га конопель, 35 заводів </a:t>
            </a:r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переробки;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напрям  використання - текстильний</a:t>
            </a:r>
            <a:r>
              <a:rPr lang="uk-UA" sz="32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upload.wikimedia.org/wikipedia/commons/0/0c/Cannabis_harvesting_%28USSR%2C_1956%29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-1"/>
            <a:ext cx="2288201" cy="298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История выращивания конопли в Советском Союз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5"/>
          <a:stretch/>
        </p:blipFill>
        <p:spPr bwMode="auto">
          <a:xfrm>
            <a:off x="0" y="3048000"/>
            <a:ext cx="6668381" cy="39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62801" y="-25400"/>
            <a:ext cx="9637099" cy="1123712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1961 році Єдина Конвенція ООН про наркотичні речовини зарахувала коноплі до наркотичних  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endParaRPr lang="uk-UA" sz="3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arijuana flowering buds with macro crystals( cannabis), hemp plant. Very large indoor weed harvest. - 583282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00" y="1068909"/>
            <a:ext cx="2914308" cy="19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97600" y="91917"/>
            <a:ext cx="5994400" cy="4392692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світі лубоволокнисті рослини конопель використовують у напрямках: </a:t>
            </a:r>
            <a:endParaRPr lang="uk-UA" sz="28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технічному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(виготовлення олії, тканин, дорожнього полотна тощо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медичному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(виготовлення медичних препаратів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рекреаційному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rosng.ru/preview/c/3715df28ca259bad2dac22d40a534b20/780x520/uploads/%D0%A0%D0%B0%D1%81%D1%82%D0%B5%D0%BD%D0%B8%D0%B5%D0%B2%D0%BE%D0%B4%D1%81%D1%82%D0%B2%D0%BE/%D0%9A%D0%BE%D0%BD%D0%BE%D0%BF%D0%BB%D1%8F%20%D0%BF%D0%BE%D0%BB%D0%B5%20iStoc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29299" cy="45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4576524"/>
            <a:ext cx="12192000" cy="228147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рослини залежить від вмісту </a:t>
            </a:r>
            <a:r>
              <a:rPr lang="uk-UA" sz="32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психоактивної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речовини </a:t>
            </a:r>
            <a:r>
              <a:rPr lang="uk-UA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тетрагідроканабінол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(ТГК - дельта-9-тетрагідроканабінол). Технічні коноплі 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відрізняються  від  </a:t>
            </a:r>
            <a:r>
              <a:rPr lang="uk-UA" sz="32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канабісу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(марихуани)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низьким вмістом </a:t>
            </a:r>
            <a:r>
              <a:rPr lang="uk-UA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канабіноїда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ТГК. </a:t>
            </a:r>
            <a:endParaRPr lang="ru-RU" sz="3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0"/>
            <a:ext cx="12128500" cy="173664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Концепція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0,3% ТГК технічних  конопель </a:t>
            </a:r>
            <a:r>
              <a:rPr lang="uk-UA" sz="3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запроваджена на міжнародному рівні, щоб розрізняти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ненаркотичні коноплі та наркотичний  </a:t>
            </a:r>
            <a:r>
              <a:rPr lang="uk-UA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«марихуану</a:t>
            </a:r>
            <a:r>
              <a:rPr lang="uk-UA" sz="3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endParaRPr lang="ru-RU" sz="3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The smart Trick of What Is The Difference Between Hemp Cbd And Cannabis  Cbd? That Nobody is Talking About - NIB.LV - Информационная база  недвижимостиNIB.LV – Информационная база недвижим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736647"/>
            <a:ext cx="6708775" cy="51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Загадочная история конопли - Журнал Бизнес и Наша Жиз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646"/>
            <a:ext cx="5676900" cy="51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1" y="0"/>
            <a:ext cx="12192001" cy="265604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02.12.2020 Комісія з наркотичних засобів ООН виключила </a:t>
            </a:r>
            <a:r>
              <a:rPr lang="uk-UA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з категорії небезпечних наркотичних засобів. </a:t>
            </a:r>
            <a:endParaRPr lang="uk-UA" sz="30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Україна, </a:t>
            </a:r>
            <a:r>
              <a:rPr lang="uk-UA" sz="3000" b="1" dirty="0" err="1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імплементуючи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Регламент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Ради 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ЄС,  встановила вимоги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 вмісту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промислових 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коноплях </a:t>
            </a:r>
            <a:r>
              <a:rPr lang="uk-UA" sz="3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ТГК </a:t>
            </a:r>
            <a:r>
              <a:rPr lang="uk-UA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рівні </a:t>
            </a:r>
            <a:r>
              <a:rPr lang="uk-UA" sz="3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0,2% 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(ЄС -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0,2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%; 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США, 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Канада, Китай </a:t>
            </a:r>
            <a:r>
              <a:rPr lang="uk-UA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- 0,3</a:t>
            </a:r>
            <a:r>
              <a:rPr lang="uk-UA" sz="3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%) </a:t>
            </a:r>
            <a:endParaRPr lang="ru-RU" sz="3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cannactiva.com/wp-content/uploads/2019/11/Cannabis-en-Estados-Unidos-historia-leg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4489" r="9708" b="18010"/>
          <a:stretch/>
        </p:blipFill>
        <p:spPr bwMode="auto">
          <a:xfrm>
            <a:off x="-1" y="3022600"/>
            <a:ext cx="3926129" cy="38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Конопля — спасение экологии |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9063"/>
          <a:stretch/>
        </p:blipFill>
        <p:spPr bwMode="auto">
          <a:xfrm>
            <a:off x="4045864" y="3022600"/>
            <a:ext cx="4254500" cy="38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Weedy Publishing | Будет ли легалайз в Армении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34838" b="5174"/>
          <a:stretch/>
        </p:blipFill>
        <p:spPr bwMode="auto">
          <a:xfrm>
            <a:off x="8420100" y="3022600"/>
            <a:ext cx="3771900" cy="38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1" y="0"/>
            <a:ext cx="12192001" cy="2894409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Технічні  коноплі  на  сьогодні  вирощуються 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 понад  30  країнах 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світу, </a:t>
            </a:r>
            <a:endParaRPr lang="uk-UA" sz="28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світовий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ринок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оцінюється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експертами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4 млрд. доларів;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сновні виробники 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Китай,  Корея, Франція, Канада, Чилі, 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Росія.</a:t>
            </a:r>
            <a:endParaRPr lang="uk-UA" sz="28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24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площа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посівів технічної коноплі становила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(тис. га):</a:t>
            </a:r>
          </a:p>
          <a:p>
            <a:pPr algn="ctr"/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Україна -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2-4 ,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Європі -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Франції -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14,5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Канаді -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США -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endParaRPr lang="uk-UA" sz="28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useums Shop / Laden des Hanf Museum Berlins - Picture of Cannabis - Hanf  Museum Berlin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6" y="2967037"/>
            <a:ext cx="4017964" cy="38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нопля в агроном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967037"/>
            <a:ext cx="6285402" cy="38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nnactiva.com/wp-content/uploads/2019/11/cannabis-en-chi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7439"/>
            <a:ext cx="472440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лечебная марихуана в Кита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77439"/>
            <a:ext cx="7467600" cy="4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0"/>
            <a:ext cx="12192000" cy="2570917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 1985 по 2010 рр. виробництво конопель у Китаї було забороненим. </a:t>
            </a:r>
            <a:endParaRPr lang="uk-UA" sz="25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5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Сьогодні </a:t>
            </a:r>
            <a:r>
              <a:rPr lang="uk-UA" sz="25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Китаю належить </a:t>
            </a:r>
            <a:r>
              <a:rPr lang="uk-UA" sz="25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65-75%</a:t>
            </a:r>
            <a:r>
              <a:rPr lang="uk-UA" sz="25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світового ринку вирощування, переробки, виробництва та експорту </a:t>
            </a:r>
            <a:r>
              <a:rPr lang="uk-UA" sz="25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текстилю, продуктів, </a:t>
            </a:r>
            <a:r>
              <a:rPr lang="uk-UA" sz="25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паперу з конопель;</a:t>
            </a:r>
            <a:r>
              <a:rPr lang="uk-UA" sz="25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володіє правом на 606 патентів усіх ноу-хау коноплярства в світі; о</a:t>
            </a:r>
            <a:r>
              <a:rPr lang="uk-UA" sz="25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фіційна статистика площі посівів та виробництва є національною </a:t>
            </a:r>
            <a:r>
              <a:rPr lang="uk-UA" sz="25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таємницею   </a:t>
            </a:r>
            <a:endParaRPr lang="ru-RU" sz="25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Коноплеводство Китая — AgroXX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485787"/>
            <a:ext cx="2844800" cy="19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Даосизм и коноп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5566663"/>
            <a:ext cx="3124200" cy="12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-147102"/>
            <a:ext cx="6550026" cy="6987123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Упродовж  багатьох  тисячоліть  коноплі  задовольняють  потреби  людини  в  їжі,  одягу, облаштуванні  житла,  є  основою  ліків.  </a:t>
            </a: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Насіння  і  стебло коноплі повністю </a:t>
            </a:r>
            <a:r>
              <a:rPr lang="uk-UA" sz="2400" b="1" u="sng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 і виробляють 50 000 виробів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400" b="1" i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біокомпозит</a:t>
            </a:r>
            <a:r>
              <a:rPr lang="uk-UA" sz="2400" b="1" i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i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біопластик</a:t>
            </a:r>
            <a:r>
              <a:rPr lang="uk-UA" sz="2400" b="1" i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біопаливо, будівельні матеріали, папір, канати, мотузки, хутро, косметику, ліки, ковдри, подушки, взуття, одяг, високоякісні фарби, </a:t>
            </a:r>
            <a:r>
              <a:rPr lang="uk-UA" sz="24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одноразовий посуд (розчинність 3 міс.), </a:t>
            </a:r>
            <a:r>
              <a:rPr lang="uk-UA" sz="2400" b="1" i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продукти харчування,</a:t>
            </a:r>
            <a:r>
              <a:rPr lang="uk-UA" sz="24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корми для тварин, </a:t>
            </a:r>
            <a:r>
              <a:rPr lang="uk-UA" sz="2400" b="1" i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 в </a:t>
            </a:r>
            <a:r>
              <a:rPr lang="uk-UA" sz="2400" b="1" i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автомобіле</a:t>
            </a:r>
            <a:r>
              <a:rPr lang="uk-UA" sz="2400" b="1" i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та машинобудуванні, будівництві доріг. </a:t>
            </a:r>
            <a:endParaRPr lang="uk-UA" sz="2400" b="1" i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Конопляне  </a:t>
            </a: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волокно  має  найкращі  механічні  властивості  з  усіх натуральних  </a:t>
            </a:r>
            <a:r>
              <a:rPr lang="uk-UA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волокон</a:t>
            </a:r>
            <a:endParaRPr lang="ru-RU" sz="2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istory | CED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6" y="0"/>
            <a:ext cx="5641974" cy="6914554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Difference Between Cannabis, Hemp and Marijuana Explained | Pri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776"/>
            <a:ext cx="4584700" cy="68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33902" y="-15776"/>
            <a:ext cx="7658098" cy="2962513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Коноплі – древня сільськогосподарська культура, </a:t>
            </a:r>
            <a:r>
              <a:rPr lang="uk-UA" sz="24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промислові коноплі викликають все більшої зацікавленості у всьому світі, на  думку вчених, є екологічною  сировиною </a:t>
            </a:r>
            <a:r>
              <a:rPr lang="uk-UA" sz="24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майбутнього</a:t>
            </a:r>
            <a:r>
              <a:rPr lang="uk-UA" sz="24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24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Популяризація </a:t>
            </a:r>
            <a:r>
              <a:rPr lang="uk-UA" sz="24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переваг споживання продуктів переробки коноплі є актуальною в сучасній технології харчування, пропозиції і рецептурі ЗРГ.  </a:t>
            </a:r>
            <a:endParaRPr lang="ru-RU" sz="2400" b="1" dirty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lose view of hemp seeds and leaves with growing seeds - 534495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7"/>
          <a:stretch/>
        </p:blipFill>
        <p:spPr bwMode="auto">
          <a:xfrm>
            <a:off x="4533902" y="2946737"/>
            <a:ext cx="7658098" cy="39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cology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-1"/>
            <a:ext cx="101219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10 Amazing Uses of Hemp - You Had No Idea Hemp Was This Versati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501" cy="3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p Products Which Can Be Produced From Hemp - hempevery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689386"/>
            <a:ext cx="7175499" cy="41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 Unexpected Uses for Hemp | Green Flower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84574"/>
            <a:ext cx="5016502" cy="36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ijuana leafs on top of dried hemp fib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-26987"/>
            <a:ext cx="3395466" cy="271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hat is Hemp? | Live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67" y="1"/>
            <a:ext cx="3780033" cy="26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12192000" cy="337113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Х-ІХХ ст. коноплі - найпоширеніша сільськогосподарська культура світу;  папір </a:t>
            </a: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підручників до XX  ст., усі  перші  Біблії,  мапи,  схеми,  прапори виготовлені з конопель.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4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Посіви 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конопель</a:t>
            </a: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нейтралізують </a:t>
            </a:r>
            <a:r>
              <a:rPr lang="uk-UA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sz="2400" b="1" baseline="-25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як і тропічні ліси. З 1 га конопель виробляють стільки ж паперу, як з 4-х га </a:t>
            </a:r>
            <a:r>
              <a:rPr lang="uk-UA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лісу, </a:t>
            </a:r>
            <a:r>
              <a:rPr lang="uk-UA" sz="24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вирощують 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без пестицидів та гербіцидів, не вражаються шкідниками , </a:t>
            </a:r>
            <a:r>
              <a:rPr lang="uk-UA" sz="24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фіторемедіацією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очищують 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ґрунт. </a:t>
            </a:r>
          </a:p>
          <a:p>
            <a:pPr algn="ctr"/>
            <a:endParaRPr lang="uk-UA" sz="2400" b="1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медичного </a:t>
            </a:r>
            <a:r>
              <a:rPr lang="uk-UA" sz="24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канабісу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легалізовано у 44 країнах світу, 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ліки ефективні при 50 </a:t>
            </a:r>
            <a:r>
              <a:rPr lang="uk-UA" sz="24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захворюваннях</a:t>
            </a:r>
            <a:endParaRPr lang="ru-RU" sz="2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El estado de Texas aprobó el cultivo del cáñamo | CannabisN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900"/>
            <a:ext cx="6359024" cy="3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lack magnifier in hand increases the green leaf on a bush of marijuana - 1285281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00" y="3263900"/>
            <a:ext cx="538286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2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ffects of Marijuana According to Chinese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4"/>
            <a:ext cx="5346700" cy="68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346700" y="0"/>
            <a:ext cx="6845300" cy="3439239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ю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рослину відносять до системи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«зеленої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економіки»;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розповсюджена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помірній і тропічній зонах земної кулі; 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 конопель відносять 1 вид, 2 підвиди: 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Cannabis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Конопля посівна</a:t>
            </a:r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Cannabis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uk-UA" sz="2800" b="1" i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uk-UA" sz="2800" b="1" i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Конопля індійська</a:t>
            </a:r>
            <a:endParaRPr lang="ru-RU" sz="28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tatic.ukrinform.com/photos/2021_01/1611140022-97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439239"/>
            <a:ext cx="5549900" cy="3418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12192000" cy="337113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Правильне харчування під час пандемії і карантину, є більш важливим, ніж коли-небудь на тлі «прихованого голоду» - дефіциту вітамінів, </a:t>
            </a:r>
            <a:r>
              <a:rPr lang="uk-UA" sz="24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макро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і мікроелементів, </a:t>
            </a:r>
            <a:r>
              <a:rPr lang="uk-UA" sz="24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антиоксидантнів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b="1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Проникнення 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вірусу в клітину організму людини відбувається через ослаблену мембрану. </a:t>
            </a:r>
            <a:endParaRPr lang="uk-UA" sz="2400" b="1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зміцнення стінок клітин і мембранних оболонок як </a:t>
            </a:r>
            <a:r>
              <a:rPr lang="uk-UA" sz="24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імуномодулятор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коректно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використовувати </a:t>
            </a:r>
            <a:r>
              <a:rPr lang="uk-UA" sz="24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поліненасичені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жирні кислоти (ПНЖК), 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тому числі для реабілітації людей, які перехворіли </a:t>
            </a:r>
            <a:r>
              <a:rPr lang="en-US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ннабис против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398115"/>
            <a:ext cx="5972418" cy="34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mp oil in a glass jar with flour in a clay bowl and grain in a bag, cannabis leaves and stalks on a wooden boards background - 653315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18" y="3392317"/>
            <a:ext cx="5241682" cy="34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mp_vs_COV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3439239"/>
            <a:ext cx="4089400" cy="33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50800" y="213837"/>
            <a:ext cx="12242800" cy="3166824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Сімейство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Омега-3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Омега-6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ЖК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мають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протилежні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ефекти: 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Омега-3 ЖК - </a:t>
            </a:r>
            <a:r>
              <a:rPr lang="uk-UA" sz="30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антизапальний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Омега-6 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ЖК </a:t>
            </a:r>
            <a:r>
              <a:rPr lang="uk-UA" sz="3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30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прозапальний</a:t>
            </a:r>
            <a:r>
              <a:rPr lang="uk-UA" sz="3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000" b="1" dirty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30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Модулюючий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вплив на процес запалення здійснюється за допомогою вбудовування ЖК в структуру мембранних фосфоліпідів. При цьому 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інкорпорація Омега-3 ЖК до складу фосфоліпідів відбувається набагато легше,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ніж у Омега-6 і Омега-9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ЖК</a:t>
            </a:r>
            <a:endParaRPr lang="ru-RU" sz="3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rosng.ru/uploads/%D0%A0%D0%B0%D1%81%D1%82%D0%B5%D0%BD%D0%B8%D0%B5%D0%B2%D0%BE%D0%B4%D1%81%D1%82%D0%B2%D0%BE/%D0%9A%D0%BE%D0%BD%D0%BE%D0%BF%D0%BB%D1%8F%20%D0%BC%D0%B0%D1%81%D0%BB%D0%BE%20iSt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39239"/>
            <a:ext cx="4267200" cy="34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Рис. 5. Конопляна ол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439239"/>
            <a:ext cx="3816350" cy="34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3854613" y="0"/>
            <a:ext cx="8337387" cy="1532334"/>
          </a:xfrm>
          <a:prstGeom prst="wedgeRoundRectCallout">
            <a:avLst>
              <a:gd name="adj1" fmla="val -22975"/>
              <a:gd name="adj2" fmla="val 85297"/>
              <a:gd name="adj3" fmla="val 16667"/>
            </a:avLst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</a:rPr>
              <a:t>Згідно </a:t>
            </a:r>
            <a:r>
              <a:rPr lang="uk-UA" sz="2800" b="1" dirty="0">
                <a:solidFill>
                  <a:srgbClr val="0000FF"/>
                </a:solidFill>
              </a:rPr>
              <a:t>рекомендацій ВООЗ, </a:t>
            </a:r>
            <a:r>
              <a:rPr lang="uk-UA" sz="2800" b="1" dirty="0">
                <a:solidFill>
                  <a:srgbClr val="FF0000"/>
                </a:solidFill>
              </a:rPr>
              <a:t>людині необхідно від </a:t>
            </a:r>
            <a:r>
              <a:rPr lang="uk-UA" sz="2800" b="1" dirty="0" smtClean="0">
                <a:solidFill>
                  <a:srgbClr val="FF0000"/>
                </a:solidFill>
              </a:rPr>
              <a:t>1 до </a:t>
            </a:r>
            <a:r>
              <a:rPr lang="uk-UA" sz="2800" b="1" dirty="0">
                <a:solidFill>
                  <a:srgbClr val="FF0000"/>
                </a:solidFill>
              </a:rPr>
              <a:t>3 г Омега-3 і 4 г Омега-6 </a:t>
            </a:r>
            <a:r>
              <a:rPr lang="uk-UA" sz="2800" b="1" dirty="0">
                <a:solidFill>
                  <a:srgbClr val="0000FF"/>
                </a:solidFill>
              </a:rPr>
              <a:t>жирних кислот у складі рослинної </a:t>
            </a:r>
            <a:r>
              <a:rPr lang="uk-UA" sz="2800" b="1" dirty="0" smtClean="0">
                <a:solidFill>
                  <a:srgbClr val="0000FF"/>
                </a:solidFill>
              </a:rPr>
              <a:t>олії</a:t>
            </a:r>
            <a:endParaRPr lang="uk-UA" sz="2800" b="1" dirty="0">
              <a:solidFill>
                <a:srgbClr val="0000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10106" y="2254350"/>
            <a:ext cx="8026400" cy="1055608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</a:rPr>
              <a:t>Цього можна досягти, вживаючи </a:t>
            </a:r>
            <a:r>
              <a:rPr lang="uk-UA" sz="2800" b="1" dirty="0">
                <a:solidFill>
                  <a:srgbClr val="FF0000"/>
                </a:solidFill>
              </a:rPr>
              <a:t>по 20 ± 5 мл </a:t>
            </a:r>
            <a:r>
              <a:rPr lang="uk-UA" sz="2800" b="1" dirty="0" smtClean="0">
                <a:solidFill>
                  <a:srgbClr val="FF0000"/>
                </a:solidFill>
              </a:rPr>
              <a:t>       (</a:t>
            </a:r>
            <a:r>
              <a:rPr lang="uk-UA" sz="2800" b="1" dirty="0">
                <a:solidFill>
                  <a:srgbClr val="FF0000"/>
                </a:solidFill>
              </a:rPr>
              <a:t>2 столові ложки)</a:t>
            </a:r>
            <a:r>
              <a:rPr lang="uk-UA" sz="2800" b="1" dirty="0">
                <a:solidFill>
                  <a:srgbClr val="0000FF"/>
                </a:solidFill>
              </a:rPr>
              <a:t> конопляної </a:t>
            </a:r>
            <a:r>
              <a:rPr lang="uk-UA" sz="2800" b="1" dirty="0" smtClean="0">
                <a:solidFill>
                  <a:srgbClr val="0000FF"/>
                </a:solidFill>
              </a:rPr>
              <a:t>олії </a:t>
            </a:r>
            <a:r>
              <a:rPr lang="uk-UA" sz="2800" b="1" dirty="0">
                <a:solidFill>
                  <a:srgbClr val="0000FF"/>
                </a:solidFill>
              </a:rPr>
              <a:t>на </a:t>
            </a:r>
            <a:r>
              <a:rPr lang="uk-UA" sz="2800" b="1" dirty="0" smtClean="0">
                <a:solidFill>
                  <a:srgbClr val="0000FF"/>
                </a:solidFill>
              </a:rPr>
              <a:t>добу</a:t>
            </a:r>
            <a:endParaRPr lang="ru-RU" sz="2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асло Golden Kings of Ukraine Масло Конопли 100 мл - изображение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t="2220" r="24944" b="2890"/>
          <a:stretch/>
        </p:blipFill>
        <p:spPr bwMode="auto">
          <a:xfrm>
            <a:off x="-1" y="0"/>
            <a:ext cx="3854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лоди конопел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27844" r="19886" b="16531"/>
          <a:stretch/>
        </p:blipFill>
        <p:spPr bwMode="auto">
          <a:xfrm>
            <a:off x="5696113" y="3663934"/>
            <a:ext cx="4984587" cy="277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.0352.ua/section/promonewsintext/upload/images/promo/intext/000/051/327/01-2-3jpg_5da5989b48e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31" y="2962513"/>
            <a:ext cx="5685269" cy="38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12192000" cy="2962513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складі насіння </a:t>
            </a:r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конопель визначено 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амінокислот (9 незамінних);  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бактерицидні речовини,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гліцериди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вітаміни А, B</a:t>
            </a:r>
            <a:r>
              <a:rPr lang="uk-UA" sz="2800" b="1" baseline="-25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uk-UA" sz="2800" b="1" baseline="-25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uk-UA" sz="2800" b="1" baseline="-25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uk-UA" sz="2800" b="1" baseline="-25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D, E, антиоксиданти,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каротини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фітостероли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фосфоліпіди, мінеральні речовини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S, K,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, P 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ін.; </a:t>
            </a:r>
            <a:r>
              <a:rPr lang="uk-UA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хлорофіл, </a:t>
            </a:r>
            <a:r>
              <a:rPr lang="uk-UA" sz="2800" b="1" dirty="0" smtClean="0">
                <a:solidFill>
                  <a:srgbClr val="0000FF"/>
                </a:solidFill>
              </a:rPr>
              <a:t>біологічно цінна </a:t>
            </a:r>
            <a:r>
              <a:rPr lang="uk-UA" sz="2800" b="1" dirty="0" smtClean="0">
                <a:solidFill>
                  <a:srgbClr val="FF0000"/>
                </a:solidFill>
              </a:rPr>
              <a:t>гамма-ліноленова кислота </a:t>
            </a:r>
            <a:r>
              <a:rPr lang="uk-UA" sz="2800" b="1" dirty="0">
                <a:solidFill>
                  <a:srgbClr val="FF0000"/>
                </a:solidFill>
              </a:rPr>
              <a:t>(≈ 2-5%), </a:t>
            </a:r>
            <a:r>
              <a:rPr lang="uk-UA" sz="2800" b="1" dirty="0">
                <a:solidFill>
                  <a:srgbClr val="0000FF"/>
                </a:solidFill>
              </a:rPr>
              <a:t>дуже </a:t>
            </a:r>
            <a:r>
              <a:rPr lang="uk-UA" sz="2800" b="1" dirty="0" err="1">
                <a:solidFill>
                  <a:srgbClr val="0000FF"/>
                </a:solidFill>
              </a:rPr>
              <a:t>рідко</a:t>
            </a:r>
            <a:r>
              <a:rPr lang="uk-UA" sz="2800" b="1" dirty="0">
                <a:solidFill>
                  <a:srgbClr val="0000FF"/>
                </a:solidFill>
              </a:rPr>
              <a:t> зустрічається в рослинній сировині (міститься в материнському молоці) </a:t>
            </a:r>
            <a:endParaRPr lang="ru-RU" sz="28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ild and adult hands are reaching out to Marijuana leafs ( cannabis), hemp plant. - 5832814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8"/>
          <a:stretch/>
        </p:blipFill>
        <p:spPr bwMode="auto">
          <a:xfrm>
            <a:off x="0" y="2962513"/>
            <a:ext cx="6506731" cy="38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213598" y="593645"/>
            <a:ext cx="5130801" cy="5670709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0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Суперїжа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30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superfood</a:t>
            </a:r>
            <a:r>
              <a:rPr lang="uk-UA" sz="3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природна рослинна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сировина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яка має надзвичайні поживні і/ або лікарські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властивості,</a:t>
            </a:r>
          </a:p>
          <a:p>
            <a:pPr algn="ctr"/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підвищеним вмістом білків, вітамінів, мінералів, незамінних кислот, антиоксидантів, ін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uk-UA" sz="3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насіння, листя, корінці, водорості, </a:t>
            </a:r>
            <a:r>
              <a:rPr lang="uk-UA" sz="3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ягоди</a:t>
            </a:r>
            <a:endParaRPr lang="ru-RU" sz="3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Bowls of various superfoods on old blue background. Top view - 54328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3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6" name="Picture 2" descr="Семена конопли – состав, полезные и лечебные свойства, польза и вре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28" y="0"/>
            <a:ext cx="4462472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0"/>
            <a:ext cx="7729528" cy="1430179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uk-UA" sz="26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 представників «</a:t>
            </a:r>
            <a:r>
              <a:rPr lang="uk-UA" sz="26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Суперфуд</a:t>
            </a:r>
            <a:r>
              <a:rPr lang="uk-UA" sz="26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є насіння промислових</a:t>
            </a:r>
            <a:r>
              <a:rPr lang="uk-UA" sz="26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(ненаркотичних) конопель, </a:t>
            </a:r>
            <a:r>
              <a:rPr lang="uk-UA" sz="26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які мають функціональні і оздоровчі </a:t>
            </a:r>
            <a:r>
              <a:rPr lang="uk-UA" sz="26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endParaRPr lang="ru-RU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emp seeds on a green background with white text HEMP - 469494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" y="1430179"/>
            <a:ext cx="7670231" cy="542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static.ukrinform.com/photos/2021_01/1611139474-5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28" y="2946400"/>
            <a:ext cx="4462472" cy="391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трип, психоделический, гриб, волшебные грибы, фэнтези арт, HD обои |  Wallpaperb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79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210300" y="0"/>
            <a:ext cx="5981701" cy="6858000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000" b="1" i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Результати досліджень</a:t>
            </a:r>
            <a:r>
              <a:rPr lang="uk-UA" sz="30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отримано і систематизовані дані щодо генезису і властивостей промислових конопель (</a:t>
            </a:r>
            <a:r>
              <a:rPr lang="uk-UA" sz="3000" b="1" i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  <a:r>
              <a:rPr lang="uk-UA" sz="3000" b="1" i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b="1" i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sativa</a:t>
            </a:r>
            <a:r>
              <a:rPr lang="uk-UA" sz="3000" b="1" i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uk-UA" sz="3000" b="1" i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  <a:r>
              <a:rPr lang="uk-UA" sz="3000" b="1" i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b="1" i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indica</a:t>
            </a:r>
            <a:r>
              <a:rPr lang="uk-UA" sz="30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сортів української селекції, характеристики конопляних продуктів, технічних умов продуктів переробки промислових конопель; використання в рецептурах харчових продуктів, страв </a:t>
            </a:r>
            <a:r>
              <a:rPr lang="uk-UA" sz="30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ЗРГ</a:t>
            </a:r>
            <a:endParaRPr lang="ru-RU" sz="30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c.pics.livejournal.com/ramha39/62918990/657647/657647_3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4381501" cy="43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381500" y="0"/>
            <a:ext cx="7810500" cy="3531563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Конопляну олію здавна вживали люди на «слов'янських територіях», була так само поширена в Україні, як зараз соняшникова олія. </a:t>
            </a:r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Рекомендовано 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 </a:t>
            </a:r>
            <a:r>
              <a:rPr lang="uk-UA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олію технології холодного </a:t>
            </a:r>
            <a:r>
              <a:rPr lang="uk-UA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віджиму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яка дозволяє зберегти усі поживні речовини насіння конопель в </a:t>
            </a:r>
            <a:r>
              <a:rPr lang="uk-UA" sz="28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нативному</a:t>
            </a:r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8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endParaRPr lang="ru-RU" sz="2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" y="4372213"/>
            <a:ext cx="12141200" cy="2621994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ea typeface="Times New Roman" panose="02020603050405020304" pitchFamily="18" charset="0"/>
              </a:rPr>
              <a:t>В  Китаї насіння конопель та олію використовують як  харчові  продукти і в медицині 3000 років. </a:t>
            </a:r>
          </a:p>
          <a:p>
            <a:pPr algn="ctr"/>
            <a:endParaRPr lang="uk-UA" sz="2800" b="1" dirty="0" smtClean="0">
              <a:solidFill>
                <a:srgbClr val="0000FF"/>
              </a:solidFill>
              <a:ea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В </a:t>
            </a:r>
            <a:r>
              <a:rPr lang="uk-UA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світі існує більше 500 рецептів страв, соусів і напоїв з використанням </a:t>
            </a:r>
            <a:r>
              <a:rPr lang="uk-UA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коноплі</a:t>
            </a:r>
            <a:endParaRPr lang="ru-RU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144354"/>
              </p:ext>
            </p:extLst>
          </p:nvPr>
        </p:nvGraphicFramePr>
        <p:xfrm>
          <a:off x="0" y="1498200"/>
          <a:ext cx="12192000" cy="497541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69074"/>
                <a:gridCol w="1754421"/>
                <a:gridCol w="9768505"/>
              </a:tblGrid>
              <a:tr h="88103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№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з/п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Країна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Харчові конопляні продукти, які виробляють із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насіння промислових конопель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30979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1  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Франція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Олія, борошно, протеїн, обрушене насіння, </a:t>
                      </a:r>
                      <a:r>
                        <a:rPr lang="uk-UA" sz="2800" b="1" dirty="0" err="1">
                          <a:solidFill>
                            <a:srgbClr val="0000FF"/>
                          </a:solidFill>
                          <a:effectLst/>
                        </a:rPr>
                        <a:t>мюслі</a:t>
                      </a: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uk-UA" sz="2800" b="1" dirty="0" err="1">
                          <a:solidFill>
                            <a:srgbClr val="0000FF"/>
                          </a:solidFill>
                          <a:effectLst/>
                        </a:rPr>
                        <a:t>снеки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30979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Китай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Олія, протеїн, борошно, обрушене насіння 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30979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3  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Чилі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Олія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781158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4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Канада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Олія, борошно, протеїн, обрушене насіння, органічне насіння конопель, органічна конопляна олія, печиво, кава з насіння конопель, смажене насіння конопель, морозиво, конопляне </a:t>
                      </a:r>
                      <a:r>
                        <a:rPr lang="uk-UA" sz="2800" b="1" dirty="0" smtClean="0">
                          <a:solidFill>
                            <a:srgbClr val="0000FF"/>
                          </a:solidFill>
                          <a:effectLst/>
                        </a:rPr>
                        <a:t>молоко</a:t>
                      </a: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uk-UA" sz="2800" b="1" dirty="0" err="1">
                          <a:solidFill>
                            <a:srgbClr val="0000FF"/>
                          </a:solidFill>
                          <a:effectLst/>
                        </a:rPr>
                        <a:t>снеки</a:t>
                      </a: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881038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5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FF"/>
                          </a:solidFill>
                          <a:effectLst/>
                        </a:rPr>
                        <a:t>Україна</a:t>
                      </a:r>
                      <a:endParaRPr lang="ru-RU" sz="28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FF"/>
                          </a:solidFill>
                          <a:effectLst/>
                        </a:rPr>
                        <a:t>Олія, борошно, «протеїн», обрушене насіння, висівки, халва, манна</a:t>
                      </a:r>
                      <a:endParaRPr lang="ru-RU" sz="2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0" y="508000"/>
            <a:ext cx="12192000" cy="578882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Асортимент харчових продуктів з насіння конопель в різних країнах світу</a:t>
            </a:r>
            <a:endParaRPr lang="ru-RU" sz="2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0"/>
            <a:ext cx="12192000" cy="2009061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</a:rPr>
              <a:t>Відома конопляна </a:t>
            </a:r>
            <a:r>
              <a:rPr lang="uk-UA" sz="2800" b="1" dirty="0" smtClean="0">
                <a:solidFill>
                  <a:srgbClr val="0000FF"/>
                </a:solidFill>
                <a:ea typeface="Calibri" panose="020F0502020204030204" pitchFamily="34" charset="0"/>
              </a:rPr>
              <a:t>горілка;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</a:rPr>
              <a:t>конопляне пиво займає 10% світового пивного ринку. Актуальним є використання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</a:rPr>
              <a:t>«м’яса на рослинній основі» </a:t>
            </a:r>
            <a:r>
              <a:rPr lang="uk-UA" sz="2800" b="1" dirty="0">
                <a:solidFill>
                  <a:srgbClr val="0000FF"/>
                </a:solidFill>
                <a:ea typeface="Calibri" panose="020F0502020204030204" pitchFamily="34" charset="0"/>
              </a:rPr>
              <a:t>з цілого насіння коноплі </a:t>
            </a:r>
            <a:r>
              <a:rPr lang="uk-UA" sz="2800" b="1" dirty="0">
                <a:solidFill>
                  <a:srgbClr val="FF0000"/>
                </a:solidFill>
                <a:ea typeface="Calibri" panose="020F0502020204030204" pitchFamily="34" charset="0"/>
              </a:rPr>
              <a:t>(вміст білку 20…25%),  конопляного борошна (33% рослинного білку).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Hemp flour in a clay bowl, grain in a spoon in a glass jar oil, cannabis leaves on the background of wooden boards - 699093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b="4315"/>
          <a:stretch/>
        </p:blipFill>
        <p:spPr bwMode="auto">
          <a:xfrm>
            <a:off x="5092700" y="2020173"/>
            <a:ext cx="7099301" cy="48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OZETKA | Настойка конопляная Happy Leaf Jamaica 38% 0.5 л (4820213291486).  Цена, купить Настойка конопляная Happy Leaf Jamaica 38% 0.5 л  (4820213291486) в Киеве, Харькове, Днепре, Одессе, Запорожье, Львове.  Настойка конопляная Happy Leaf Jamaica 38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172"/>
            <a:ext cx="2141381" cy="48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нопляное пи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2020174"/>
            <a:ext cx="2946400" cy="48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Описание Пиво С Коноплей – Telegrap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7" y="4814885"/>
            <a:ext cx="2618459" cy="204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lose up of organic hemp seeds - 379333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5" y="981173"/>
            <a:ext cx="4892305" cy="3087541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973" y="3332094"/>
            <a:ext cx="4406900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00FF"/>
                </a:solidFill>
              </a:rPr>
              <a:t>Обрушене насіння конопель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8" name="Picture 2" descr="Рис. 8. Конопляний протеїновий порош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23" y="951397"/>
            <a:ext cx="4953000" cy="2892743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30523" y="3332094"/>
            <a:ext cx="4953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Конопляний протеїновий порошок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2" descr="Рис. 6. Конопляне борош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5" y="4201968"/>
            <a:ext cx="4892305" cy="2656032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9305" y="4200700"/>
            <a:ext cx="44069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Конопляне борошно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12" name="Picture 2" descr="Рис. 7. Конопляні висів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23" y="3974289"/>
            <a:ext cx="5075677" cy="2874976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91861" y="3973021"/>
            <a:ext cx="4953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Конопляні висівки</a:t>
            </a:r>
            <a:endParaRPr lang="uk-UA" sz="2400" b="1" dirty="0">
              <a:solidFill>
                <a:srgbClr val="0000F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4301" y="61773"/>
            <a:ext cx="11772899" cy="919401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indent="222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Основними продуктами переробки насіння конопель в Україні є: </a:t>
            </a:r>
            <a:r>
              <a:rPr lang="uk-U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олія, борошно, висівки, протеїновий конопляний </a:t>
            </a:r>
            <a:r>
              <a:rPr lang="uk-UA" sz="24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порошок</a:t>
            </a:r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ста з насіння конопель (урбеч), 200 г Эколия: продаж, ціна у Києві.  Горіхові і шоколадні пасти від &amp;quot;Пан-и-Веган магазин хорошей еды&amp;quot; -  10855569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8620" r="14882" b="9764"/>
          <a:stretch/>
        </p:blipFill>
        <p:spPr bwMode="auto">
          <a:xfrm>
            <a:off x="54895" y="3468638"/>
            <a:ext cx="2942753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Молоко Конопли Без Глютена и Сахара EcoMil 1л Испания — в Категории  &amp;quot;Молоко&amp;quot; на Bigl.ua (1266844287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r="20768"/>
          <a:stretch/>
        </p:blipFill>
        <p:spPr bwMode="auto">
          <a:xfrm>
            <a:off x="3257030" y="3594100"/>
            <a:ext cx="2029364" cy="32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4896" y="101599"/>
            <a:ext cx="12035504" cy="2145268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lvl="0" indent="222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alt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Україні працюють </a:t>
            </a:r>
            <a:r>
              <a:rPr lang="uk-UA" altLang="ru-RU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</a:t>
            </a:r>
            <a:r>
              <a:rPr lang="uk-UA" alt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-кафе, пропонують страви з конопель:  печиво, сир, </a:t>
            </a:r>
            <a:r>
              <a:rPr lang="uk-UA" altLang="ru-RU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хумус</a:t>
            </a:r>
            <a:r>
              <a:rPr lang="uk-UA" alt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шоколад, пиво, вино, наливка, чай і конопляне  молоко.  </a:t>
            </a:r>
          </a:p>
          <a:p>
            <a:pPr lvl="0" indent="222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Зараз Україна експортує 80% зібраного насіння коноплі</a:t>
            </a:r>
            <a:r>
              <a:rPr lang="uk-UA" alt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майже не представлені в рецептурах ЗРГ, існує потреба у підвищенні </a:t>
            </a:r>
            <a:r>
              <a:rPr lang="uk-UA" altLang="ru-RU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alt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використання продуктів переробки коноплі в сучасних харчових </a:t>
            </a:r>
            <a:r>
              <a:rPr lang="uk-UA" altLang="ru-RU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технологіях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8" name="Picture 4" descr="https://a.semyanich-shop-2.xyz/resized/original/common/22/pasta--NdPEVgdgmhMnDvjL__tpUgzqTY7G3pk9n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38" y="2743200"/>
            <a:ext cx="5189117" cy="39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45227" y="2743200"/>
            <a:ext cx="5002904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Спагеті з коноплею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11" name="Picture 2" descr="Hulled hemp seeds vs Whole hemp seeds | Z-Company | Natural Health Food  Ingredients Wholesal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49" y="5029200"/>
            <a:ext cx="1929478" cy="15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Упаковка слабогазированной воды Моршинська Hemp Water Joy Каннабис-хмель  0.33 л х 12 шт (4820000431637) – ROZETKA – купить в Киеве с доставкой по  Украи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64" y="15374"/>
            <a:ext cx="4026310" cy="25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emp Plant-Based Beverage – Original - 32o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23181"/>
          <a:stretch/>
        </p:blipFill>
        <p:spPr bwMode="auto">
          <a:xfrm>
            <a:off x="200102" y="19935"/>
            <a:ext cx="2589803" cy="43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del He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5179" r="11194" b="11419"/>
          <a:stretch/>
        </p:blipFill>
        <p:spPr bwMode="auto">
          <a:xfrm>
            <a:off x="32977" y="4324154"/>
            <a:ext cx="3083553" cy="247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Печиво MonLasa конопляне з медом 120 г (5060140291510) – ROZETKA. Купити  Печиво MonLasa конопляне з медом 120 г (5060140291510) за доступною ціною в  Україн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40" y="2606160"/>
            <a:ext cx="2578100" cy="42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Стакан бханг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22" y="3822960"/>
            <a:ext cx="3088678" cy="19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екс приготовленный из конопл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0" y="4344088"/>
            <a:ext cx="3589070" cy="24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verything you need to know about edible he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28" y="2423928"/>
            <a:ext cx="3420702" cy="19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at is Hemp Food? Here are some Hemp Foods you should try at 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46" y="15375"/>
            <a:ext cx="4147410" cy="25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0" y="-25608"/>
            <a:ext cx="12090400" cy="7048738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ВИСНОВОК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суспільстві існує значний попит на інформацію у сфері промислового коноплярства. </a:t>
            </a:r>
            <a:endParaRPr lang="uk-UA" sz="24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Позиції 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провідних світових конопляних асоціацій, що промислові коноплі - це високорентабельна сільськогосподарська культура, а не наркотик. </a:t>
            </a:r>
            <a:endParaRPr lang="ru-RU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Коноплі </a:t>
            </a:r>
            <a:r>
              <a:rPr lang="uk-UA" sz="24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стають однією з головних культур світу ХХІ ст., здатні накопичувати велику масу органічної сировини і 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сприяти збереженню </a:t>
            </a:r>
            <a:r>
              <a:rPr lang="uk-UA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біорізноманіття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сьогоднішній день загальновизнано виняткову важливість Омега-3, 6, 9 ПНЖК для підтримки фізичного та психічного здоров'я людини, попередження ряду захворювань, джерелом яких можуть служити продукти переробки коноплі. </a:t>
            </a:r>
            <a:endParaRPr lang="ru-RU" sz="2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Оздоровчий ефект від використання в їжу </a:t>
            </a:r>
            <a:r>
              <a:rPr lang="uk-UA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коноплепродуктів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 як сегменту «</a:t>
            </a:r>
            <a:r>
              <a:rPr lang="uk-UA" sz="24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суперїжі</a:t>
            </a:r>
            <a:r>
              <a:rPr lang="uk-UA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», - це науково обґрунтований факт, використання конопляних продуктів в рецептурах ЗРГ сприятиме підвищенню біологічної, поживної цінності страв та напоїв, у тому числі в умовах пандемії </a:t>
            </a:r>
            <a:r>
              <a:rPr lang="uk-UA" sz="24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Covid-19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uk-UA" sz="2400" b="1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uk-UA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8" name="Picture 2" descr="CBD Products: A Complete Guide for Fitness Enthusiasts | G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57" y="5591431"/>
            <a:ext cx="2148086" cy="14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bc-naas.com/wp-content/uploads/2019/10/ecolog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" y="0"/>
            <a:ext cx="104980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ector illustration of cannabis green icon on white background - 3056255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 bwMode="auto">
          <a:xfrm>
            <a:off x="8953500" y="0"/>
            <a:ext cx="3124200" cy="2997200"/>
          </a:xfrm>
          <a:prstGeom prst="rect">
            <a:avLst/>
          </a:prstGeom>
          <a:noFill/>
          <a:ln w="1905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" y="101600"/>
            <a:ext cx="8737598" cy="119181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сьогодні в нашому суспільстві ще сильні стереотипи щодо  конопляної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рослини </a:t>
            </a:r>
            <a:endParaRPr lang="ru-RU" sz="3200" b="1" dirty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" y="1443752"/>
            <a:ext cx="6845299" cy="5346144"/>
          </a:xfrm>
          <a:prstGeom prst="roundRect">
            <a:avLst/>
          </a:prstGeom>
          <a:solidFill>
            <a:srgbClr val="CC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Тим не менше, в  </a:t>
            </a:r>
            <a:r>
              <a:rPr lang="uk-UA" sz="28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структурі зловживання </a:t>
            </a:r>
            <a:r>
              <a:rPr lang="uk-UA" sz="2800" b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психоактивними</a:t>
            </a:r>
            <a:r>
              <a:rPr lang="uk-UA" sz="28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речовинами використання препаратів коноплі </a:t>
            </a:r>
            <a:endParaRPr lang="uk-UA" sz="28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8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першому місці: </a:t>
            </a:r>
            <a:endParaRPr lang="uk-UA" sz="28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180,6 </a:t>
            </a:r>
            <a:r>
              <a:rPr lang="uk-UA" sz="2800" b="1" dirty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млн. осіб, або 3,9% населення планети у віці 15-64 років вживають </a:t>
            </a:r>
            <a:r>
              <a:rPr lang="uk-UA" sz="2800" b="1" dirty="0" err="1" smtClean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</a:t>
            </a:r>
            <a:r>
              <a:rPr lang="uk-UA" sz="2800" b="1" dirty="0" smtClean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800" b="1" dirty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800" b="1" dirty="0" smtClean="0">
              <a:solidFill>
                <a:srgbClr val="FF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err="1" smtClean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Канабіс</a:t>
            </a:r>
            <a:r>
              <a:rPr lang="uk-UA" sz="2800" b="1" dirty="0" smtClean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є найпоширенішим забороненим наркотиком, який викликає залежність. </a:t>
            </a:r>
            <a:endParaRPr lang="ru-RU" sz="2800" b="1" dirty="0">
              <a:solidFill>
                <a:srgbClr val="FF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Parents Must Now Be Notified of Minor Children&amp;#39;s First-Time Marijuana,  Alcohol Offenses | Belmar/Lake Como, NJ News TAPi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/>
        </p:blipFill>
        <p:spPr bwMode="auto">
          <a:xfrm>
            <a:off x="6845300" y="2971800"/>
            <a:ext cx="5346700" cy="376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nnactiva.com/wp-content/uploads/2020/01/La-historia-del-Cannab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4864634"/>
            <a:ext cx="12192000" cy="199336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Терміном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3200" b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канабіноїди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позначають хімічні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сполуки, що містяться в коноплях, продукти їх перетворення і синтетичні аналоги. </a:t>
            </a:r>
            <a:endParaRPr lang="uk-UA" sz="32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більш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600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хімічних </a:t>
            </a:r>
            <a:r>
              <a:rPr lang="uk-UA" sz="3200" b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сполук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120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 яких є унікальним саме для коноплі (при палінні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трансформуються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2000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хімічних  речовин) </a:t>
            </a:r>
            <a:endParaRPr lang="ru-RU" sz="3200" b="1" dirty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nnabis may alter a teen&amp;#39;s developing brain | Science News for Studen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/>
          <a:stretch/>
        </p:blipFill>
        <p:spPr bwMode="auto">
          <a:xfrm>
            <a:off x="6159500" y="0"/>
            <a:ext cx="6032500" cy="4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alistic Vector Illustration of Cannabinoid Compounds. Chemical Structure  of Cannabis Components. Stock Vector - Illustration of chemistry,  molecular: 17428913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4"/>
          <a:stretch/>
        </p:blipFill>
        <p:spPr bwMode="auto">
          <a:xfrm>
            <a:off x="0" y="1603536"/>
            <a:ext cx="6159500" cy="52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12192001" cy="282630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Історія використання коноплі налічує 10 000 років; дані засвідчені про ритуальні і харчові цілі у багатьох релігіях: </a:t>
            </a:r>
            <a:endParaRPr lang="uk-UA" sz="32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3200" b="1" dirty="0" err="1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синторизмі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(Японія),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індуїзмі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священну рослину коноплі </a:t>
            </a:r>
            <a:r>
              <a:rPr lang="uk-UA" sz="3200" b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Шива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подарував людині, буддизмі, </a:t>
            </a:r>
            <a:r>
              <a:rPr lang="uk-UA" sz="3200" b="1" dirty="0" err="1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ессенів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Давного Єгипту, у послідовників Заратустри, ісламських суфіїв, коптів, ін.</a:t>
            </a:r>
            <a:endParaRPr lang="ru-RU" sz="3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Hemp – the Red-Headed Stepchild Of the Fiber World | Roving Craf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6306"/>
            <a:ext cx="2735415" cy="40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annabis in the Islamic Middle Ages – THE LANDRACE TE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4020"/>
          <a:stretch/>
        </p:blipFill>
        <p:spPr bwMode="auto">
          <a:xfrm>
            <a:off x="9419848" y="2826306"/>
            <a:ext cx="2772152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A Brief History of Cannabis – The Herbal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15" y="2826307"/>
            <a:ext cx="6773333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история конопли марихуа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26306"/>
            <a:ext cx="2276474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1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31" y="5289907"/>
            <a:ext cx="2345323" cy="1568094"/>
          </a:xfrm>
        </p:spPr>
      </p:pic>
      <p:pic>
        <p:nvPicPr>
          <p:cNvPr id="5124" name="Picture 4" descr="The World&amp;#39;s Oldest Cannabis Stash - Cannabis Information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816"/>
            <a:ext cx="4483100" cy="42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10,000-year History of Marijuana use in the World - The Healing Clinics, LL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54" y="5270605"/>
            <a:ext cx="2526246" cy="15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0"/>
            <a:ext cx="12192001" cy="119181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</a:rPr>
              <a:t>У </a:t>
            </a:r>
            <a:r>
              <a:rPr lang="uk-UA" sz="3200" b="1" dirty="0">
                <a:solidFill>
                  <a:srgbClr val="0033CC"/>
                </a:solidFill>
              </a:rPr>
              <a:t>багатьох культурах </a:t>
            </a:r>
            <a:r>
              <a:rPr lang="uk-UA" sz="3200" b="1" dirty="0" err="1">
                <a:solidFill>
                  <a:srgbClr val="0033CC"/>
                </a:solidFill>
              </a:rPr>
              <a:t>канабіс</a:t>
            </a:r>
            <a:r>
              <a:rPr lang="uk-UA" sz="3200" b="1" dirty="0">
                <a:solidFill>
                  <a:srgbClr val="0033CC"/>
                </a:solidFill>
              </a:rPr>
              <a:t> і сьогодні являється </a:t>
            </a:r>
            <a:r>
              <a:rPr lang="uk-UA" sz="3200" b="1" dirty="0" smtClean="0">
                <a:solidFill>
                  <a:srgbClr val="0033CC"/>
                </a:solidFill>
              </a:rPr>
              <a:t>сакральною рослиною</a:t>
            </a:r>
            <a:endParaRPr lang="ru-RU" sz="3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Шива и бха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191816"/>
            <a:ext cx="7708901" cy="40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мпоненты для бханг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0" y="5289906"/>
            <a:ext cx="2755900" cy="16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лигия и каннаби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81601"/>
            <a:ext cx="4615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700" y="0"/>
            <a:ext cx="12179300" cy="1736646"/>
          </a:xfrm>
          <a:prstGeom prst="roundRect">
            <a:avLst/>
          </a:prstGeom>
          <a:solidFill>
            <a:srgbClr val="CCFF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Коноплі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традиційна культура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України, за </a:t>
            </a:r>
            <a:endParaRPr lang="uk-UA" sz="3200" b="1" dirty="0"/>
          </a:p>
          <a:p>
            <a:pPr algn="ctr"/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знахідками археологів в  трипільській культурі використовували </a:t>
            </a:r>
            <a:r>
              <a:rPr lang="uk-UA" sz="32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4-и </a:t>
            </a:r>
            <a:r>
              <a:rPr lang="uk-UA" sz="32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тисячоліття тому </a:t>
            </a:r>
            <a:endParaRPr lang="ru-RU" sz="3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Сутінки Старої Європ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723211"/>
            <a:ext cx="5854700" cy="51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36646"/>
            <a:ext cx="4730262" cy="509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1544</Words>
  <Application>Microsoft Office PowerPoint</Application>
  <PresentationFormat>Широкоэкранный</PresentationFormat>
  <Paragraphs>107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МІЖНАРОДНІ ЗВ'ЯЗКИ ІНСТИТУТУ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142</cp:revision>
  <dcterms:created xsi:type="dcterms:W3CDTF">2021-05-04T09:00:49Z</dcterms:created>
  <dcterms:modified xsi:type="dcterms:W3CDTF">2021-10-26T08:55:00Z</dcterms:modified>
</cp:coreProperties>
</file>