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notesMasterIdLst>
    <p:notesMasterId r:id="rId12"/>
  </p:notesMasterIdLst>
  <p:sldIdLst>
    <p:sldId id="256" r:id="rId2"/>
    <p:sldId id="270" r:id="rId3"/>
    <p:sldId id="287" r:id="rId4"/>
    <p:sldId id="273" r:id="rId5"/>
    <p:sldId id="257" r:id="rId6"/>
    <p:sldId id="265" r:id="rId7"/>
    <p:sldId id="292" r:id="rId8"/>
    <p:sldId id="293" r:id="rId9"/>
    <p:sldId id="274" r:id="rId10"/>
    <p:sldId id="29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129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5548D-9A01-4022-8DC1-9831B7719C27}" type="datetimeFigureOut">
              <a:rPr lang="ru-RU" smtClean="0"/>
              <a:t>20.10.2021</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21F986-3A54-437F-93BC-B35F4D5C9297}" type="slidenum">
              <a:rPr lang="ru-RU" smtClean="0"/>
              <a:t>‹#›</a:t>
            </a:fld>
            <a:endParaRPr lang="ru-RU"/>
          </a:p>
        </p:txBody>
      </p:sp>
    </p:spTree>
    <p:extLst>
      <p:ext uri="{BB962C8B-B14F-4D97-AF65-F5344CB8AC3E}">
        <p14:creationId xmlns:p14="http://schemas.microsoft.com/office/powerpoint/2010/main" val="3113827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921F986-3A54-437F-93BC-B35F4D5C9297}" type="slidenum">
              <a:rPr lang="ru-RU" smtClean="0"/>
              <a:t>4</a:t>
            </a:fld>
            <a:endParaRPr lang="ru-RU"/>
          </a:p>
        </p:txBody>
      </p:sp>
    </p:spTree>
    <p:extLst>
      <p:ext uri="{BB962C8B-B14F-4D97-AF65-F5344CB8AC3E}">
        <p14:creationId xmlns:p14="http://schemas.microsoft.com/office/powerpoint/2010/main" val="871150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3B8BAB1-167E-4C72-A17C-7E0C7BA1016F}" type="datetimeFigureOut">
              <a:rPr lang="ru-RU" smtClean="0"/>
              <a:t>20.10.2021</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94D773CB-1DAA-4F24-81F2-22D86BFC6E75}"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3B8BAB1-167E-4C72-A17C-7E0C7BA1016F}" type="datetimeFigureOut">
              <a:rPr lang="ru-RU" smtClean="0"/>
              <a:t>20.10.2021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D773CB-1DAA-4F24-81F2-22D86BFC6E7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3B8BAB1-167E-4C72-A17C-7E0C7BA1016F}" type="datetimeFigureOut">
              <a:rPr lang="ru-RU" smtClean="0"/>
              <a:t>20.10.2021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D773CB-1DAA-4F24-81F2-22D86BFC6E7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3B8BAB1-167E-4C72-A17C-7E0C7BA1016F}" type="datetimeFigureOut">
              <a:rPr lang="ru-RU" smtClean="0"/>
              <a:t>20.10.2021</a:t>
            </a:fld>
            <a:endParaRPr lang="ru-RU"/>
          </a:p>
        </p:txBody>
      </p:sp>
      <p:sp>
        <p:nvSpPr>
          <p:cNvPr id="9" name="Номер слайда 8"/>
          <p:cNvSpPr>
            <a:spLocks noGrp="1"/>
          </p:cNvSpPr>
          <p:nvPr>
            <p:ph type="sldNum" sz="quarter" idx="15"/>
          </p:nvPr>
        </p:nvSpPr>
        <p:spPr/>
        <p:txBody>
          <a:bodyPr rtlCol="0"/>
          <a:lstStyle/>
          <a:p>
            <a:fld id="{94D773CB-1DAA-4F24-81F2-22D86BFC6E75}"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3B8BAB1-167E-4C72-A17C-7E0C7BA1016F}" type="datetimeFigureOut">
              <a:rPr lang="ru-RU" smtClean="0"/>
              <a:t>20.10.2021</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94D773CB-1DAA-4F24-81F2-22D86BFC6E75}"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3B8BAB1-167E-4C72-A17C-7E0C7BA1016F}" type="datetimeFigureOut">
              <a:rPr lang="ru-RU" smtClean="0"/>
              <a:t>20.10.2021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D773CB-1DAA-4F24-81F2-22D86BFC6E75}" type="slidenum">
              <a:rPr lang="ru-RU" smtClean="0"/>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3B8BAB1-167E-4C72-A17C-7E0C7BA1016F}" type="datetimeFigureOut">
              <a:rPr lang="ru-RU" smtClean="0"/>
              <a:t>20.10.2021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4D773CB-1DAA-4F24-81F2-22D86BFC6E75}" type="slidenum">
              <a:rPr lang="ru-RU" smtClean="0"/>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3B8BAB1-167E-4C72-A17C-7E0C7BA1016F}" type="datetimeFigureOut">
              <a:rPr lang="ru-RU" smtClean="0"/>
              <a:t>20.10.2021</a:t>
            </a:fld>
            <a:endParaRPr lang="ru-RU"/>
          </a:p>
        </p:txBody>
      </p:sp>
      <p:sp>
        <p:nvSpPr>
          <p:cNvPr id="7" name="Номер слайда 6"/>
          <p:cNvSpPr>
            <a:spLocks noGrp="1"/>
          </p:cNvSpPr>
          <p:nvPr>
            <p:ph type="sldNum" sz="quarter" idx="11"/>
          </p:nvPr>
        </p:nvSpPr>
        <p:spPr/>
        <p:txBody>
          <a:bodyPr rtlCol="0"/>
          <a:lstStyle/>
          <a:p>
            <a:fld id="{94D773CB-1DAA-4F24-81F2-22D86BFC6E75}"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3B8BAB1-167E-4C72-A17C-7E0C7BA1016F}" type="datetimeFigureOut">
              <a:rPr lang="ru-RU" smtClean="0"/>
              <a:t>20.10.2021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4D773CB-1DAA-4F24-81F2-22D86BFC6E7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3B8BAB1-167E-4C72-A17C-7E0C7BA1016F}" type="datetimeFigureOut">
              <a:rPr lang="ru-RU" smtClean="0"/>
              <a:t>20.10.2021</a:t>
            </a:fld>
            <a:endParaRPr lang="ru-RU"/>
          </a:p>
        </p:txBody>
      </p:sp>
      <p:sp>
        <p:nvSpPr>
          <p:cNvPr id="22" name="Номер слайда 21"/>
          <p:cNvSpPr>
            <a:spLocks noGrp="1"/>
          </p:cNvSpPr>
          <p:nvPr>
            <p:ph type="sldNum" sz="quarter" idx="15"/>
          </p:nvPr>
        </p:nvSpPr>
        <p:spPr/>
        <p:txBody>
          <a:bodyPr rtlCol="0"/>
          <a:lstStyle/>
          <a:p>
            <a:fld id="{94D773CB-1DAA-4F24-81F2-22D86BFC6E75}"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B3B8BAB1-167E-4C72-A17C-7E0C7BA1016F}" type="datetimeFigureOut">
              <a:rPr lang="ru-RU" smtClean="0"/>
              <a:t>20.10.2021</a:t>
            </a:fld>
            <a:endParaRPr lang="ru-RU"/>
          </a:p>
        </p:txBody>
      </p:sp>
      <p:sp>
        <p:nvSpPr>
          <p:cNvPr id="18" name="Номер слайда 17"/>
          <p:cNvSpPr>
            <a:spLocks noGrp="1"/>
          </p:cNvSpPr>
          <p:nvPr>
            <p:ph type="sldNum" sz="quarter" idx="11"/>
          </p:nvPr>
        </p:nvSpPr>
        <p:spPr/>
        <p:txBody>
          <a:bodyPr rtlCol="0"/>
          <a:lstStyle/>
          <a:p>
            <a:fld id="{94D773CB-1DAA-4F24-81F2-22D86BFC6E75}"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3B8BAB1-167E-4C72-A17C-7E0C7BA1016F}" type="datetimeFigureOut">
              <a:rPr lang="ru-RU" smtClean="0"/>
              <a:t>20.10.2021</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4D773CB-1DAA-4F24-81F2-22D86BFC6E7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75556" y="611009"/>
            <a:ext cx="7772400" cy="2876607"/>
          </a:xfrm>
        </p:spPr>
        <p:txBody>
          <a:bodyPr>
            <a:normAutofit fontScale="90000"/>
          </a:bodyPr>
          <a:lstStyle/>
          <a:p>
            <a:pPr algn="ctr"/>
            <a:r>
              <a:rPr lang="uk-UA" sz="2800" b="1" dirty="0" smtClean="0">
                <a:solidFill>
                  <a:schemeClr val="accent1">
                    <a:lumMod val="75000"/>
                  </a:schemeClr>
                </a:solidFill>
                <a:latin typeface="Times New Roman" panose="02020603050405020304" pitchFamily="18" charset="0"/>
                <a:cs typeface="Times New Roman" panose="02020603050405020304" pitchFamily="18" charset="0"/>
              </a:rPr>
              <a:t/>
            </a:r>
            <a:br>
              <a:rPr lang="uk-UA" sz="2800" b="1" dirty="0" smtClean="0">
                <a:solidFill>
                  <a:schemeClr val="accent1">
                    <a:lumMod val="75000"/>
                  </a:schemeClr>
                </a:solidFill>
                <a:latin typeface="Times New Roman" panose="02020603050405020304" pitchFamily="18" charset="0"/>
                <a:cs typeface="Times New Roman" panose="02020603050405020304" pitchFamily="18" charset="0"/>
              </a:rPr>
            </a:br>
            <a:r>
              <a:rPr lang="uk-UA" sz="2800" dirty="0">
                <a:solidFill>
                  <a:schemeClr val="accent1">
                    <a:lumMod val="75000"/>
                  </a:schemeClr>
                </a:solidFill>
                <a:latin typeface="Times New Roman" panose="02020603050405020304" pitchFamily="18" charset="0"/>
                <a:cs typeface="Times New Roman" panose="02020603050405020304" pitchFamily="18" charset="0"/>
              </a:rPr>
              <a:t/>
            </a:r>
            <a:br>
              <a:rPr lang="uk-UA" sz="2800" dirty="0">
                <a:solidFill>
                  <a:schemeClr val="accent1">
                    <a:lumMod val="75000"/>
                  </a:schemeClr>
                </a:solidFill>
                <a:latin typeface="Times New Roman" panose="02020603050405020304" pitchFamily="18" charset="0"/>
                <a:cs typeface="Times New Roman" panose="02020603050405020304" pitchFamily="18" charset="0"/>
              </a:rPr>
            </a:br>
            <a:r>
              <a:rPr lang="en-US" sz="1600" dirty="0"/>
              <a:t>V </a:t>
            </a:r>
            <a:r>
              <a:rPr lang="uk-UA" sz="1600" dirty="0"/>
              <a:t>МІЖРЕГІОНАЛЬНА СТУДЕНТСЬКА НАУКОВО-ПРАКТИЧНА КОНФЕРЕНЦІЯ</a:t>
            </a:r>
            <a:br>
              <a:rPr lang="uk-UA" sz="1600" dirty="0"/>
            </a:br>
            <a:r>
              <a:rPr lang="uk-UA" sz="2800" dirty="0"/>
              <a:t>«Сучасні проблеми готельного бізнесу </a:t>
            </a:r>
            <a:br>
              <a:rPr lang="uk-UA" sz="2800" dirty="0"/>
            </a:br>
            <a:r>
              <a:rPr lang="uk-UA" sz="2800" dirty="0"/>
              <a:t>та ресторанної справи -2021»</a:t>
            </a:r>
            <a:br>
              <a:rPr lang="uk-UA" sz="2800" dirty="0"/>
            </a:br>
            <a:r>
              <a:rPr lang="uk-UA" sz="2800" dirty="0"/>
              <a:t>тема доповіді:</a:t>
            </a:r>
            <a:r>
              <a:rPr lang="ru-RU" sz="2800" dirty="0"/>
              <a:t/>
            </a:r>
            <a:br>
              <a:rPr lang="ru-RU" sz="2800" dirty="0"/>
            </a:br>
            <a:r>
              <a:rPr lang="uk-UA" sz="2800" b="1" dirty="0" smtClean="0">
                <a:solidFill>
                  <a:schemeClr val="accent1">
                    <a:lumMod val="75000"/>
                  </a:schemeClr>
                </a:solidFill>
                <a:latin typeface="Times New Roman" panose="02020603050405020304" pitchFamily="18" charset="0"/>
                <a:cs typeface="Times New Roman" panose="02020603050405020304" pitchFamily="18" charset="0"/>
              </a:rPr>
              <a:t>Перспективи </a:t>
            </a:r>
            <a:r>
              <a:rPr lang="uk-UA" sz="2800" b="1" dirty="0" smtClean="0">
                <a:solidFill>
                  <a:schemeClr val="accent1">
                    <a:lumMod val="75000"/>
                  </a:schemeClr>
                </a:solidFill>
                <a:latin typeface="Times New Roman" panose="02020603050405020304" pitchFamily="18" charset="0"/>
                <a:cs typeface="Times New Roman" panose="02020603050405020304" pitchFamily="18" charset="0"/>
              </a:rPr>
              <a:t>розвитку готельного бізнесу та ресторанної справи в Україні в умовах     карантинних заходів</a:t>
            </a:r>
            <a:endParaRPr lang="ru-RU"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771800" y="5552657"/>
            <a:ext cx="5832648" cy="1046440"/>
          </a:xfrm>
          <a:prstGeom prst="rect">
            <a:avLst/>
          </a:prstGeom>
        </p:spPr>
        <p:txBody>
          <a:bodyPr wrap="square">
            <a:spAutoFit/>
          </a:bodyPr>
          <a:lstStyle/>
          <a:p>
            <a:r>
              <a:rPr lang="uk-UA" b="1" dirty="0"/>
              <a:t>       </a:t>
            </a:r>
            <a:r>
              <a:rPr lang="uk-UA" b="1" dirty="0" smtClean="0"/>
              <a:t>Доповідач </a:t>
            </a:r>
            <a:r>
              <a:rPr lang="uk-UA" sz="2000" b="1" dirty="0" err="1" smtClean="0">
                <a:latin typeface="Times New Roman" panose="02020603050405020304" pitchFamily="18" charset="0"/>
                <a:cs typeface="Times New Roman" panose="02020603050405020304" pitchFamily="18" charset="0"/>
              </a:rPr>
              <a:t>Горобчук</a:t>
            </a:r>
            <a:r>
              <a:rPr lang="uk-UA" sz="2000" b="1" dirty="0" smtClean="0">
                <a:latin typeface="Times New Roman" panose="02020603050405020304" pitchFamily="18" charset="0"/>
                <a:cs typeface="Times New Roman" panose="02020603050405020304" pitchFamily="18" charset="0"/>
              </a:rPr>
              <a:t> </a:t>
            </a:r>
            <a:r>
              <a:rPr lang="uk-UA" sz="2000" b="1" dirty="0">
                <a:latin typeface="Times New Roman" panose="02020603050405020304" pitchFamily="18" charset="0"/>
                <a:cs typeface="Times New Roman" panose="02020603050405020304" pitchFamily="18" charset="0"/>
              </a:rPr>
              <a:t>А</a:t>
            </a:r>
            <a:r>
              <a:rPr lang="uk-UA" sz="2000" b="1" dirty="0" smtClean="0">
                <a:latin typeface="Times New Roman" panose="02020603050405020304" pitchFamily="18" charset="0"/>
                <a:cs typeface="Times New Roman" panose="02020603050405020304" pitchFamily="18" charset="0"/>
              </a:rPr>
              <a:t>ндрій Вікторович </a:t>
            </a:r>
            <a:endParaRPr lang="uk-UA" sz="2000" b="1" dirty="0" smtClean="0">
              <a:latin typeface="Times New Roman" panose="02020603050405020304" pitchFamily="18" charset="0"/>
              <a:cs typeface="Times New Roman" panose="02020603050405020304" pitchFamily="18" charset="0"/>
            </a:endParaRPr>
          </a:p>
          <a:p>
            <a:r>
              <a:rPr lang="uk-UA" b="1" dirty="0" smtClean="0">
                <a:latin typeface="Times New Roman" panose="02020603050405020304" pitchFamily="18" charset="0"/>
                <a:cs typeface="Times New Roman" panose="02020603050405020304" pitchFamily="18" charset="0"/>
              </a:rPr>
              <a:t>         Науковий </a:t>
            </a:r>
            <a:r>
              <a:rPr lang="uk-UA" b="1" dirty="0">
                <a:latin typeface="Times New Roman" panose="02020603050405020304" pitchFamily="18" charset="0"/>
                <a:cs typeface="Times New Roman" panose="02020603050405020304" pitchFamily="18" charset="0"/>
              </a:rPr>
              <a:t>керівник: </a:t>
            </a:r>
            <a:r>
              <a:rPr lang="uk-UA" b="1" dirty="0" err="1">
                <a:latin typeface="Times New Roman" panose="02020603050405020304" pitchFamily="18" charset="0"/>
                <a:cs typeface="Times New Roman" panose="02020603050405020304" pitchFamily="18" charset="0"/>
              </a:rPr>
              <a:t>Водяницька</a:t>
            </a:r>
            <a:r>
              <a:rPr lang="uk-UA" b="1" dirty="0">
                <a:latin typeface="Times New Roman" panose="02020603050405020304" pitchFamily="18" charset="0"/>
                <a:cs typeface="Times New Roman" panose="02020603050405020304" pitchFamily="18" charset="0"/>
              </a:rPr>
              <a:t> Ю.О.</a:t>
            </a:r>
          </a:p>
          <a:p>
            <a:r>
              <a:rPr lang="uk-UA" sz="2400" b="1" dirty="0">
                <a:latin typeface="Times New Roman" panose="02020603050405020304" pitchFamily="18" charset="0"/>
                <a:cs typeface="Times New Roman" panose="02020603050405020304" pitchFamily="18" charset="0"/>
              </a:rPr>
              <a:t>                 </a:t>
            </a:r>
            <a:r>
              <a:rPr lang="uk-UA" sz="2400" b="1"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Одеса </a:t>
            </a:r>
            <a:r>
              <a:rPr lang="uk-UA" dirty="0" smtClean="0">
                <a:latin typeface="Times New Roman" panose="02020603050405020304" pitchFamily="18" charset="0"/>
                <a:cs typeface="Times New Roman" panose="02020603050405020304" pitchFamily="18" charset="0"/>
              </a:rPr>
              <a:t>2021  </a:t>
            </a:r>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93367" y="210899"/>
            <a:ext cx="8964488" cy="400110"/>
          </a:xfrm>
          <a:prstGeom prst="rect">
            <a:avLst/>
          </a:prstGeom>
        </p:spPr>
        <p:txBody>
          <a:bodyPr wrap="square">
            <a:spAutoFit/>
          </a:bodyPr>
          <a:lstStyle/>
          <a:p>
            <a:r>
              <a:rPr lang="ru-RU" sz="2000" i="1" dirty="0">
                <a:latin typeface="Times New Roman" panose="02020603050405020304" pitchFamily="18" charset="0"/>
                <a:cs typeface="Times New Roman" panose="02020603050405020304" pitchFamily="18" charset="0"/>
              </a:rPr>
              <a:t>  </a:t>
            </a:r>
            <a:r>
              <a:rPr lang="ru-RU" sz="2000" b="1" i="1" dirty="0">
                <a:latin typeface="Times New Roman" panose="02020603050405020304" pitchFamily="18" charset="0"/>
                <a:cs typeface="Times New Roman" panose="02020603050405020304" pitchFamily="18" charset="0"/>
              </a:rPr>
              <a:t>ДНЗ « </a:t>
            </a:r>
            <a:r>
              <a:rPr lang="ru-RU" sz="2000" b="1" i="1" dirty="0" err="1">
                <a:latin typeface="Times New Roman" panose="02020603050405020304" pitchFamily="18" charset="0"/>
                <a:cs typeface="Times New Roman" panose="02020603050405020304" pitchFamily="18" charset="0"/>
              </a:rPr>
              <a:t>Одеське</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вище</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професійне</a:t>
            </a:r>
            <a:r>
              <a:rPr lang="ru-RU" sz="2000" b="1" i="1" dirty="0">
                <a:latin typeface="Times New Roman" panose="02020603050405020304" pitchFamily="18" charset="0"/>
                <a:cs typeface="Times New Roman" panose="02020603050405020304" pitchFamily="18" charset="0"/>
              </a:rPr>
              <a:t> училище </a:t>
            </a:r>
            <a:r>
              <a:rPr lang="ru-RU" sz="2000" b="1" i="1" dirty="0" err="1">
                <a:latin typeface="Times New Roman" panose="02020603050405020304" pitchFamily="18" charset="0"/>
                <a:cs typeface="Times New Roman" panose="02020603050405020304" pitchFamily="18" charset="0"/>
              </a:rPr>
              <a:t>морського</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туристичного</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сервісу</a:t>
            </a:r>
            <a:r>
              <a:rPr lang="ru-RU" b="1" i="1" dirty="0"/>
              <a:t>»</a:t>
            </a:r>
            <a:endParaRPr lang="ru-RU" b="1" dirty="0"/>
          </a:p>
        </p:txBody>
      </p:sp>
      <p:pic>
        <p:nvPicPr>
          <p:cNvPr id="1026" name="Picture 2" descr="C:\Users\Александр\Desktop\16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645024"/>
            <a:ext cx="4048006" cy="17415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988840"/>
            <a:ext cx="7467600" cy="1143000"/>
          </a:xfrm>
        </p:spPr>
        <p:txBody>
          <a:bodyPr/>
          <a:lstStyle/>
          <a:p>
            <a:pPr algn="ctr"/>
            <a:r>
              <a:rPr lang="uk-UA" dirty="0" smtClean="0"/>
              <a:t>ДЯКУЄМО ЗА УВАГУ!!!</a:t>
            </a:r>
            <a:endParaRPr lang="uk-UA" dirty="0"/>
          </a:p>
        </p:txBody>
      </p:sp>
    </p:spTree>
    <p:extLst>
      <p:ext uri="{BB962C8B-B14F-4D97-AF65-F5344CB8AC3E}">
        <p14:creationId xmlns:p14="http://schemas.microsoft.com/office/powerpoint/2010/main" val="3760031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4464496" cy="6165304"/>
          </a:xfrm>
          <a:solidFill>
            <a:schemeClr val="bg1"/>
          </a:solidFill>
        </p:spPr>
        <p:txBody>
          <a:bodyPr>
            <a:noAutofit/>
          </a:bodyPr>
          <a:lstStyle/>
          <a:p>
            <a:r>
              <a:rPr lang="uk-UA" sz="20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800" dirty="0" smtClean="0">
                <a:solidFill>
                  <a:schemeClr val="tx1"/>
                </a:solidFill>
                <a:latin typeface="Times New Roman" panose="02020603050405020304" pitchFamily="18" charset="0"/>
                <a:ea typeface="Calibri" panose="020F0502020204030204" pitchFamily="34" charset="0"/>
              </a:rPr>
              <a:t>ОДНІЄЮ ІЗ ТЕНДЕНЦІЙ</a:t>
            </a:r>
            <a:r>
              <a:rPr lang="ru-RU" sz="1800" dirty="0" smtClean="0">
                <a:solidFill>
                  <a:schemeClr val="tx1"/>
                </a:solidFill>
                <a:latin typeface="Times New Roman" panose="02020603050405020304" pitchFamily="18" charset="0"/>
                <a:ea typeface="Calibri" panose="020F0502020204030204" pitchFamily="34" charset="0"/>
              </a:rPr>
              <a:t> НА </a:t>
            </a:r>
            <a:r>
              <a:rPr lang="uk-UA" sz="1800" dirty="0" smtClean="0">
                <a:solidFill>
                  <a:schemeClr val="tx1"/>
                </a:solidFill>
                <a:latin typeface="Times New Roman" panose="02020603050405020304" pitchFamily="18" charset="0"/>
                <a:ea typeface="Calibri" panose="020F0502020204030204" pitchFamily="34" charset="0"/>
              </a:rPr>
              <a:t>СУЧАСНОМУ</a:t>
            </a:r>
            <a:r>
              <a:rPr lang="ru-RU" sz="1800" dirty="0" smtClean="0">
                <a:solidFill>
                  <a:schemeClr val="tx1"/>
                </a:solidFill>
                <a:latin typeface="Times New Roman" panose="02020603050405020304" pitchFamily="18" charset="0"/>
                <a:ea typeface="Calibri" panose="020F0502020204030204" pitchFamily="34" charset="0"/>
              </a:rPr>
              <a:t> РИНКУ </a:t>
            </a:r>
            <a:r>
              <a:rPr lang="uk-UA" sz="1800" dirty="0" smtClean="0">
                <a:solidFill>
                  <a:schemeClr val="tx1"/>
                </a:solidFill>
                <a:latin typeface="Times New Roman" panose="02020603050405020304" pitchFamily="18" charset="0"/>
                <a:ea typeface="Calibri" panose="020F0502020204030204" pitchFamily="34" charset="0"/>
              </a:rPr>
              <a:t>ТУРИСТИЧНИХ ПРОДУКТІВ</a:t>
            </a:r>
            <a:r>
              <a:rPr lang="ru-RU" sz="1800" dirty="0" smtClean="0">
                <a:solidFill>
                  <a:schemeClr val="tx1"/>
                </a:solidFill>
                <a:latin typeface="Times New Roman" panose="02020603050405020304" pitchFamily="18" charset="0"/>
                <a:ea typeface="Calibri" panose="020F0502020204030204" pitchFamily="34" charset="0"/>
              </a:rPr>
              <a:t> Є </a:t>
            </a:r>
            <a:r>
              <a:rPr lang="uk-UA" sz="1800" dirty="0" smtClean="0">
                <a:solidFill>
                  <a:schemeClr val="tx1"/>
                </a:solidFill>
                <a:latin typeface="Times New Roman" panose="02020603050405020304" pitchFamily="18" charset="0"/>
                <a:ea typeface="Calibri" panose="020F0502020204030204" pitchFamily="34" charset="0"/>
              </a:rPr>
              <a:t>ФОРМУВАННЯ</a:t>
            </a:r>
            <a:r>
              <a:rPr lang="ru-RU" sz="1800" dirty="0" smtClean="0">
                <a:solidFill>
                  <a:schemeClr val="tx1"/>
                </a:solidFill>
                <a:latin typeface="Times New Roman" panose="02020603050405020304" pitchFamily="18" charset="0"/>
                <a:ea typeface="Calibri" panose="020F0502020204030204" pitchFamily="34" charset="0"/>
              </a:rPr>
              <a:t> КОМПЛЕКСНОГО ПАКЕТУ </a:t>
            </a:r>
            <a:r>
              <a:rPr lang="uk-UA" sz="1800" dirty="0" smtClean="0">
                <a:solidFill>
                  <a:schemeClr val="tx1"/>
                </a:solidFill>
                <a:latin typeface="Times New Roman" panose="02020603050405020304" pitchFamily="18" charset="0"/>
                <a:ea typeface="Calibri" panose="020F0502020204030204" pitchFamily="34" charset="0"/>
              </a:rPr>
              <a:t>ТОВАРІВ</a:t>
            </a:r>
            <a:r>
              <a:rPr lang="ru-RU" sz="1800" dirty="0" smtClean="0">
                <a:solidFill>
                  <a:schemeClr val="tx1"/>
                </a:solidFill>
                <a:latin typeface="Times New Roman" panose="02020603050405020304" pitchFamily="18" charset="0"/>
                <a:ea typeface="Calibri" panose="020F0502020204030204" pitchFamily="34" charset="0"/>
              </a:rPr>
              <a:t> І </a:t>
            </a:r>
            <a:r>
              <a:rPr lang="uk-UA" sz="1800" dirty="0" smtClean="0">
                <a:solidFill>
                  <a:schemeClr val="tx1"/>
                </a:solidFill>
                <a:latin typeface="Times New Roman" panose="02020603050405020304" pitchFamily="18" charset="0"/>
                <a:ea typeface="Calibri" panose="020F0502020204030204" pitchFamily="34" charset="0"/>
              </a:rPr>
              <a:t>ПОСЛУГ</a:t>
            </a:r>
            <a:r>
              <a:rPr lang="ru-RU" sz="1800" dirty="0" smtClean="0">
                <a:solidFill>
                  <a:schemeClr val="tx1"/>
                </a:solidFill>
                <a:latin typeface="Times New Roman" panose="02020603050405020304" pitchFamily="18" charset="0"/>
                <a:ea typeface="Calibri" panose="020F0502020204030204" pitchFamily="34" charset="0"/>
              </a:rPr>
              <a:t>, </a:t>
            </a:r>
            <a:r>
              <a:rPr lang="uk-UA" sz="1800" dirty="0" smtClean="0">
                <a:solidFill>
                  <a:schemeClr val="tx1"/>
                </a:solidFill>
                <a:latin typeface="Times New Roman" panose="02020603050405020304" pitchFamily="18" charset="0"/>
                <a:ea typeface="Calibri" panose="020F0502020204030204" pitchFamily="34" charset="0"/>
              </a:rPr>
              <a:t>ЯКІ ПОТЕНЦІЙНО МОЖУТЬ</a:t>
            </a:r>
            <a:r>
              <a:rPr lang="ru-RU" sz="1800" dirty="0" smtClean="0">
                <a:solidFill>
                  <a:schemeClr val="tx1"/>
                </a:solidFill>
                <a:latin typeface="Times New Roman" panose="02020603050405020304" pitchFamily="18" charset="0"/>
                <a:ea typeface="Calibri" panose="020F0502020204030204" pitchFamily="34" charset="0"/>
              </a:rPr>
              <a:t> СТАТИ </a:t>
            </a:r>
            <a:r>
              <a:rPr lang="uk-UA" sz="1800" dirty="0" smtClean="0">
                <a:solidFill>
                  <a:schemeClr val="tx1"/>
                </a:solidFill>
                <a:latin typeface="Times New Roman" panose="02020603050405020304" pitchFamily="18" charset="0"/>
                <a:ea typeface="Calibri" panose="020F0502020204030204" pitchFamily="34" charset="0"/>
              </a:rPr>
              <a:t>ОБ’ЄКТОМ СПОЖИВАННЯ</a:t>
            </a:r>
            <a:r>
              <a:rPr lang="ru-RU" sz="1800" dirty="0" smtClean="0">
                <a:solidFill>
                  <a:schemeClr val="tx1"/>
                </a:solidFill>
                <a:latin typeface="Times New Roman" panose="02020603050405020304" pitchFamily="18" charset="0"/>
                <a:ea typeface="Calibri" panose="020F0502020204030204" pitchFamily="34" charset="0"/>
              </a:rPr>
              <a:t> ТУРИСТА</a:t>
            </a:r>
            <a:r>
              <a:rPr lang="uk-UA" sz="1800" dirty="0" smtClean="0">
                <a:solidFill>
                  <a:schemeClr val="tx1"/>
                </a:solidFill>
                <a:latin typeface="Times New Roman" panose="02020603050405020304" pitchFamily="18" charset="0"/>
                <a:ea typeface="Calibri" panose="020F0502020204030204" pitchFamily="34" charset="0"/>
              </a:rPr>
              <a:t>. САМЕ ГОТЕЛЬНИЙ БІЗНЕС ЯК ВАЖЛИВА СКЛАДОВА ІНДУСТРІЇ ТУРИЗМУ ВІДІГРАЄ ПРОВІДНУ РОЛЬ У РЕПРЕЗЕНТАЦІЇ ВІТЧИЗНЯНОГО ТУРИСТИЧНОГО ПРОДУКТУ І НАДАННІ КОМПЛЕКСУ ТАКИХ ПОСЛУГ. ЦЯ СФЕРА В КОМПЛЕКСІ ТУРИСТИЧНИХ ПОСЛУГ СВІТОВОГО ГОСПОДАРСТВА РОЗВИВАЄТЬСЯ ШВИДКИМИ ТЕМПАМИ І В ПЕРСПЕКТИВІ МОЖЕ СТАТИ НАЙБІЛЬШ ВАЖЛИВИМ СЕКТОРОМ ТУРИСТИЧНОЇ ДІЯЛЬНОСТІ</a:t>
            </a:r>
            <a:endParaRPr lang="ru-RU" sz="1800" dirty="0">
              <a:solidFill>
                <a:schemeClr val="tx1"/>
              </a:solidFill>
              <a:latin typeface="Times New Roman" pitchFamily="18" charset="0"/>
              <a:cs typeface="Times New Roman" pitchFamily="18" charset="0"/>
            </a:endParaRPr>
          </a:p>
        </p:txBody>
      </p:sp>
      <p:pic>
        <p:nvPicPr>
          <p:cNvPr id="8" name="Объект 7">
            <a:extLst>
              <a:ext uri="{FF2B5EF4-FFF2-40B4-BE49-F238E27FC236}">
                <a16:creationId xmlns:a16="http://schemas.microsoft.com/office/drawing/2014/main" xmlns="" id="{993B7D60-6E44-47B4-9796-B1B17FBF01DC}"/>
              </a:ext>
            </a:extLst>
          </p:cNvPr>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5868145" y="1518737"/>
            <a:ext cx="720080" cy="45719"/>
          </a:xfrm>
        </p:spPr>
      </p:pic>
      <p:sp>
        <p:nvSpPr>
          <p:cNvPr id="5" name="Прямоугольник 4"/>
          <p:cNvSpPr/>
          <p:nvPr/>
        </p:nvSpPr>
        <p:spPr>
          <a:xfrm flipH="1">
            <a:off x="5148064" y="4721662"/>
            <a:ext cx="3672408" cy="584775"/>
          </a:xfrm>
          <a:prstGeom prst="rect">
            <a:avLst/>
          </a:prstGeom>
        </p:spPr>
        <p:txBody>
          <a:bodyPr wrap="square">
            <a:spAutoFit/>
          </a:bodyPr>
          <a:lstStyle/>
          <a:p>
            <a:r>
              <a:rPr lang="en-GB" sz="3200" b="1" dirty="0" err="1">
                <a:latin typeface="Times New Roman" panose="02020603050405020304" pitchFamily="18" charset="0"/>
                <a:cs typeface="Times New Roman" panose="02020603050405020304" pitchFamily="18" charset="0"/>
              </a:rPr>
              <a:t>Оскар</a:t>
            </a:r>
            <a:r>
              <a:rPr lang="en-GB"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Л</a:t>
            </a:r>
            <a:r>
              <a:rPr lang="en-GB" sz="3200" b="1" dirty="0" err="1">
                <a:latin typeface="Times New Roman" panose="02020603050405020304" pitchFamily="18" charset="0"/>
                <a:cs typeface="Times New Roman" panose="02020603050405020304" pitchFamily="18" charset="0"/>
              </a:rPr>
              <a:t>евандер</a:t>
            </a:r>
            <a:r>
              <a:rPr lang="en-GB" sz="3200" b="1" dirty="0">
                <a:latin typeface="Times New Roman" panose="02020603050405020304" pitchFamily="18" charset="0"/>
                <a:cs typeface="Times New Roman" panose="02020603050405020304" pitchFamily="18" charset="0"/>
              </a:rPr>
              <a:t> </a:t>
            </a:r>
            <a:endParaRPr lang="ru-RU" sz="3200" b="1" dirty="0">
              <a:latin typeface="Times New Roman" panose="02020603050405020304" pitchFamily="18" charset="0"/>
              <a:cs typeface="Times New Roman" panose="02020603050405020304" pitchFamily="18" charset="0"/>
            </a:endParaRPr>
          </a:p>
        </p:txBody>
      </p:sp>
      <p:pic>
        <p:nvPicPr>
          <p:cNvPr id="6" name="Picture 2" descr="C:\Users\Александр\Desktop\front-view-of-covid-19-concept_23-214856017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1061121"/>
            <a:ext cx="45719" cy="740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Александр\Desktop\Hotel_Odess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836712"/>
            <a:ext cx="4032448"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593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08912" cy="3312368"/>
          </a:xfrm>
        </p:spPr>
        <p:txBody>
          <a:bodyPr>
            <a:normAutofit fontScale="90000"/>
          </a:bodyPr>
          <a:lstStyle/>
          <a:p>
            <a:r>
              <a:rPr lang="uk-UA" sz="3600" dirty="0"/>
              <a:t/>
            </a:r>
            <a:br>
              <a:rPr lang="uk-UA" sz="3600" dirty="0"/>
            </a:br>
            <a:r>
              <a:rPr lang="uk-UA" sz="3600" dirty="0"/>
              <a:t/>
            </a:r>
            <a:br>
              <a:rPr lang="uk-UA" sz="3600" dirty="0"/>
            </a:br>
            <a:r>
              <a:rPr lang="uk-UA" sz="3600" dirty="0" smtClean="0"/>
              <a:t>  </a:t>
            </a:r>
            <a:r>
              <a:rPr lang="uk-UA" sz="2000" dirty="0" smtClean="0">
                <a:solidFill>
                  <a:schemeClr val="tx1"/>
                </a:solidFill>
                <a:latin typeface="Times New Roman" panose="02020603050405020304" pitchFamily="18" charset="0"/>
                <a:cs typeface="Times New Roman" panose="02020603050405020304" pitchFamily="18" charset="0"/>
              </a:rPr>
              <a:t>НА СЬОГОДНІШНІЙ ДЕНЬ У НАШІЙ КРАЇНІ СКЛАДАЄТЬСЯ ДУЖЕ СКЛАДНА ЕКОНОМІЧНА СИТУАЦІЯ. БІЛЬШІСТЬ ВІТЧИЗНЯНИХ ПІДПРИЄМСТВ ЗАЗНАЮТЬ ВЕЛИКИХ ЗБИТКІВ, АЛЕ Ж ВСЕ НАМАГАЮТЬСЯ УТРИМУВАТИСЯ НА РИНКУ. </a:t>
            </a:r>
            <a:r>
              <a:rPr lang="ru-RU" sz="2000" dirty="0" smtClean="0">
                <a:solidFill>
                  <a:schemeClr val="tx1"/>
                </a:solidFill>
                <a:latin typeface="Times New Roman" panose="02020603050405020304" pitchFamily="18" charset="0"/>
                <a:cs typeface="Times New Roman" panose="02020603050405020304" pitchFamily="18" charset="0"/>
              </a:rPr>
              <a:t/>
            </a:r>
            <a:br>
              <a:rPr lang="ru-RU" sz="2000" dirty="0" smtClean="0">
                <a:solidFill>
                  <a:schemeClr val="tx1"/>
                </a:solidFill>
                <a:latin typeface="Times New Roman" panose="02020603050405020304" pitchFamily="18" charset="0"/>
                <a:cs typeface="Times New Roman" panose="02020603050405020304" pitchFamily="18" charset="0"/>
              </a:rPr>
            </a:br>
            <a:r>
              <a:rPr lang="ru-RU" sz="2000" dirty="0" smtClean="0">
                <a:solidFill>
                  <a:schemeClr val="tx1"/>
                </a:solidFill>
                <a:latin typeface="Times New Roman" panose="02020603050405020304" pitchFamily="18" charset="0"/>
                <a:cs typeface="Times New Roman" panose="02020603050405020304" pitchFamily="18" charset="0"/>
              </a:rPr>
              <a:t>     ПОШИРЕННЯ  ЗАГРОЗИ  </a:t>
            </a:r>
            <a:r>
              <a:rPr lang="en-US" sz="2000" dirty="0" smtClean="0">
                <a:solidFill>
                  <a:schemeClr val="tx1"/>
                </a:solidFill>
                <a:latin typeface="Times New Roman" panose="02020603050405020304" pitchFamily="18" charset="0"/>
                <a:cs typeface="Times New Roman" panose="02020603050405020304" pitchFamily="18" charset="0"/>
              </a:rPr>
              <a:t>COVID</a:t>
            </a:r>
            <a:r>
              <a:rPr lang="ru-RU" sz="2000" dirty="0" smtClean="0">
                <a:solidFill>
                  <a:schemeClr val="tx1"/>
                </a:solidFill>
                <a:latin typeface="Times New Roman" panose="02020603050405020304" pitchFamily="18" charset="0"/>
                <a:cs typeface="Times New Roman" panose="02020603050405020304" pitchFamily="18" charset="0"/>
              </a:rPr>
              <a:t>-19</a:t>
            </a:r>
            <a:r>
              <a:rPr lang="uk-UA" sz="2000" dirty="0" smtClean="0">
                <a:solidFill>
                  <a:schemeClr val="tx1"/>
                </a:solidFill>
                <a:latin typeface="Times New Roman" panose="02020603050405020304" pitchFamily="18" charset="0"/>
                <a:cs typeface="Times New Roman" panose="02020603050405020304" pitchFamily="18" charset="0"/>
              </a:rPr>
              <a:t> У ВСЬОМУ СВІТІ ЗМІНИЛО ДІЯЛЬНІСТЬ УСІХ СУБ'ЄКТІВ ГОСПОДАРЮВАННЯ.  КОРОНОВІРУС  НЕ ЗАЛИШИВ ЖОДНОЇ ІНДУСТРІЇ НЕДОТОРКАНОЮ, СЕРЕД  ЯКИХ РЕСТОРАННІЙ БІЗНЕС Є НАЙБІЛЬШ ПОМІТНИМ ТА ПРОБЛЕМАТИЧНИМ. СЬОГОДНІ РЕСТОРАННИЙ БІЗНЕС, ЯК НІКОЛИ РАНІШЕ, ВЕДЕ АКТИВНУ БОРОТЬБУ ЗА ЗБЕРЕЖЕННЯ ВЛАСНОЇ ЖИТТЄДІЯЛЬНОСТІ</a:t>
            </a:r>
            <a:r>
              <a:rPr lang="uk-UA" sz="1600" dirty="0" smtClean="0"/>
              <a:t>.</a:t>
            </a:r>
            <a:r>
              <a:rPr lang="ru-RU" sz="1600" dirty="0"/>
              <a:t/>
            </a:r>
            <a:br>
              <a:rPr lang="ru-RU" sz="1600" dirty="0"/>
            </a:br>
            <a:r>
              <a:rPr lang="ru-RU" sz="2000" dirty="0"/>
              <a:t/>
            </a:r>
            <a:br>
              <a:rPr lang="ru-RU" sz="2000" dirty="0"/>
            </a:br>
            <a:endParaRPr lang="ru-RU" sz="2000" dirty="0">
              <a:latin typeface="Times New Roman" pitchFamily="18" charset="0"/>
              <a:cs typeface="Times New Roman" pitchFamily="18" charset="0"/>
            </a:endParaRPr>
          </a:p>
        </p:txBody>
      </p:sp>
      <p:pic>
        <p:nvPicPr>
          <p:cNvPr id="4" name="Picture 2" descr="Міжнародний туризм - презентація з туризму">
            <a:extLst>
              <a:ext uri="{FF2B5EF4-FFF2-40B4-BE49-F238E27FC236}">
                <a16:creationId xmlns:a16="http://schemas.microsoft.com/office/drawing/2014/main" xmlns="" id="{6BC46D9D-FED1-4B5C-B8BF-D12080CA7D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527045" y="5661248"/>
            <a:ext cx="82812" cy="457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Александр\Desktop\front-view-of-covid-19-concept_23-21485601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284984"/>
            <a:ext cx="7560840" cy="3176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586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268760"/>
            <a:ext cx="8136904" cy="2376264"/>
          </a:xfrm>
        </p:spPr>
        <p:txBody>
          <a:bodyPr>
            <a:noAutofit/>
          </a:bodyPr>
          <a:lstStyle/>
          <a:p>
            <a:pPr>
              <a:lnSpc>
                <a:spcPct val="150000"/>
              </a:lnSpc>
              <a:spcAft>
                <a:spcPts val="1000"/>
              </a:spcAft>
            </a:pPr>
            <a:r>
              <a:rPr lang="ru-RU" sz="1600" dirty="0" smtClean="0">
                <a:solidFill>
                  <a:schemeClr val="tx1"/>
                </a:solidFill>
              </a:rPr>
              <a:t>   </a:t>
            </a:r>
            <a:r>
              <a:rPr lang="ru-RU" sz="1800" b="0" dirty="0" smtClean="0">
                <a:solidFill>
                  <a:schemeClr val="tx1"/>
                </a:solidFill>
                <a:latin typeface="Times New Roman" panose="02020603050405020304" pitchFamily="18" charset="0"/>
                <a:cs typeface="Times New Roman" panose="02020603050405020304" pitchFamily="18" charset="0"/>
              </a:rPr>
              <a:t>ВНАСЛІДОК ПАНДЕМІЇ ВІДБУЛИСЬ ЗНАЧНІ ЗМІНИ І В ОРГАНІЗАЦІЇ РОБОТИ ВІТЧИЗНЯНОЇ ІНДУСТРІЇ ГОСТИННОСТІ. ДО УКРАЇНИ ЩОРІЧНО ПРИЇЖДЖАЛИ НЕ БІЛЬШЕ 5 МІЛЬЙОНІВ ІНОЗЕМНИХ ТУРИСТІВ, НАТОМІСТЬ ВНУТРІШНІЙ ТУРИСТИЧНИЙ ПОТІК НАЛІЧУВАВ ПОНАД 8 МІЛЬЙОНІВ ОСІБ. ПІД ЧАС КАРАНТИНУ СЕРЙОЗНИХ ЗБИТКІВ ЗАЗНАЮТЬ НЕ ЛИШЕ ВЛАСНИКИ ГОТЕЛІВ, АЛЕ І ВСІ ІНШІ, ХТО ПРИЙМАЄ УЧАСТЬ В ПРИЙОМІ ТУРИСТІВ, ЗОКРЕМА РЕСТОРАНИ, ТУРИСТИЧНІ ІНФОРМАЦІЙНІ ЦЕНТРИ . </a:t>
            </a:r>
            <a:endParaRPr lang="ru-RU"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50" name="Picture 2" descr="C:\Users\Александр\Desktop\_norm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3645024"/>
            <a:ext cx="4968552"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805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07283" y="260648"/>
            <a:ext cx="8568952" cy="3528392"/>
          </a:xfrm>
        </p:spPr>
        <p:txBody>
          <a:bodyPr>
            <a:normAutofit fontScale="85000" lnSpcReduction="10000"/>
          </a:bodyPr>
          <a:lstStyle/>
          <a:p>
            <a:pPr marL="0" indent="0">
              <a:buNone/>
            </a:pPr>
            <a:endParaRPr lang="ru-RU" dirty="0"/>
          </a:p>
          <a:p>
            <a:pPr marL="0" indent="0">
              <a:buNone/>
            </a:pPr>
            <a:r>
              <a:rPr lang="ru-RU" dirty="0"/>
              <a:t>    </a:t>
            </a:r>
            <a:r>
              <a:rPr lang="ru-RU" dirty="0" smtClean="0">
                <a:latin typeface="Times New Roman" panose="02020603050405020304" pitchFamily="18" charset="0"/>
                <a:cs typeface="Times New Roman" panose="02020603050405020304" pitchFamily="18" charset="0"/>
              </a:rPr>
              <a:t>ПЕРЕВАЖНА БІЛЬШІСТЬ (96%) ОПИТАНИХ КОНСТАТУВАЛА РІЗКЕ ЗНИЖЕННЯ ПОПИТУ, ПОЧИНАЮЧИ З 13 БЕРЕЗНЯ 2020 РОКУ. КАРАНТИН ТА ПРИПИНЕННЯ МІЖНАРОДНОГО ТА ВНУТРІШНЬОГО ПАСАЖИРСЬКОГО СПОЛУЧЕННЯ ПРИВЕЛИ ДО СУТТЄВОГО ЗНИЖЕННЯ ЗАПОВНЮВАНОСТІ ГОТЕЛІВ. ЯК НАСЛІДОК — 85% ВСІХ ОПИТУВАНИХ АБО ВЖЕ ЗАКРИЛИ СВІЙ ЗАКЛАД, АБО ГОТУЮТЬСЯ ДО ЗАКРИТТЯ ЧИ ДУМАЮТЬ НАД ЦИМ. «СЕРЕД ОПИТУВАНИХ ПРЕДСТАВНИКІВ 5-ТИ ЗІРКОВИХ ГОТЕЛІВ — 42% ЗАЗНАЧИЛИ, ЩО НЕ ПЛАНУЮТЬ ЗАКРИВАТИ ЗАКЛАД ЗА ЖОДНИХ УМОВ»</a:t>
            </a:r>
          </a:p>
          <a:p>
            <a:pPr marL="0" indent="0">
              <a:buNone/>
            </a:pPr>
            <a:r>
              <a:rPr lang="uk-UA" sz="1800" dirty="0">
                <a:effectLst/>
                <a:latin typeface="Times New Roman" panose="02020603050405020304" pitchFamily="18" charset="0"/>
                <a:ea typeface="Calibri" panose="020F0502020204030204" pitchFamily="34" charset="0"/>
              </a:rPr>
              <a:t/>
            </a:r>
            <a:br>
              <a:rPr lang="uk-UA" sz="1800" dirty="0">
                <a:effectLst/>
                <a:latin typeface="Times New Roman" panose="02020603050405020304" pitchFamily="18" charset="0"/>
                <a:ea typeface="Calibri" panose="020F0502020204030204" pitchFamily="34" charset="0"/>
              </a:rPr>
            </a:br>
            <a:endParaRPr lang="ru-RU" dirty="0"/>
          </a:p>
        </p:txBody>
      </p:sp>
      <p:pic>
        <p:nvPicPr>
          <p:cNvPr id="3074" name="Picture 2" descr="C:\Users\Александр\Desktop\5f6b56197742e1978408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56992"/>
            <a:ext cx="7200800" cy="3081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28596" y="332657"/>
            <a:ext cx="8535892" cy="3456383"/>
          </a:xfrm>
        </p:spPr>
        <p:txBody>
          <a:bodyPr>
            <a:normAutofit fontScale="92500" lnSpcReduction="20000"/>
          </a:bodyPr>
          <a:lstStyle/>
          <a:p>
            <a:pPr marL="0" indent="0">
              <a:lnSpc>
                <a:spcPct val="150000"/>
              </a:lnSpc>
              <a:buNone/>
            </a:pPr>
            <a:r>
              <a:rPr lang="uk-UA" sz="1800" dirty="0">
                <a:effectLst/>
                <a:latin typeface="Times New Roman" panose="02020603050405020304" pitchFamily="18" charset="0"/>
                <a:ea typeface="Calibri" panose="020F0502020204030204" pitchFamily="34" charset="0"/>
              </a:rPr>
              <a:t>   </a:t>
            </a:r>
            <a:r>
              <a:rPr lang="ru-RU" sz="1800" dirty="0" smtClean="0">
                <a:latin typeface="Times New Roman" panose="02020603050405020304" pitchFamily="18" charset="0"/>
                <a:cs typeface="Times New Roman" panose="02020603050405020304" pitchFamily="18" charset="0"/>
              </a:rPr>
              <a:t>У ВЕЛИКИХ МІСТАХ, ТАКИХ ЯК КИЇВ, ЛЬВІВ ЧИ ОДЕСА, ГОТЕЛЬНИЙ БІЗНЕС МАВ ДОСТАТНІ ПРИБУТКИ І ВІН ЗМОЖЕ ПЕРЕЖИТИ КАРАНТИН ТА НЕ ЗБАНКРУТУВАТИ. ОСНОВНИЙ ДОХІД ГОТЕЛЯМ ПРИНОСИЛИ НЕ ЛИШЕ ІНОЗЕМНІ ТУРИСТИ, АЛЕ Й САМІ УКРАЇНЦІ. БАГАТО ЗАКЛАДІВ СПІВПРАЦЮВАЛИ З БІЗНЕС-КОМПАНІЯМИ, ПРОВОДИЛИ КОНФЕРЕНЦІЇ ТА ТРЕНІНГИ, ПРИЙМАЛИ СПОРТИВНІ КОМАНДИ ТА ЕКСКУРСІЙНІ ГРУПИ. ОДНАК, У МАЛЕНЬКИХ МІСТАХ НА ТУРИСТИЧНИЙ ТА ГОТЕЛЬНИЙ БІЗНЕС ЧЕКАЮТЬ ВЕЛИКІ ЗБИТКИ.</a:t>
            </a:r>
          </a:p>
          <a:p>
            <a:pPr marL="0" indent="0">
              <a:buNone/>
            </a:pPr>
            <a:r>
              <a:rPr lang="uk-UA" sz="1800" dirty="0">
                <a:effectLst/>
                <a:latin typeface="Times New Roman" panose="02020603050405020304" pitchFamily="18" charset="0"/>
                <a:ea typeface="Calibri" panose="020F0502020204030204" pitchFamily="34" charset="0"/>
              </a:rPr>
              <a:t/>
            </a:r>
            <a:br>
              <a:rPr lang="uk-UA" sz="1800" dirty="0">
                <a:effectLst/>
                <a:latin typeface="Times New Roman" panose="02020603050405020304" pitchFamily="18" charset="0"/>
                <a:ea typeface="Calibri" panose="020F0502020204030204" pitchFamily="34" charset="0"/>
              </a:rPr>
            </a:br>
            <a:endParaRPr lang="ru-RU" b="1" dirty="0">
              <a:latin typeface="Times New Roman" panose="02020603050405020304" pitchFamily="18" charset="0"/>
              <a:cs typeface="Times New Roman" panose="02020603050405020304" pitchFamily="18" charset="0"/>
            </a:endParaRPr>
          </a:p>
        </p:txBody>
      </p:sp>
      <p:pic>
        <p:nvPicPr>
          <p:cNvPr id="4098" name="Picture 2" descr="C:\Users\Александр\Desktop\ok-odessa-main-hall-5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212976"/>
            <a:ext cx="7056784" cy="31356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3648" y="1628800"/>
            <a:ext cx="7740352" cy="4608512"/>
          </a:xfrm>
        </p:spPr>
        <p:txBody>
          <a:bodyPr>
            <a:noAutofit/>
          </a:bodyPr>
          <a:lstStyle/>
          <a:p>
            <a:r>
              <a:rPr lang="ru-RU" sz="2000" b="0" dirty="0">
                <a:solidFill>
                  <a:schemeClr val="tx1"/>
                </a:solidFill>
                <a:latin typeface="Times New Roman" panose="02020603050405020304" pitchFamily="18" charset="0"/>
                <a:cs typeface="Times New Roman" panose="02020603050405020304" pitchFamily="18" charset="0"/>
              </a:rPr>
              <a:t> </a:t>
            </a:r>
            <a:r>
              <a:rPr lang="ru-RU" sz="2000" b="0" dirty="0" smtClean="0">
                <a:solidFill>
                  <a:schemeClr val="tx1"/>
                </a:solidFill>
                <a:latin typeface="Times New Roman" panose="02020603050405020304" pitchFamily="18" charset="0"/>
                <a:cs typeface="Times New Roman" panose="02020603050405020304" pitchFamily="18" charset="0"/>
              </a:rPr>
              <a:t>  КОРОНАВІРУС ТА НАСЛІДКИ ЙОГО ДІЇ ПРИНЕСЛИ БЕЗЛІЧ ЗМІН В ПРОЦЕС ГЛОБАЛІЗАЦІЇ, ДЛЯ ПОЯВИ ЯКИХ ПОТРІБНІ БУЛИ РОКИ, А МОЖЛИВО Й ДЕСЯТИЛІТТЯ</a:t>
            </a:r>
            <a:r>
              <a:rPr lang="en-US" sz="2000" b="0" dirty="0" smtClean="0">
                <a:solidFill>
                  <a:schemeClr val="tx1"/>
                </a:solidFill>
                <a:latin typeface="Times New Roman" panose="02020603050405020304" pitchFamily="18" charset="0"/>
                <a:cs typeface="Times New Roman" panose="02020603050405020304" pitchFamily="18" charset="0"/>
              </a:rPr>
              <a:t>.</a:t>
            </a:r>
            <a:br>
              <a:rPr lang="en-US" sz="2000" b="0" dirty="0" smtClean="0">
                <a:solidFill>
                  <a:schemeClr val="tx1"/>
                </a:solidFill>
                <a:latin typeface="Times New Roman" panose="02020603050405020304" pitchFamily="18" charset="0"/>
                <a:cs typeface="Times New Roman" panose="02020603050405020304" pitchFamily="18" charset="0"/>
              </a:rPr>
            </a:br>
            <a:r>
              <a:rPr lang="ru-RU" sz="2000" b="0" dirty="0" smtClean="0">
                <a:solidFill>
                  <a:schemeClr val="tx1"/>
                </a:solidFill>
                <a:latin typeface="Times New Roman" panose="02020603050405020304" pitchFamily="18" charset="0"/>
                <a:cs typeface="Times New Roman" panose="02020603050405020304" pitchFamily="18" charset="0"/>
              </a:rPr>
              <a:t>   ЗГІДНО ЗІ СПОСТЕРЕЖЕННЯМИ ФАХІВЦІВ, ЛЮДСТВО МАЙЖЕ ПОВНІСТЮ «ТРАНСПОРТУВАЛО ВЛАСНЕ ЖИТТЯ В ІНТЕРНЕТ», БАГАТО КОМПАНІЙ, У Т.Ч. ТУРИСТИЧНИХ, ТАКОЖ ПОЧАЛИ СПІВПРАЦЮВАТИ НА МІЖНАРОДНІЙ АРЕНІ «В РЕЖИМІ ОНЛАЙН». У РЕЗУЛЬТАТІ ЧОГО НАЦІОНАЛЬНІ КОРДОНИ ДЕРЖАВ ПОСТУПОВО «ВТРАЧАЮТЬ СВОЮ ЗНАЧИМІСТЬ». ВІРТУАЛЬНІ ЗУСТРІЧІ, ЕКСКУРСІЇ ЗАМІНЮЮТЬ ПОЇЗДКИ ТА МАНДРІВКИ, ДО ТОГО Ж, БАГАТО ХТО ВВАЖАЄ ЇХ ДОСИТЬ ЕФЕКТИВНИМИ</a:t>
            </a:r>
            <a:r>
              <a:rPr lang="ru-RU" sz="2000" b="0" dirty="0" smtClean="0">
                <a:latin typeface="Times New Roman" panose="02020603050405020304" pitchFamily="18" charset="0"/>
                <a:cs typeface="Times New Roman" panose="02020603050405020304" pitchFamily="18" charset="0"/>
              </a:rPr>
              <a:t>.</a:t>
            </a:r>
            <a:br>
              <a:rPr lang="ru-RU" sz="2000" b="0" dirty="0" smtClean="0">
                <a:latin typeface="Times New Roman" panose="02020603050405020304" pitchFamily="18" charset="0"/>
                <a:cs typeface="Times New Roman" panose="02020603050405020304" pitchFamily="18" charset="0"/>
              </a:rPr>
            </a:br>
            <a:r>
              <a:rPr lang="ru-RU" sz="2000" b="0" dirty="0" smtClean="0">
                <a:latin typeface="Times New Roman" panose="02020603050405020304" pitchFamily="18" charset="0"/>
                <a:cs typeface="Times New Roman" panose="02020603050405020304" pitchFamily="18" charset="0"/>
              </a:rPr>
              <a:t>    </a:t>
            </a:r>
            <a:r>
              <a:rPr lang="ru-RU" sz="2000" b="0" dirty="0" smtClean="0">
                <a:solidFill>
                  <a:schemeClr val="tx1"/>
                </a:solidFill>
                <a:latin typeface="Times New Roman" panose="02020603050405020304" pitchFamily="18" charset="0"/>
                <a:cs typeface="Times New Roman" panose="02020603050405020304" pitchFamily="18" charset="0"/>
              </a:rPr>
              <a:t>ПАНДЕМІЯ ТАКОЖ МОЖЕ ВИКЛИКАТИ ХВИЛЮ «ЗЛИТТЯ» ДЕЯКИХ КОМПАНІЙ НА МІЖНАРОДНІЙ АРЕНІ. ЗВИЧАЙНО, ТУРИЗМ ДЕЩО ОБМЕЖЕНИЙ ПОШИРЕННЯМ КОРОНАВІРУСУ, АЛЕ НАУКОВЦІ З УПЕВНЕНІСТЮ ПРОГНОЗУЮТЬ, ЩО МАНДРИ ВІДНОВЛЯТЬСЯ ЗНОВУ ПІСЛЯ ТОГО, ЯК ВАКЦИНА ПРОТИ </a:t>
            </a:r>
            <a:r>
              <a:rPr lang="en-US" sz="2000" b="0" dirty="0" smtClean="0">
                <a:solidFill>
                  <a:schemeClr val="tx1"/>
                </a:solidFill>
                <a:latin typeface="Times New Roman" panose="02020603050405020304" pitchFamily="18" charset="0"/>
                <a:cs typeface="Times New Roman" panose="02020603050405020304" pitchFamily="18" charset="0"/>
              </a:rPr>
              <a:t>COVID-19 </a:t>
            </a:r>
            <a:r>
              <a:rPr lang="ru-RU" sz="2000" b="0" dirty="0" smtClean="0">
                <a:solidFill>
                  <a:schemeClr val="tx1"/>
                </a:solidFill>
                <a:latin typeface="Times New Roman" panose="02020603050405020304" pitchFamily="18" charset="0"/>
                <a:cs typeface="Times New Roman" panose="02020603050405020304" pitchFamily="18" charset="0"/>
              </a:rPr>
              <a:t>НАДІЙДЕ ДО ЗАГАЛЬНОГО КОРИСТУВАННЯ.</a:t>
            </a:r>
            <a:endParaRPr lang="ru-RU" sz="20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7242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908720"/>
            <a:ext cx="8003232" cy="2448272"/>
          </a:xfrm>
        </p:spPr>
        <p:txBody>
          <a:bodyPr>
            <a:normAutofit fontScale="90000"/>
          </a:bodyPr>
          <a:lstStyle/>
          <a:p>
            <a:pPr>
              <a:lnSpc>
                <a:spcPct val="150000"/>
              </a:lnSpc>
            </a:pPr>
            <a:r>
              <a:rPr lang="ru-RU" sz="2000" dirty="0" smtClean="0">
                <a:latin typeface="Times New Roman" panose="02020603050405020304" pitchFamily="18" charset="0"/>
                <a:cs typeface="Times New Roman" panose="02020603050405020304" pitchFamily="18" charset="0"/>
              </a:rPr>
              <a:t>   </a:t>
            </a:r>
            <a:r>
              <a:rPr lang="ru-RU" sz="2000" dirty="0" smtClean="0">
                <a:solidFill>
                  <a:schemeClr val="tx1"/>
                </a:solidFill>
                <a:latin typeface="Times New Roman" panose="02020603050405020304" pitchFamily="18" charset="0"/>
                <a:cs typeface="Times New Roman" panose="02020603050405020304" pitchFamily="18" charset="0"/>
              </a:rPr>
              <a:t>ПАНДЕМІЯ ТАКОЖ МОЖЕ ВИКЛИКАТИ ХВИЛЮ «ЗЛИТТЯ» ДЕЯКИХ КОМПАНІЙ НА МІЖНАРОДНІЙ АРЕНІ. ЗВИЧАЙНО, ТУРИЗМ ДЕЩО ОБМЕЖЕНИЙ ПОШИРЕННЯМ КОРОНАВІРУСУ, АЛЕ НАУКОВЦІ З УПЕВНЕНІСТЮ ПРОГНОЗУЮТЬ, ЩО МАНДРИ ВІДНОВЛЯТЬСЯ ЗНОВУ ПІСЛЯ ТОГО, ЯК ВАКЦИНА ПРОТИ </a:t>
            </a:r>
            <a:r>
              <a:rPr lang="en-US" sz="2000" dirty="0" smtClean="0">
                <a:solidFill>
                  <a:schemeClr val="tx1"/>
                </a:solidFill>
                <a:latin typeface="Times New Roman" panose="02020603050405020304" pitchFamily="18" charset="0"/>
                <a:cs typeface="Times New Roman" panose="02020603050405020304" pitchFamily="18" charset="0"/>
              </a:rPr>
              <a:t>COVID-19 </a:t>
            </a:r>
            <a:r>
              <a:rPr lang="ru-RU" sz="2000" dirty="0" smtClean="0">
                <a:solidFill>
                  <a:schemeClr val="tx1"/>
                </a:solidFill>
                <a:latin typeface="Times New Roman" panose="02020603050405020304" pitchFamily="18" charset="0"/>
                <a:cs typeface="Times New Roman" panose="02020603050405020304" pitchFamily="18" charset="0"/>
              </a:rPr>
              <a:t>НАДІЙДЕ ДО ЗАГАЛЬНОГО КОРИСТУВАННЯ</a:t>
            </a:r>
            <a:endParaRPr lang="ru-RU" dirty="0"/>
          </a:p>
        </p:txBody>
      </p:sp>
      <p:sp>
        <p:nvSpPr>
          <p:cNvPr id="3" name="Объект 2"/>
          <p:cNvSpPr>
            <a:spLocks noGrp="1"/>
          </p:cNvSpPr>
          <p:nvPr>
            <p:ph sz="quarter" idx="1"/>
          </p:nvPr>
        </p:nvSpPr>
        <p:spPr>
          <a:xfrm>
            <a:off x="457200" y="3429000"/>
            <a:ext cx="3657600" cy="2743200"/>
          </a:xfrm>
        </p:spPr>
        <p:txBody>
          <a:bodyPr/>
          <a:lstStyle/>
          <a:p>
            <a:endParaRPr lang="ru-RU" dirty="0"/>
          </a:p>
        </p:txBody>
      </p:sp>
      <p:sp>
        <p:nvSpPr>
          <p:cNvPr id="4" name="Объект 3"/>
          <p:cNvSpPr>
            <a:spLocks noGrp="1"/>
          </p:cNvSpPr>
          <p:nvPr>
            <p:ph sz="quarter" idx="2"/>
          </p:nvPr>
        </p:nvSpPr>
        <p:spPr>
          <a:xfrm>
            <a:off x="4270248" y="3861048"/>
            <a:ext cx="3657600" cy="2311152"/>
          </a:xfrm>
        </p:spPr>
        <p:txBody>
          <a:bodyPr/>
          <a:lstStyle/>
          <a:p>
            <a:endParaRPr lang="ru-RU" dirty="0"/>
          </a:p>
        </p:txBody>
      </p:sp>
      <p:pic>
        <p:nvPicPr>
          <p:cNvPr id="5122" name="Picture 2" descr="C:\Users\Александр\Desktop\1598885657-158.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56992"/>
            <a:ext cx="3960440" cy="28479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Александр\Desktop\1598885758-68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085406"/>
            <a:ext cx="3888432" cy="3119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360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836712"/>
            <a:ext cx="4752528" cy="5544616"/>
          </a:xfrm>
        </p:spPr>
        <p:txBody>
          <a:bodyPr>
            <a:normAutofit fontScale="90000"/>
          </a:bodyPr>
          <a:lstStyle/>
          <a:p>
            <a:r>
              <a:rPr lang="uk-UA" sz="2000" dirty="0">
                <a:effectLst/>
                <a:latin typeface="Times New Roman" panose="02020603050405020304" pitchFamily="18" charset="0"/>
                <a:ea typeface="Calibri" panose="020F0502020204030204" pitchFamily="34" charset="0"/>
              </a:rPr>
              <a:t/>
            </a:r>
            <a:br>
              <a:rPr lang="uk-UA" sz="2000" dirty="0">
                <a:effectLst/>
                <a:latin typeface="Times New Roman" panose="02020603050405020304" pitchFamily="18" charset="0"/>
                <a:ea typeface="Calibri" panose="020F0502020204030204" pitchFamily="34" charset="0"/>
              </a:rPr>
            </a:br>
            <a:r>
              <a:rPr lang="uk-UA" sz="2000" dirty="0">
                <a:effectLst/>
                <a:latin typeface="Times New Roman" panose="02020603050405020304" pitchFamily="18" charset="0"/>
                <a:ea typeface="Calibri" panose="020F0502020204030204" pitchFamily="34" charset="0"/>
              </a:rPr>
              <a:t/>
            </a:r>
            <a:br>
              <a:rPr lang="uk-UA" sz="2000" dirty="0">
                <a:effectLst/>
                <a:latin typeface="Times New Roman" panose="02020603050405020304" pitchFamily="18" charset="0"/>
                <a:ea typeface="Calibri" panose="020F0502020204030204" pitchFamily="34" charset="0"/>
              </a:rPr>
            </a:br>
            <a:r>
              <a:rPr lang="uk-UA" sz="2000" dirty="0">
                <a:effectLst/>
                <a:latin typeface="Times New Roman" panose="02020603050405020304" pitchFamily="18" charset="0"/>
                <a:ea typeface="Calibri" panose="020F0502020204030204" pitchFamily="34" charset="0"/>
              </a:rPr>
              <a:t/>
            </a:r>
            <a:br>
              <a:rPr lang="uk-UA" sz="2000" dirty="0">
                <a:effectLst/>
                <a:latin typeface="Times New Roman" panose="02020603050405020304" pitchFamily="18" charset="0"/>
                <a:ea typeface="Calibri" panose="020F0502020204030204" pitchFamily="34" charset="0"/>
              </a:rPr>
            </a:br>
            <a:r>
              <a:rPr lang="uk-UA" sz="2000" dirty="0">
                <a:effectLst/>
                <a:latin typeface="Times New Roman" panose="02020603050405020304" pitchFamily="18" charset="0"/>
                <a:ea typeface="Calibri" panose="020F0502020204030204" pitchFamily="34" charset="0"/>
              </a:rPr>
              <a:t/>
            </a:r>
            <a:br>
              <a:rPr lang="uk-UA" sz="2000" dirty="0">
                <a:effectLst/>
                <a:latin typeface="Times New Roman" panose="02020603050405020304" pitchFamily="18" charset="0"/>
                <a:ea typeface="Calibri" panose="020F0502020204030204" pitchFamily="34" charset="0"/>
              </a:rPr>
            </a:br>
            <a:r>
              <a:rPr lang="uk-UA" sz="2000" dirty="0">
                <a:effectLst/>
                <a:latin typeface="Times New Roman" panose="02020603050405020304" pitchFamily="18" charset="0"/>
                <a:ea typeface="Calibri" panose="020F0502020204030204" pitchFamily="34" charset="0"/>
              </a:rPr>
              <a:t/>
            </a:r>
            <a:br>
              <a:rPr lang="uk-UA" sz="2000" dirty="0">
                <a:effectLst/>
                <a:latin typeface="Times New Roman" panose="02020603050405020304" pitchFamily="18" charset="0"/>
                <a:ea typeface="Calibri" panose="020F0502020204030204" pitchFamily="34" charset="0"/>
              </a:rPr>
            </a:br>
            <a:r>
              <a:rPr lang="uk-UA" sz="2000" b="1" dirty="0">
                <a:effectLst/>
                <a:latin typeface="Times New Roman" panose="02020603050405020304" pitchFamily="18" charset="0"/>
                <a:ea typeface="Calibri" panose="020F0502020204030204" pitchFamily="34" charset="0"/>
              </a:rPr>
              <a:t/>
            </a:r>
            <a:br>
              <a:rPr lang="uk-UA" sz="2000" b="1" dirty="0">
                <a:effectLst/>
                <a:latin typeface="Times New Roman" panose="02020603050405020304" pitchFamily="18" charset="0"/>
                <a:ea typeface="Calibri" panose="020F0502020204030204" pitchFamily="34" charset="0"/>
              </a:rPr>
            </a:br>
            <a:r>
              <a:rPr lang="uk-UA" sz="2000" b="1" dirty="0">
                <a:effectLst/>
                <a:latin typeface="Times New Roman" panose="02020603050405020304" pitchFamily="18" charset="0"/>
                <a:ea typeface="Calibri" panose="020F0502020204030204" pitchFamily="34" charset="0"/>
              </a:rPr>
              <a:t/>
            </a:r>
            <a:br>
              <a:rPr lang="uk-UA" sz="2000" b="1" dirty="0">
                <a:effectLst/>
                <a:latin typeface="Times New Roman" panose="02020603050405020304" pitchFamily="18" charset="0"/>
                <a:ea typeface="Calibri" panose="020F0502020204030204" pitchFamily="34" charset="0"/>
              </a:rPr>
            </a:br>
            <a:r>
              <a:rPr lang="uk-UA" sz="2200" b="1" dirty="0" smtClean="0">
                <a:effectLst/>
                <a:latin typeface="Times New Roman" panose="02020603050405020304" pitchFamily="18" charset="0"/>
                <a:ea typeface="Calibri" panose="020F0502020204030204" pitchFamily="34" charset="0"/>
                <a:cs typeface="Times New Roman" panose="02020603050405020304" pitchFamily="18" charset="0"/>
              </a:rPr>
              <a:t/>
            </a:r>
            <a:br>
              <a:rPr lang="uk-UA" sz="2200" b="1" dirty="0" smtClean="0">
                <a:effectLst/>
                <a:latin typeface="Times New Roman" panose="02020603050405020304" pitchFamily="18" charset="0"/>
                <a:ea typeface="Calibri" panose="020F0502020204030204" pitchFamily="34" charset="0"/>
                <a:cs typeface="Times New Roman" panose="02020603050405020304" pitchFamily="18" charset="0"/>
              </a:rPr>
            </a:br>
            <a:r>
              <a:rPr lang="ru-RU" sz="2700" b="0" dirty="0" smtClean="0">
                <a:solidFill>
                  <a:schemeClr val="tx1"/>
                </a:solidFill>
                <a:latin typeface="Times New Roman" panose="02020603050405020304" pitchFamily="18" charset="0"/>
                <a:cs typeface="Times New Roman" panose="02020603050405020304" pitchFamily="18" charset="0"/>
              </a:rPr>
              <a:t>НАРАЗІ ДОСИТЬ ВАЖКО СПРОГНОЗУВАТИ СКІЛЬКИ ЧАСУ ЗНАДОБИТЬСЯ ДЛЯ ВИХОДУ ТУРИСТИЧНОЇ СФЕРИ ТА ІНДУСТРІЇ ГОСТИННОСТІ З КРИЗИ, АДЖЕ ПОДІБНОЇ СИТУАЦІЇ РАНІШЕ НЕ БУЛО І ДОСІ НІХТО НЕ МОЖЕ СКАЗАТИ, КОЛИ ПОВНІСТЮ ВІДНОВИТЬСЯ РОБОТА В ТУРИСТИЧНІЙ ДІЯЛЬНОСТІ ТА ІНДУСТРІЇ ГОСТИННОСТІ.</a:t>
            </a:r>
            <a:r>
              <a:rPr lang="ru-RU" sz="1800" dirty="0"/>
              <a:t/>
            </a:r>
            <a:br>
              <a:rPr lang="ru-RU" sz="1800" dirty="0"/>
            </a:br>
            <a:r>
              <a:rPr lang="uk-UA" sz="1800" dirty="0">
                <a:effectLst/>
                <a:latin typeface="Times New Roman" panose="02020603050405020304" pitchFamily="18" charset="0"/>
                <a:ea typeface="Calibri" panose="020F0502020204030204" pitchFamily="34" charset="0"/>
              </a:rPr>
              <a:t/>
            </a:r>
            <a:br>
              <a:rPr lang="uk-UA" sz="1800" dirty="0">
                <a:effectLst/>
                <a:latin typeface="Times New Roman" panose="02020603050405020304" pitchFamily="18" charset="0"/>
                <a:ea typeface="Calibri" panose="020F0502020204030204" pitchFamily="34" charset="0"/>
              </a:rPr>
            </a:br>
            <a:r>
              <a:rPr lang="ru-RU" sz="2000" dirty="0"/>
              <a:t/>
            </a:r>
            <a:br>
              <a:rPr lang="ru-RU" sz="2000" dirty="0"/>
            </a:br>
            <a:endParaRPr lang="ru-RU" sz="2000" dirty="0"/>
          </a:p>
        </p:txBody>
      </p:sp>
      <p:pic>
        <p:nvPicPr>
          <p:cNvPr id="6146" name="Picture 2" descr="C:\Users\Александр\Desktop\630_360_1598884986-8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781050"/>
            <a:ext cx="4032448" cy="293598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Александр\Desktop\_norm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7" y="4077072"/>
            <a:ext cx="3748212" cy="231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2208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509</TotalTime>
  <Words>386</Words>
  <Application>Microsoft Office PowerPoint</Application>
  <PresentationFormat>Экран (4:3)</PresentationFormat>
  <Paragraphs>19</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Эркер</vt:lpstr>
      <vt:lpstr>  V МІЖРЕГІОНАЛЬНА СТУДЕНТСЬКА НАУКОВО-ПРАКТИЧНА КОНФЕРЕНЦІЯ «Сучасні проблеми готельного бізнесу  та ресторанної справи -2021» тема доповіді: Перспективи розвитку готельного бізнесу та ресторанної справи в Україні в умовах     карантинних заходів</vt:lpstr>
      <vt:lpstr> ОДНІЄЮ ІЗ ТЕНДЕНЦІЙ НА СУЧАСНОМУ РИНКУ ТУРИСТИЧНИХ ПРОДУКТІВ Є ФОРМУВАННЯ КОМПЛЕКСНОГО ПАКЕТУ ТОВАРІВ І ПОСЛУГ, ЯКІ ПОТЕНЦІЙНО МОЖУТЬ СТАТИ ОБ’ЄКТОМ СПОЖИВАННЯ ТУРИСТА. САМЕ ГОТЕЛЬНИЙ БІЗНЕС ЯК ВАЖЛИВА СКЛАДОВА ІНДУСТРІЇ ТУРИЗМУ ВІДІГРАЄ ПРОВІДНУ РОЛЬ У РЕПРЕЗЕНТАЦІЇ ВІТЧИЗНЯНОГО ТУРИСТИЧНОГО ПРОДУКТУ І НАДАННІ КОМПЛЕКСУ ТАКИХ ПОСЛУГ. ЦЯ СФЕРА В КОМПЛЕКСІ ТУРИСТИЧНИХ ПОСЛУГ СВІТОВОГО ГОСПОДАРСТВА РОЗВИВАЄТЬСЯ ШВИДКИМИ ТЕМПАМИ І В ПЕРСПЕКТИВІ МОЖЕ СТАТИ НАЙБІЛЬШ ВАЖЛИВИМ СЕКТОРОМ ТУРИСТИЧНОЇ ДІЯЛЬНОСТІ</vt:lpstr>
      <vt:lpstr>    НА СЬОГОДНІШНІЙ ДЕНЬ У НАШІЙ КРАЇНІ СКЛАДАЄТЬСЯ ДУЖЕ СКЛАДНА ЕКОНОМІЧНА СИТУАЦІЯ. БІЛЬШІСТЬ ВІТЧИЗНЯНИХ ПІДПРИЄМСТВ ЗАЗНАЮТЬ ВЕЛИКИХ ЗБИТКІВ, АЛЕ Ж ВСЕ НАМАГАЮТЬСЯ УТРИМУВАТИСЯ НА РИНКУ.       ПОШИРЕННЯ  ЗАГРОЗИ  COVID-19 У ВСЬОМУ СВІТІ ЗМІНИЛО ДІЯЛЬНІСТЬ УСІХ СУБ'ЄКТІВ ГОСПОДАРЮВАННЯ.  КОРОНОВІРУС  НЕ ЗАЛИШИВ ЖОДНОЇ ІНДУСТРІЇ НЕДОТОРКАНОЮ, СЕРЕД  ЯКИХ РЕСТОРАННІЙ БІЗНЕС Є НАЙБІЛЬШ ПОМІТНИМ ТА ПРОБЛЕМАТИЧНИМ. СЬОГОДНІ РЕСТОРАННИЙ БІЗНЕС, ЯК НІКОЛИ РАНІШЕ, ВЕДЕ АКТИВНУ БОРОТЬБУ ЗА ЗБЕРЕЖЕННЯ ВЛАСНОЇ ЖИТТЄДІЯЛЬНОСТІ.  </vt:lpstr>
      <vt:lpstr>   ВНАСЛІДОК ПАНДЕМІЇ ВІДБУЛИСЬ ЗНАЧНІ ЗМІНИ І В ОРГАНІЗАЦІЇ РОБОТИ ВІТЧИЗНЯНОЇ ІНДУСТРІЇ ГОСТИННОСТІ. ДО УКРАЇНИ ЩОРІЧНО ПРИЇЖДЖАЛИ НЕ БІЛЬШЕ 5 МІЛЬЙОНІВ ІНОЗЕМНИХ ТУРИСТІВ, НАТОМІСТЬ ВНУТРІШНІЙ ТУРИСТИЧНИЙ ПОТІК НАЛІЧУВАВ ПОНАД 8 МІЛЬЙОНІВ ОСІБ. ПІД ЧАС КАРАНТИНУ СЕРЙОЗНИХ ЗБИТКІВ ЗАЗНАЮТЬ НЕ ЛИШЕ ВЛАСНИКИ ГОТЕЛІВ, АЛЕ І ВСІ ІНШІ, ХТО ПРИЙМАЄ УЧАСТЬ В ПРИЙОМІ ТУРИСТІВ, ЗОКРЕМА РЕСТОРАНИ, ТУРИСТИЧНІ ІНФОРМАЦІЙНІ ЦЕНТРИ . </vt:lpstr>
      <vt:lpstr>Презентация PowerPoint</vt:lpstr>
      <vt:lpstr>Презентация PowerPoint</vt:lpstr>
      <vt:lpstr>   КОРОНАВІРУС ТА НАСЛІДКИ ЙОГО ДІЇ ПРИНЕСЛИ БЕЗЛІЧ ЗМІН В ПРОЦЕС ГЛОБАЛІЗАЦІЇ, ДЛЯ ПОЯВИ ЯКИХ ПОТРІБНІ БУЛИ РОКИ, А МОЖЛИВО Й ДЕСЯТИЛІТТЯ.    ЗГІДНО ЗІ СПОСТЕРЕЖЕННЯМИ ФАХІВЦІВ, ЛЮДСТВО МАЙЖЕ ПОВНІСТЮ «ТРАНСПОРТУВАЛО ВЛАСНЕ ЖИТТЯ В ІНТЕРНЕТ», БАГАТО КОМПАНІЙ, У Т.Ч. ТУРИСТИЧНИХ, ТАКОЖ ПОЧАЛИ СПІВПРАЦЮВАТИ НА МІЖНАРОДНІЙ АРЕНІ «В РЕЖИМІ ОНЛАЙН». У РЕЗУЛЬТАТІ ЧОГО НАЦІОНАЛЬНІ КОРДОНИ ДЕРЖАВ ПОСТУПОВО «ВТРАЧАЮТЬ СВОЮ ЗНАЧИМІСТЬ». ВІРТУАЛЬНІ ЗУСТРІЧІ, ЕКСКУРСІЇ ЗАМІНЮЮТЬ ПОЇЗДКИ ТА МАНДРІВКИ, ДО ТОГО Ж, БАГАТО ХТО ВВАЖАЄ ЇХ ДОСИТЬ ЕФЕКТИВНИМИ.     ПАНДЕМІЯ ТАКОЖ МОЖЕ ВИКЛИКАТИ ХВИЛЮ «ЗЛИТТЯ» ДЕЯКИХ КОМПАНІЙ НА МІЖНАРОДНІЙ АРЕНІ. ЗВИЧАЙНО, ТУРИЗМ ДЕЩО ОБМЕЖЕНИЙ ПОШИРЕННЯМ КОРОНАВІРУСУ, АЛЕ НАУКОВЦІ З УПЕВНЕНІСТЮ ПРОГНОЗУЮТЬ, ЩО МАНДРИ ВІДНОВЛЯТЬСЯ ЗНОВУ ПІСЛЯ ТОГО, ЯК ВАКЦИНА ПРОТИ COVID-19 НАДІЙДЕ ДО ЗАГАЛЬНОГО КОРИСТУВАННЯ.</vt:lpstr>
      <vt:lpstr>   ПАНДЕМІЯ ТАКОЖ МОЖЕ ВИКЛИКАТИ ХВИЛЮ «ЗЛИТТЯ» ДЕЯКИХ КОМПАНІЙ НА МІЖНАРОДНІЙ АРЕНІ. ЗВИЧАЙНО, ТУРИЗМ ДЕЩО ОБМЕЖЕНИЙ ПОШИРЕННЯМ КОРОНАВІРУСУ, АЛЕ НАУКОВЦІ З УПЕВНЕНІСТЮ ПРОГНОЗУЮТЬ, ЩО МАНДРИ ВІДНОВЛЯТЬСЯ ЗНОВУ ПІСЛЯ ТОГО, ЯК ВАКЦИНА ПРОТИ COVID-19 НАДІЙДЕ ДО ЗАГАЛЬНОГО КОРИСТУВАННЯ</vt:lpstr>
      <vt:lpstr>        НАРАЗІ ДОСИТЬ ВАЖКО СПРОГНОЗУВАТИ СКІЛЬКИ ЧАСУ ЗНАДОБИТЬСЯ ДЛЯ ВИХОДУ ТУРИСТИЧНОЇ СФЕРИ ТА ІНДУСТРІЇ ГОСТИННОСТІ З КРИЗИ, АДЖЕ ПОДІБНОЇ СИТУАЦІЇ РАНІШЕ НЕ БУЛО І ДОСІ НІХТО НЕ МОЖЕ СКАЗАТИ, КОЛИ ПОВНІСТЮ ВІДНОВИТЬСЯ РОБОТА В ТУРИСТИЧНІЙ ДІЯЛЬНОСТІ ТА ІНДУСТРІЇ ГОСТИННОСТІ.   </vt:lpstr>
      <vt:lpstr>ДЯКУЄМО ЗА УВАГУ!!!</vt:lpstr>
    </vt:vector>
  </TitlesOfParts>
  <Company>Portable by Gosuto® 2018</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Технологія майбутнього в круїзах: морські дрони</dc:title>
  <dc:creator>user</dc:creator>
  <cp:lastModifiedBy>hhp</cp:lastModifiedBy>
  <cp:revision>106</cp:revision>
  <dcterms:created xsi:type="dcterms:W3CDTF">2018-05-03T18:23:46Z</dcterms:created>
  <dcterms:modified xsi:type="dcterms:W3CDTF">2021-10-19T21:18:12Z</dcterms:modified>
</cp:coreProperties>
</file>