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316" r:id="rId3"/>
    <p:sldId id="293" r:id="rId4"/>
    <p:sldId id="317" r:id="rId5"/>
    <p:sldId id="318" r:id="rId6"/>
    <p:sldId id="319" r:id="rId7"/>
    <p:sldId id="320" r:id="rId8"/>
    <p:sldId id="321" r:id="rId9"/>
    <p:sldId id="323" r:id="rId10"/>
    <p:sldId id="324" r:id="rId11"/>
    <p:sldId id="326" r:id="rId12"/>
    <p:sldId id="325" r:id="rId13"/>
    <p:sldId id="330" r:id="rId14"/>
    <p:sldId id="327" r:id="rId15"/>
    <p:sldId id="328" r:id="rId16"/>
    <p:sldId id="344" r:id="rId17"/>
    <p:sldId id="329" r:id="rId18"/>
    <p:sldId id="331" r:id="rId19"/>
    <p:sldId id="332" r:id="rId20"/>
    <p:sldId id="333" r:id="rId21"/>
    <p:sldId id="334" r:id="rId22"/>
    <p:sldId id="335" r:id="rId23"/>
    <p:sldId id="337" r:id="rId24"/>
    <p:sldId id="338" r:id="rId25"/>
    <p:sldId id="336" r:id="rId26"/>
    <p:sldId id="339" r:id="rId27"/>
    <p:sldId id="340" r:id="rId28"/>
    <p:sldId id="343" r:id="rId29"/>
    <p:sldId id="341" r:id="rId30"/>
    <p:sldId id="342" r:id="rId31"/>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83"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DAEE0"/>
    <a:srgbClr val="FD5B66"/>
    <a:srgbClr val="FDCD67"/>
    <a:srgbClr val="BECEE4"/>
    <a:srgbClr val="6E92C2"/>
    <a:srgbClr val="8A87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26" autoAdjust="0"/>
    <p:restoredTop sz="94660"/>
  </p:normalViewPr>
  <p:slideViewPr>
    <p:cSldViewPr snapToGrid="0" showGuides="1">
      <p:cViewPr varScale="1">
        <p:scale>
          <a:sx n="65" d="100"/>
          <a:sy n="65" d="100"/>
        </p:scale>
        <p:origin x="-798" y="-132"/>
      </p:cViewPr>
      <p:guideLst>
        <p:guide orient="horz" pos="2183"/>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D62F14B-A609-469A-9626-6D8E4D6A9878}" type="datetimeFigureOut">
              <a:rPr lang="ru-RU" smtClean="0"/>
              <a:pPr/>
              <a:t>16.02.2024</a:t>
            </a:fld>
            <a:endParaRPr lang="ru-RU"/>
          </a:p>
        </p:txBody>
      </p:sp>
      <p:sp>
        <p:nvSpPr>
          <p:cNvPr id="4" name="Образ слайда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76EA1B-A030-43B1-8C0A-FB7DD9B62A7C}" type="slidenum">
              <a:rPr lang="ru-RU" smtClean="0"/>
              <a:pPr/>
              <a:t>‹#›</a:t>
            </a:fld>
            <a:endParaRPr lang="ru-RU"/>
          </a:p>
        </p:txBody>
      </p:sp>
    </p:spTree>
    <p:extLst>
      <p:ext uri="{BB962C8B-B14F-4D97-AF65-F5344CB8AC3E}">
        <p14:creationId xmlns:p14="http://schemas.microsoft.com/office/powerpoint/2010/main" val="25938596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6776EA1B-A030-43B1-8C0A-FB7DD9B62A7C}" type="slidenum">
              <a:rPr lang="ru-RU" smtClean="0"/>
              <a:pPr/>
              <a:t>15</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27B0A978-334C-4846-BFE5-F71A7C7011B8}" type="datetimeFigureOut">
              <a:rPr lang="ru-RU" smtClean="0"/>
              <a:pPr/>
              <a:t>16.02.2024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C993B3E-7C8D-40E9-8A39-9A71D5E6CE13}" type="slidenum">
              <a:rPr lang="ru-RU" smtClean="0"/>
              <a:pPr/>
              <a:t>‹#›</a:t>
            </a:fld>
            <a:endParaRPr lang="ru-RU"/>
          </a:p>
        </p:txBody>
      </p:sp>
    </p:spTree>
    <p:extLst>
      <p:ext uri="{BB962C8B-B14F-4D97-AF65-F5344CB8AC3E}">
        <p14:creationId xmlns:p14="http://schemas.microsoft.com/office/powerpoint/2010/main" val="690855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27B0A978-334C-4846-BFE5-F71A7C7011B8}" type="datetimeFigureOut">
              <a:rPr lang="ru-RU" smtClean="0"/>
              <a:pPr/>
              <a:t>16.02.2024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C993B3E-7C8D-40E9-8A39-9A71D5E6CE13}" type="slidenum">
              <a:rPr lang="ru-RU" smtClean="0"/>
              <a:pPr/>
              <a:t>‹#›</a:t>
            </a:fld>
            <a:endParaRPr lang="ru-RU"/>
          </a:p>
        </p:txBody>
      </p:sp>
    </p:spTree>
    <p:extLst>
      <p:ext uri="{BB962C8B-B14F-4D97-AF65-F5344CB8AC3E}">
        <p14:creationId xmlns:p14="http://schemas.microsoft.com/office/powerpoint/2010/main" val="2306515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27B0A978-334C-4846-BFE5-F71A7C7011B8}" type="datetimeFigureOut">
              <a:rPr lang="ru-RU" smtClean="0"/>
              <a:pPr/>
              <a:t>16.02.2024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C993B3E-7C8D-40E9-8A39-9A71D5E6CE13}" type="slidenum">
              <a:rPr lang="ru-RU" smtClean="0"/>
              <a:pPr/>
              <a:t>‹#›</a:t>
            </a:fld>
            <a:endParaRPr lang="ru-RU"/>
          </a:p>
        </p:txBody>
      </p:sp>
    </p:spTree>
    <p:extLst>
      <p:ext uri="{BB962C8B-B14F-4D97-AF65-F5344CB8AC3E}">
        <p14:creationId xmlns:p14="http://schemas.microsoft.com/office/powerpoint/2010/main" val="2353473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27B0A978-334C-4846-BFE5-F71A7C7011B8}" type="datetimeFigureOut">
              <a:rPr lang="ru-RU" smtClean="0"/>
              <a:pPr/>
              <a:t>16.02.2024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C993B3E-7C8D-40E9-8A39-9A71D5E6CE13}" type="slidenum">
              <a:rPr lang="ru-RU" smtClean="0"/>
              <a:pPr/>
              <a:t>‹#›</a:t>
            </a:fld>
            <a:endParaRPr lang="ru-RU"/>
          </a:p>
        </p:txBody>
      </p:sp>
    </p:spTree>
    <p:extLst>
      <p:ext uri="{BB962C8B-B14F-4D97-AF65-F5344CB8AC3E}">
        <p14:creationId xmlns:p14="http://schemas.microsoft.com/office/powerpoint/2010/main" val="1556208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27B0A978-334C-4846-BFE5-F71A7C7011B8}" type="datetimeFigureOut">
              <a:rPr lang="ru-RU" smtClean="0"/>
              <a:pPr/>
              <a:t>16.02.2024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C993B3E-7C8D-40E9-8A39-9A71D5E6CE13}" type="slidenum">
              <a:rPr lang="ru-RU" smtClean="0"/>
              <a:pPr/>
              <a:t>‹#›</a:t>
            </a:fld>
            <a:endParaRPr lang="ru-RU"/>
          </a:p>
        </p:txBody>
      </p:sp>
    </p:spTree>
    <p:extLst>
      <p:ext uri="{BB962C8B-B14F-4D97-AF65-F5344CB8AC3E}">
        <p14:creationId xmlns:p14="http://schemas.microsoft.com/office/powerpoint/2010/main" val="14051005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27B0A978-334C-4846-BFE5-F71A7C7011B8}" type="datetimeFigureOut">
              <a:rPr lang="ru-RU" smtClean="0"/>
              <a:pPr/>
              <a:t>16.02.2024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C993B3E-7C8D-40E9-8A39-9A71D5E6CE13}" type="slidenum">
              <a:rPr lang="ru-RU" smtClean="0"/>
              <a:pPr/>
              <a:t>‹#›</a:t>
            </a:fld>
            <a:endParaRPr lang="ru-RU"/>
          </a:p>
        </p:txBody>
      </p:sp>
    </p:spTree>
    <p:extLst>
      <p:ext uri="{BB962C8B-B14F-4D97-AF65-F5344CB8AC3E}">
        <p14:creationId xmlns:p14="http://schemas.microsoft.com/office/powerpoint/2010/main" val="1085348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27B0A978-334C-4846-BFE5-F71A7C7011B8}" type="datetimeFigureOut">
              <a:rPr lang="ru-RU" smtClean="0"/>
              <a:pPr/>
              <a:t>16.02.2024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3C993B3E-7C8D-40E9-8A39-9A71D5E6CE13}" type="slidenum">
              <a:rPr lang="ru-RU" smtClean="0"/>
              <a:pPr/>
              <a:t>‹#›</a:t>
            </a:fld>
            <a:endParaRPr lang="ru-RU"/>
          </a:p>
        </p:txBody>
      </p:sp>
    </p:spTree>
    <p:extLst>
      <p:ext uri="{BB962C8B-B14F-4D97-AF65-F5344CB8AC3E}">
        <p14:creationId xmlns:p14="http://schemas.microsoft.com/office/powerpoint/2010/main" val="233385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27B0A978-334C-4846-BFE5-F71A7C7011B8}" type="datetimeFigureOut">
              <a:rPr lang="ru-RU" smtClean="0"/>
              <a:pPr/>
              <a:t>16.02.2024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3C993B3E-7C8D-40E9-8A39-9A71D5E6CE13}" type="slidenum">
              <a:rPr lang="ru-RU" smtClean="0"/>
              <a:pPr/>
              <a:t>‹#›</a:t>
            </a:fld>
            <a:endParaRPr lang="ru-RU"/>
          </a:p>
        </p:txBody>
      </p:sp>
    </p:spTree>
    <p:extLst>
      <p:ext uri="{BB962C8B-B14F-4D97-AF65-F5344CB8AC3E}">
        <p14:creationId xmlns:p14="http://schemas.microsoft.com/office/powerpoint/2010/main" val="42750074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27B0A978-334C-4846-BFE5-F71A7C7011B8}" type="datetimeFigureOut">
              <a:rPr lang="ru-RU" smtClean="0"/>
              <a:pPr/>
              <a:t>16.02.2024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3C993B3E-7C8D-40E9-8A39-9A71D5E6CE13}" type="slidenum">
              <a:rPr lang="ru-RU" smtClean="0"/>
              <a:pPr/>
              <a:t>‹#›</a:t>
            </a:fld>
            <a:endParaRPr lang="ru-RU"/>
          </a:p>
        </p:txBody>
      </p:sp>
    </p:spTree>
    <p:extLst>
      <p:ext uri="{BB962C8B-B14F-4D97-AF65-F5344CB8AC3E}">
        <p14:creationId xmlns:p14="http://schemas.microsoft.com/office/powerpoint/2010/main" val="128016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27B0A978-334C-4846-BFE5-F71A7C7011B8}" type="datetimeFigureOut">
              <a:rPr lang="ru-RU" smtClean="0"/>
              <a:pPr/>
              <a:t>16.02.2024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C993B3E-7C8D-40E9-8A39-9A71D5E6CE13}" type="slidenum">
              <a:rPr lang="ru-RU" smtClean="0"/>
              <a:pPr/>
              <a:t>‹#›</a:t>
            </a:fld>
            <a:endParaRPr lang="ru-RU"/>
          </a:p>
        </p:txBody>
      </p:sp>
    </p:spTree>
    <p:extLst>
      <p:ext uri="{BB962C8B-B14F-4D97-AF65-F5344CB8AC3E}">
        <p14:creationId xmlns:p14="http://schemas.microsoft.com/office/powerpoint/2010/main" val="6483746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27B0A978-334C-4846-BFE5-F71A7C7011B8}" type="datetimeFigureOut">
              <a:rPr lang="ru-RU" smtClean="0"/>
              <a:pPr/>
              <a:t>16.02.2024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C993B3E-7C8D-40E9-8A39-9A71D5E6CE13}" type="slidenum">
              <a:rPr lang="ru-RU" smtClean="0"/>
              <a:pPr/>
              <a:t>‹#›</a:t>
            </a:fld>
            <a:endParaRPr lang="ru-RU"/>
          </a:p>
        </p:txBody>
      </p:sp>
    </p:spTree>
    <p:extLst>
      <p:ext uri="{BB962C8B-B14F-4D97-AF65-F5344CB8AC3E}">
        <p14:creationId xmlns:p14="http://schemas.microsoft.com/office/powerpoint/2010/main" val="24906370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BDAEE0">
            <a:alpha val="21961"/>
          </a:srgb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B0A978-334C-4846-BFE5-F71A7C7011B8}" type="datetimeFigureOut">
              <a:rPr lang="ru-RU" smtClean="0"/>
              <a:pPr/>
              <a:t>16.02.2024</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993B3E-7C8D-40E9-8A39-9A71D5E6CE13}" type="slidenum">
              <a:rPr lang="ru-RU" smtClean="0"/>
              <a:pPr/>
              <a:t>‹#›</a:t>
            </a:fld>
            <a:endParaRPr lang="ru-RU"/>
          </a:p>
        </p:txBody>
      </p:sp>
    </p:spTree>
    <p:extLst>
      <p:ext uri="{BB962C8B-B14F-4D97-AF65-F5344CB8AC3E}">
        <p14:creationId xmlns:p14="http://schemas.microsoft.com/office/powerpoint/2010/main" val="28296024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 Id="rId9" Type="http://schemas.openxmlformats.org/officeDocument/2006/relationships/image" Target="../media/image57.jpeg"/></Relationships>
</file>

<file path=ppt/slides/_rels/slide1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1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1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jpeg"/><Relationship Id="rId4" Type="http://schemas.openxmlformats.org/officeDocument/2006/relationships/image" Target="../media/image70.jpeg"/></Relationships>
</file>

<file path=ppt/slides/_rels/slide1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16.xml.rels><?xml version="1.0" encoding="UTF-8" standalone="yes"?>
<Relationships xmlns="http://schemas.openxmlformats.org/package/2006/relationships"><Relationship Id="rId3" Type="http://schemas.openxmlformats.org/officeDocument/2006/relationships/image" Target="../media/image78.jpeg"/><Relationship Id="rId7" Type="http://schemas.openxmlformats.org/officeDocument/2006/relationships/image" Target="../media/image82.jpeg"/><Relationship Id="rId2" Type="http://schemas.openxmlformats.org/officeDocument/2006/relationships/image" Target="../media/image77.jpeg"/><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17.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88.jpeg"/><Relationship Id="rId2" Type="http://schemas.openxmlformats.org/officeDocument/2006/relationships/image" Target="../media/image83.jpeg"/><Relationship Id="rId1" Type="http://schemas.openxmlformats.org/officeDocument/2006/relationships/slideLayout" Target="../slideLayouts/slideLayout2.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18.xml.rels><?xml version="1.0" encoding="UTF-8" standalone="yes"?>
<Relationships xmlns="http://schemas.openxmlformats.org/package/2006/relationships"><Relationship Id="rId3" Type="http://schemas.openxmlformats.org/officeDocument/2006/relationships/image" Target="../media/image90.jpeg"/><Relationship Id="rId7" Type="http://schemas.openxmlformats.org/officeDocument/2006/relationships/image" Target="../media/image94.jpeg"/><Relationship Id="rId2" Type="http://schemas.openxmlformats.org/officeDocument/2006/relationships/image" Target="../media/image89.jpeg"/><Relationship Id="rId1" Type="http://schemas.openxmlformats.org/officeDocument/2006/relationships/slideLayout" Target="../slideLayouts/slideLayout2.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1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 Id="rId4" Type="http://schemas.openxmlformats.org/officeDocument/2006/relationships/image" Target="../media/image99.jpeg"/></Relationships>
</file>

<file path=ppt/slides/_rels/slide2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2.xml"/><Relationship Id="rId4" Type="http://schemas.openxmlformats.org/officeDocument/2006/relationships/image" Target="../media/image104.jpeg"/></Relationships>
</file>

<file path=ppt/slides/_rels/slide2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113.jpeg"/><Relationship Id="rId3" Type="http://schemas.openxmlformats.org/officeDocument/2006/relationships/image" Target="../media/image108.jpeg"/><Relationship Id="rId7" Type="http://schemas.openxmlformats.org/officeDocument/2006/relationships/image" Target="../media/image112.jpeg"/><Relationship Id="rId2" Type="http://schemas.openxmlformats.org/officeDocument/2006/relationships/image" Target="../media/image107.jpeg"/><Relationship Id="rId1" Type="http://schemas.openxmlformats.org/officeDocument/2006/relationships/slideLayout" Target="../slideLayouts/slideLayout2.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 Id="rId9" Type="http://schemas.openxmlformats.org/officeDocument/2006/relationships/image" Target="../media/image114.jpeg"/></Relationships>
</file>

<file path=ppt/slides/_rels/slide25.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2.xml"/><Relationship Id="rId4" Type="http://schemas.openxmlformats.org/officeDocument/2006/relationships/image" Target="../media/image117.jpeg"/></Relationships>
</file>

<file path=ppt/slides/_rels/slide26.xml.rels><?xml version="1.0" encoding="UTF-8" standalone="yes"?>
<Relationships xmlns="http://schemas.openxmlformats.org/package/2006/relationships"><Relationship Id="rId3" Type="http://schemas.openxmlformats.org/officeDocument/2006/relationships/image" Target="../media/image119.jpeg"/><Relationship Id="rId7" Type="http://schemas.openxmlformats.org/officeDocument/2006/relationships/image" Target="../media/image123.jpeg"/><Relationship Id="rId2" Type="http://schemas.openxmlformats.org/officeDocument/2006/relationships/image" Target="../media/image118.jpeg"/><Relationship Id="rId1" Type="http://schemas.openxmlformats.org/officeDocument/2006/relationships/slideLayout" Target="../slideLayouts/slideLayout2.xml"/><Relationship Id="rId6" Type="http://schemas.openxmlformats.org/officeDocument/2006/relationships/image" Target="../media/image122.jpeg"/><Relationship Id="rId5" Type="http://schemas.openxmlformats.org/officeDocument/2006/relationships/image" Target="../media/image121.jpeg"/><Relationship Id="rId4" Type="http://schemas.openxmlformats.org/officeDocument/2006/relationships/image" Target="../media/image120.jpeg"/></Relationships>
</file>

<file path=ppt/slides/_rels/slide27.xml.rels><?xml version="1.0" encoding="UTF-8" standalone="yes"?>
<Relationships xmlns="http://schemas.openxmlformats.org/package/2006/relationships"><Relationship Id="rId3" Type="http://schemas.openxmlformats.org/officeDocument/2006/relationships/image" Target="../media/image125.png"/><Relationship Id="rId7" Type="http://schemas.openxmlformats.org/officeDocument/2006/relationships/image" Target="../media/image129.jpeg"/><Relationship Id="rId2" Type="http://schemas.openxmlformats.org/officeDocument/2006/relationships/image" Target="../media/image124.jpeg"/><Relationship Id="rId1" Type="http://schemas.openxmlformats.org/officeDocument/2006/relationships/slideLayout" Target="../slideLayouts/slideLayout2.xml"/><Relationship Id="rId6" Type="http://schemas.openxmlformats.org/officeDocument/2006/relationships/image" Target="../media/image128.jpeg"/><Relationship Id="rId5" Type="http://schemas.openxmlformats.org/officeDocument/2006/relationships/image" Target="../media/image127.jpeg"/><Relationship Id="rId4" Type="http://schemas.openxmlformats.org/officeDocument/2006/relationships/image" Target="../media/image126.jpeg"/></Relationships>
</file>

<file path=ppt/slides/_rels/slide2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png"/><Relationship Id="rId1" Type="http://schemas.openxmlformats.org/officeDocument/2006/relationships/slideLayout" Target="../slideLayouts/slideLayout2.xml"/><Relationship Id="rId6" Type="http://schemas.openxmlformats.org/officeDocument/2006/relationships/image" Target="../media/image134.jpeg"/><Relationship Id="rId5" Type="http://schemas.openxmlformats.org/officeDocument/2006/relationships/image" Target="../media/image133.jpeg"/><Relationship Id="rId4" Type="http://schemas.openxmlformats.org/officeDocument/2006/relationships/image" Target="../media/image132.png"/></Relationships>
</file>

<file path=ppt/slides/_rels/slide29.xml.rels><?xml version="1.0" encoding="UTF-8" standalone="yes"?>
<Relationships xmlns="http://schemas.openxmlformats.org/package/2006/relationships"><Relationship Id="rId3" Type="http://schemas.openxmlformats.org/officeDocument/2006/relationships/image" Target="../media/image136.jpeg"/><Relationship Id="rId7" Type="http://schemas.openxmlformats.org/officeDocument/2006/relationships/image" Target="../media/image140.jpeg"/><Relationship Id="rId2" Type="http://schemas.openxmlformats.org/officeDocument/2006/relationships/image" Target="../media/image135.jpeg"/><Relationship Id="rId1" Type="http://schemas.openxmlformats.org/officeDocument/2006/relationships/slideLayout" Target="../slideLayouts/slideLayout2.xml"/><Relationship Id="rId6" Type="http://schemas.openxmlformats.org/officeDocument/2006/relationships/image" Target="../media/image139.jpeg"/><Relationship Id="rId5" Type="http://schemas.openxmlformats.org/officeDocument/2006/relationships/image" Target="../media/image138.jpeg"/><Relationship Id="rId4" Type="http://schemas.openxmlformats.org/officeDocument/2006/relationships/image" Target="../media/image137.jpeg"/></Relationships>
</file>

<file path=ppt/slides/_rels/slide3.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jpeg"/><Relationship Id="rId4" Type="http://schemas.openxmlformats.org/officeDocument/2006/relationships/image" Target="../media/image13.png"/><Relationship Id="rId9" Type="http://schemas.openxmlformats.org/officeDocument/2006/relationships/image" Target="../media/image18.jpeg"/></Relationships>
</file>

<file path=ppt/slides/_rels/slide30.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 Id="rId9" Type="http://schemas.openxmlformats.org/officeDocument/2006/relationships/image" Target="../media/image34.jpeg"/></Relationships>
</file>

<file path=ppt/slides/_rels/slide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9.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 Id="rId9" Type="http://schemas.openxmlformats.org/officeDocument/2006/relationships/image" Target="../media/image4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1739700" y="591882"/>
            <a:ext cx="9211496" cy="2031325"/>
          </a:xfrm>
          <a:prstGeom prst="rect">
            <a:avLst/>
          </a:prstGeom>
          <a:noFill/>
        </p:spPr>
        <p:txBody>
          <a:bodyPr wrap="none" lIns="91440" tIns="45720" rIns="91440" bIns="45720">
            <a:spAutoFit/>
          </a:bodyPr>
          <a:lstStyle/>
          <a:p>
            <a:pPr algn="ctr"/>
            <a:r>
              <a:rPr lang="ru-RU" sz="1400" cap="none" spc="0" dirty="0" err="1">
                <a:ln w="0"/>
                <a:solidFill>
                  <a:schemeClr val="tx1"/>
                </a:solidFill>
                <a:effectLst>
                  <a:glow rad="101600">
                    <a:schemeClr val="bg2">
                      <a:lumMod val="90000"/>
                      <a:alpha val="6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Державний</a:t>
            </a:r>
            <a:r>
              <a:rPr lang="ru-RU" sz="1400" cap="none" spc="0" dirty="0">
                <a:ln w="0"/>
                <a:solidFill>
                  <a:schemeClr val="tx1"/>
                </a:solidFill>
                <a:effectLst>
                  <a:glow rad="101600">
                    <a:schemeClr val="bg2">
                      <a:lumMod val="90000"/>
                      <a:alpha val="6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ru-RU" sz="1400" cap="none" spc="0" dirty="0" err="1">
                <a:ln w="0"/>
                <a:solidFill>
                  <a:schemeClr val="tx1"/>
                </a:solidFill>
                <a:effectLst>
                  <a:glow rad="101600">
                    <a:schemeClr val="bg2">
                      <a:lumMod val="90000"/>
                      <a:alpha val="6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навчальний</a:t>
            </a:r>
            <a:r>
              <a:rPr lang="ru-RU" sz="1400" cap="none" spc="0" dirty="0">
                <a:ln w="0"/>
                <a:solidFill>
                  <a:schemeClr val="tx1"/>
                </a:solidFill>
                <a:effectLst>
                  <a:glow rad="101600">
                    <a:schemeClr val="bg2">
                      <a:lumMod val="90000"/>
                      <a:alpha val="6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заклад</a:t>
            </a:r>
          </a:p>
          <a:p>
            <a:pPr algn="ctr"/>
            <a:r>
              <a:rPr lang="ru-RU" sz="1600" cap="none" spc="0" dirty="0">
                <a:ln w="0"/>
                <a:solidFill>
                  <a:schemeClr val="tx1"/>
                </a:solidFill>
                <a:effectLst>
                  <a:glow rad="101600">
                    <a:schemeClr val="bg2">
                      <a:lumMod val="90000"/>
                      <a:alpha val="6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ОДЕСЬКЕ ВИЩЕ ПРОФЕСІЙНЕ УЧИЛИЩЕ МОРСЬКОГО ТУРИСТИЧНОГО СЕРВІСУ</a:t>
            </a:r>
          </a:p>
          <a:p>
            <a:pPr algn="ctr"/>
            <a:r>
              <a:rPr lang="uk-UA" sz="2000" dirty="0">
                <a:ln w="0"/>
                <a:effectLst>
                  <a:glow rad="101600">
                    <a:schemeClr val="bg2">
                      <a:lumMod val="90000"/>
                      <a:alpha val="6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7 міжрегіональна студентська науково-практична конференція</a:t>
            </a:r>
          </a:p>
          <a:p>
            <a:pPr algn="ctr"/>
            <a:endParaRPr lang="uk-UA" sz="2000" dirty="0">
              <a:ln w="0"/>
              <a:effectLst>
                <a:glow rad="101600">
                  <a:schemeClr val="bg2">
                    <a:lumMod val="90000"/>
                    <a:alpha val="6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r>
              <a:rPr lang="uk-UA" sz="2000" cap="none" spc="0" dirty="0" err="1">
                <a:ln w="0"/>
                <a:solidFill>
                  <a:schemeClr val="tx1"/>
                </a:solidFill>
                <a:effectLst>
                  <a:glow rad="101600">
                    <a:schemeClr val="bg2">
                      <a:lumMod val="90000"/>
                      <a:alpha val="6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r>
              <a:rPr lang="uk-UA" sz="2400" cap="none" spc="0" dirty="0" err="1">
                <a:ln w="0"/>
                <a:solidFill>
                  <a:schemeClr val="tx1"/>
                </a:solidFill>
                <a:effectLst>
                  <a:glow rad="101600">
                    <a:schemeClr val="bg2">
                      <a:lumMod val="90000"/>
                      <a:alpha val="6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Сучасні</a:t>
            </a:r>
            <a:r>
              <a:rPr lang="uk-UA" sz="2400" cap="none" spc="0" dirty="0">
                <a:ln w="0"/>
                <a:solidFill>
                  <a:schemeClr val="tx1"/>
                </a:solidFill>
                <a:effectLst>
                  <a:glow rad="101600">
                    <a:schemeClr val="bg2">
                      <a:lumMod val="90000"/>
                      <a:alpha val="6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проблеми готельного бізнесу та ресторанної справи -2024”</a:t>
            </a:r>
          </a:p>
          <a:p>
            <a:pPr algn="ctr"/>
            <a:endParaRPr lang="uk-UA" sz="1600" dirty="0">
              <a:ln w="0"/>
              <a:effectLst>
                <a:glow rad="101600">
                  <a:schemeClr val="bg2">
                    <a:lumMod val="90000"/>
                    <a:alpha val="6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r>
              <a:rPr lang="uk-UA" sz="1600" dirty="0">
                <a:ln w="0"/>
                <a:effectLst>
                  <a:glow rad="101600">
                    <a:schemeClr val="bg2">
                      <a:lumMod val="90000"/>
                      <a:alpha val="6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ТЕМА ДОПОВІДІ</a:t>
            </a:r>
            <a:endParaRPr lang="ru-RU" sz="1600" cap="none" spc="0" dirty="0">
              <a:ln w="0"/>
              <a:solidFill>
                <a:schemeClr val="tx1"/>
              </a:solidFill>
              <a:effectLst>
                <a:glow rad="101600">
                  <a:schemeClr val="bg2">
                    <a:lumMod val="90000"/>
                    <a:alpha val="6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1" name="Прямоугольник 10"/>
          <p:cNvSpPr/>
          <p:nvPr/>
        </p:nvSpPr>
        <p:spPr>
          <a:xfrm>
            <a:off x="1301262" y="3713356"/>
            <a:ext cx="2936201" cy="923330"/>
          </a:xfrm>
          <a:prstGeom prst="rect">
            <a:avLst/>
          </a:prstGeom>
        </p:spPr>
        <p:txBody>
          <a:bodyPr wrap="square">
            <a:spAutoFit/>
          </a:bodyPr>
          <a:lstStyle/>
          <a:p>
            <a:pPr lvl="0" algn="ctr" fontAlgn="base">
              <a:spcBef>
                <a:spcPct val="0"/>
              </a:spcBef>
              <a:spcAft>
                <a:spcPct val="0"/>
              </a:spcAft>
            </a:pPr>
            <a:r>
              <a:rPr lang="uk-UA" b="1" dirty="0">
                <a:solidFill>
                  <a:schemeClr val="tx2">
                    <a:lumMod val="10000"/>
                  </a:schemeClr>
                </a:solidFill>
                <a:latin typeface="Times New Roman" pitchFamily="18" charset="0"/>
                <a:ea typeface="Calibri" pitchFamily="34" charset="0"/>
                <a:cs typeface="Times New Roman" pitchFamily="18" charset="0"/>
              </a:rPr>
              <a:t>Доповідач</a:t>
            </a:r>
          </a:p>
          <a:p>
            <a:pPr lvl="0" algn="ctr" fontAlgn="base">
              <a:spcBef>
                <a:spcPct val="0"/>
              </a:spcBef>
              <a:spcAft>
                <a:spcPct val="0"/>
              </a:spcAft>
            </a:pPr>
            <a:r>
              <a:rPr lang="uk-UA" b="1" dirty="0">
                <a:solidFill>
                  <a:schemeClr val="tx2">
                    <a:lumMod val="10000"/>
                  </a:schemeClr>
                </a:solidFill>
                <a:latin typeface="Times New Roman" pitchFamily="18" charset="0"/>
                <a:ea typeface="Calibri" pitchFamily="34" charset="0"/>
                <a:cs typeface="Times New Roman" pitchFamily="18" charset="0"/>
              </a:rPr>
              <a:t>студент ОВПУ МТС</a:t>
            </a:r>
            <a:endParaRPr lang="ru-RU" b="1" dirty="0">
              <a:solidFill>
                <a:schemeClr val="tx2">
                  <a:lumMod val="10000"/>
                </a:schemeClr>
              </a:solidFill>
              <a:latin typeface="Times New Roman" panose="02020603050405020304" pitchFamily="18" charset="0"/>
              <a:cs typeface="Times New Roman" panose="02020603050405020304" pitchFamily="18" charset="0"/>
            </a:endParaRPr>
          </a:p>
          <a:p>
            <a:pPr lvl="0" algn="ctr" eaLnBrk="0" fontAlgn="base" hangingPunct="0">
              <a:spcBef>
                <a:spcPct val="0"/>
              </a:spcBef>
              <a:spcAft>
                <a:spcPct val="0"/>
              </a:spcAft>
            </a:pPr>
            <a:r>
              <a:rPr lang="uk-UA" b="1" dirty="0">
                <a:solidFill>
                  <a:schemeClr val="tx2">
                    <a:lumMod val="10000"/>
                  </a:schemeClr>
                </a:solidFill>
                <a:latin typeface="Times New Roman" pitchFamily="18" charset="0"/>
                <a:ea typeface="Calibri" pitchFamily="34" charset="0"/>
                <a:cs typeface="Times New Roman" pitchFamily="18" charset="0"/>
              </a:rPr>
              <a:t>        </a:t>
            </a:r>
            <a:r>
              <a:rPr lang="uk-UA" b="1" dirty="0" err="1">
                <a:solidFill>
                  <a:schemeClr val="tx2">
                    <a:lumMod val="10000"/>
                  </a:schemeClr>
                </a:solidFill>
                <a:latin typeface="Times New Roman" pitchFamily="18" charset="0"/>
                <a:ea typeface="Calibri" pitchFamily="34" charset="0"/>
                <a:cs typeface="Times New Roman" pitchFamily="18" charset="0"/>
              </a:rPr>
              <a:t>Кручок</a:t>
            </a:r>
            <a:r>
              <a:rPr lang="uk-UA" b="1" dirty="0">
                <a:solidFill>
                  <a:schemeClr val="tx2">
                    <a:lumMod val="10000"/>
                  </a:schemeClr>
                </a:solidFill>
                <a:latin typeface="Times New Roman" pitchFamily="18" charset="0"/>
                <a:ea typeface="Calibri" pitchFamily="34" charset="0"/>
                <a:cs typeface="Times New Roman" pitchFamily="18" charset="0"/>
              </a:rPr>
              <a:t> Вадим</a:t>
            </a:r>
            <a:endParaRPr lang="uk-UA" b="1" dirty="0">
              <a:solidFill>
                <a:schemeClr val="tx2">
                  <a:lumMod val="10000"/>
                </a:schemeClr>
              </a:solidFill>
              <a:latin typeface="Times New Roman" panose="02020603050405020304" pitchFamily="18" charset="0"/>
              <a:cs typeface="Times New Roman" panose="02020603050405020304" pitchFamily="18" charset="0"/>
            </a:endParaRPr>
          </a:p>
        </p:txBody>
      </p:sp>
      <p:sp>
        <p:nvSpPr>
          <p:cNvPr id="14" name="Прямоугольник 13"/>
          <p:cNvSpPr/>
          <p:nvPr/>
        </p:nvSpPr>
        <p:spPr>
          <a:xfrm>
            <a:off x="7036420" y="3757961"/>
            <a:ext cx="3278457" cy="923330"/>
          </a:xfrm>
          <a:prstGeom prst="rect">
            <a:avLst/>
          </a:prstGeom>
        </p:spPr>
        <p:txBody>
          <a:bodyPr wrap="square">
            <a:spAutoFit/>
          </a:bodyPr>
          <a:lstStyle/>
          <a:p>
            <a:pPr algn="ctr"/>
            <a:r>
              <a:rPr lang="uk-UA"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Науковий керівник :</a:t>
            </a:r>
          </a:p>
          <a:p>
            <a:pPr algn="ctr"/>
            <a:r>
              <a:rPr lang="uk-UA"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викладач</a:t>
            </a:r>
          </a:p>
          <a:p>
            <a:pPr algn="ctr"/>
            <a:r>
              <a:rPr lang="uk-UA"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Андрієнко Алла Миколаївна</a:t>
            </a:r>
            <a:endParaRPr lang="ru-RU"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33794" name="AutoShape 2" descr="https://mail.ukr.net/attach/resize/16351765091309016096/1?size=preview_deskto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9" name="Прямоугольник 8"/>
          <p:cNvSpPr/>
          <p:nvPr/>
        </p:nvSpPr>
        <p:spPr>
          <a:xfrm>
            <a:off x="2843561" y="2943922"/>
            <a:ext cx="6791093" cy="707886"/>
          </a:xfrm>
          <a:prstGeom prst="rect">
            <a:avLst/>
          </a:prstGeom>
        </p:spPr>
        <p:txBody>
          <a:bodyPr wrap="square">
            <a:spAutoFit/>
          </a:bodyPr>
          <a:lstStyle/>
          <a:p>
            <a:pPr algn="ctr"/>
            <a:r>
              <a:rPr lang="uk-UA" sz="2000" b="1" dirty="0">
                <a:latin typeface="Times New Roman" pitchFamily="18" charset="0"/>
                <a:cs typeface="Times New Roman" pitchFamily="18" charset="0"/>
              </a:rPr>
              <a:t>Т</a:t>
            </a:r>
            <a:r>
              <a:rPr lang="ru-RU" sz="2000" b="1" dirty="0">
                <a:latin typeface="Times New Roman" pitchFamily="18" charset="0"/>
                <a:cs typeface="Times New Roman" pitchFamily="18" charset="0"/>
              </a:rPr>
              <a:t>РАДИЦІЇ УКРАЇНСЬКОГО НАЦ</a:t>
            </a:r>
            <a:r>
              <a:rPr lang="uk-UA" sz="2000" b="1" dirty="0">
                <a:latin typeface="Times New Roman" pitchFamily="18" charset="0"/>
                <a:cs typeface="Times New Roman" pitchFamily="18" charset="0"/>
              </a:rPr>
              <a:t>І</a:t>
            </a:r>
            <a:r>
              <a:rPr lang="ru-RU" sz="2000" b="1" dirty="0">
                <a:latin typeface="Times New Roman" pitchFamily="18" charset="0"/>
                <a:cs typeface="Times New Roman" pitchFamily="18" charset="0"/>
              </a:rPr>
              <a:t>ОНАЛЬНОГО ПОСУДУ</a:t>
            </a:r>
            <a:endParaRPr lang="ru-RU" sz="2000"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cstate="print"/>
          <a:srcRect/>
          <a:stretch>
            <a:fillRect/>
          </a:stretch>
        </p:blipFill>
        <p:spPr bwMode="auto">
          <a:xfrm>
            <a:off x="2062976" y="4772724"/>
            <a:ext cx="1680430" cy="1851100"/>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027" name="Picture 3"/>
          <p:cNvPicPr>
            <a:picLocks noChangeAspect="1" noChangeArrowheads="1"/>
          </p:cNvPicPr>
          <p:nvPr/>
        </p:nvPicPr>
        <p:blipFill>
          <a:blip r:embed="rId3" cstate="print"/>
          <a:srcRect/>
          <a:stretch>
            <a:fillRect/>
          </a:stretch>
        </p:blipFill>
        <p:spPr bwMode="auto">
          <a:xfrm>
            <a:off x="8497694" y="4825578"/>
            <a:ext cx="1125808" cy="1740503"/>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26467990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60502" y="320520"/>
            <a:ext cx="10515600" cy="1325563"/>
          </a:xfrm>
        </p:spPr>
        <p:txBody>
          <a:bodyPr>
            <a:normAutofit/>
          </a:bodyPr>
          <a:lstStyle/>
          <a:p>
            <a:r>
              <a:rPr lang="uk-UA" sz="2000" dirty="0">
                <a:latin typeface="Times New Roman" pitchFamily="18" charset="0"/>
                <a:cs typeface="Times New Roman" pitchFamily="18" charset="0"/>
              </a:rPr>
              <a:t>Глина - доволі пластична та м’яка сировина, коли з неї формується вир</a:t>
            </a:r>
            <a:r>
              <a:rPr lang="ru-RU" sz="2000" dirty="0" err="1">
                <a:latin typeface="Times New Roman" pitchFamily="18" charset="0"/>
                <a:cs typeface="Times New Roman" pitchFamily="18" charset="0"/>
              </a:rPr>
              <a:t>і</a:t>
            </a:r>
            <a:r>
              <a:rPr lang="uk-UA" sz="2000" dirty="0">
                <a:latin typeface="Times New Roman" pitchFamily="18" charset="0"/>
                <a:cs typeface="Times New Roman" pitchFamily="18" charset="0"/>
              </a:rPr>
              <a:t>б, однак, після обробки – випалу вона стає твердим матеріалом. У глини дуже широка палітра природних кольорів – починаючи від білого, кремового та переходячи до </a:t>
            </a:r>
            <a:r>
              <a:rPr lang="uk-UA" sz="2000" dirty="0" err="1">
                <a:latin typeface="Times New Roman" pitchFamily="18" charset="0"/>
                <a:cs typeface="Times New Roman" pitchFamily="18" charset="0"/>
              </a:rPr>
              <a:t>охри</a:t>
            </a:r>
            <a:r>
              <a:rPr lang="uk-UA" sz="2000" dirty="0">
                <a:latin typeface="Times New Roman" pitchFamily="18" charset="0"/>
                <a:cs typeface="Times New Roman" pitchFamily="18" charset="0"/>
              </a:rPr>
              <a:t>, червоного, коричневого та темно-сірого. </a:t>
            </a:r>
            <a:endParaRPr lang="ru-RU" sz="2000" dirty="0">
              <a:latin typeface="Times New Roman" pitchFamily="18" charset="0"/>
              <a:cs typeface="Times New Roman" pitchFamily="18" charset="0"/>
            </a:endParaRPr>
          </a:p>
        </p:txBody>
      </p:sp>
      <p:pic>
        <p:nvPicPr>
          <p:cNvPr id="55298" name="Picture 2" descr="C:\Users\Алла\Desktop\1490.970.jpg"/>
          <p:cNvPicPr>
            <a:picLocks noGrp="1" noChangeAspect="1" noChangeArrowheads="1"/>
          </p:cNvPicPr>
          <p:nvPr>
            <p:ph idx="1"/>
          </p:nvPr>
        </p:nvPicPr>
        <p:blipFill>
          <a:blip r:embed="rId2" cstate="print"/>
          <a:srcRect/>
          <a:stretch>
            <a:fillRect/>
          </a:stretch>
        </p:blipFill>
        <p:spPr bwMode="auto">
          <a:xfrm>
            <a:off x="894769" y="2375209"/>
            <a:ext cx="4521903" cy="340906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55300" name="Picture 4" descr="Глини. Характеристики, різновиди та поширення"/>
          <p:cNvPicPr>
            <a:picLocks noChangeAspect="1" noChangeArrowheads="1"/>
          </p:cNvPicPr>
          <p:nvPr/>
        </p:nvPicPr>
        <p:blipFill>
          <a:blip r:embed="rId3" cstate="print"/>
          <a:srcRect/>
          <a:stretch>
            <a:fillRect/>
          </a:stretch>
        </p:blipFill>
        <p:spPr bwMode="auto">
          <a:xfrm>
            <a:off x="5865542" y="2386360"/>
            <a:ext cx="5433334" cy="3423425"/>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45689"/>
            <a:ext cx="10515600" cy="1561170"/>
          </a:xfrm>
        </p:spPr>
        <p:txBody>
          <a:bodyPr>
            <a:noAutofit/>
          </a:bodyPr>
          <a:lstStyle/>
          <a:p>
            <a:r>
              <a:rPr lang="uk-UA" sz="1800" dirty="0">
                <a:latin typeface="Times New Roman" pitchFamily="18" charset="0"/>
                <a:cs typeface="Times New Roman" pitchFamily="18" charset="0"/>
              </a:rPr>
              <a:t>Ритування або гравіювання – це спосіб нанесення заглибленого жолобка дерев</a:t>
            </a:r>
            <a:r>
              <a:rPr lang="en-US" sz="1800" dirty="0">
                <a:latin typeface="Times New Roman" pitchFamily="18" charset="0"/>
                <a:cs typeface="Times New Roman" pitchFamily="18" charset="0"/>
              </a:rPr>
              <a:t>’</a:t>
            </a:r>
            <a:r>
              <a:rPr lang="uk-UA" sz="1800" dirty="0" err="1">
                <a:latin typeface="Times New Roman" pitchFamily="18" charset="0"/>
                <a:cs typeface="Times New Roman" pitchFamily="18" charset="0"/>
              </a:rPr>
              <a:t>яную</a:t>
            </a:r>
            <a:r>
              <a:rPr lang="uk-UA" sz="1800" dirty="0">
                <a:latin typeface="Times New Roman" pitchFamily="18" charset="0"/>
                <a:cs typeface="Times New Roman" pitchFamily="18" charset="0"/>
              </a:rPr>
              <a:t>  паличкою або цвяхом на поверхні сирого виробу. Глянсування – вироблення ліній по сухому черепку гладким предметом. </a:t>
            </a:r>
            <a:r>
              <a:rPr lang="uk-UA" sz="1800" dirty="0" err="1">
                <a:latin typeface="Times New Roman" pitchFamily="18" charset="0"/>
                <a:cs typeface="Times New Roman" pitchFamily="18" charset="0"/>
              </a:rPr>
              <a:t>Ріжкування</a:t>
            </a:r>
            <a:r>
              <a:rPr lang="uk-UA" sz="1800" dirty="0">
                <a:latin typeface="Times New Roman" pitchFamily="18" charset="0"/>
                <a:cs typeface="Times New Roman" pitchFamily="18" charset="0"/>
              </a:rPr>
              <a:t> - це наповнення ріжку ангобом. У маленький отвір у ніжній частині вкладається гусяче перо або скляна трубка, цівка ангобу лягає на поверхню виробу.  Це дозволяє робити  прямі і хвилясті лінії, цятки, листочки, розетки, іншій орнамент. Штампи та </a:t>
            </a:r>
            <a:r>
              <a:rPr lang="uk-UA" sz="1800" dirty="0" err="1">
                <a:latin typeface="Times New Roman" pitchFamily="18" charset="0"/>
                <a:cs typeface="Times New Roman" pitchFamily="18" charset="0"/>
              </a:rPr>
              <a:t>фляндрування</a:t>
            </a:r>
            <a:r>
              <a:rPr lang="uk-UA" sz="1800" dirty="0">
                <a:latin typeface="Times New Roman" pitchFamily="18" charset="0"/>
                <a:cs typeface="Times New Roman" pitchFamily="18" charset="0"/>
              </a:rPr>
              <a:t> - з</a:t>
            </a:r>
            <a:r>
              <a:rPr lang="en-US" sz="1800" dirty="0">
                <a:latin typeface="Times New Roman" pitchFamily="18" charset="0"/>
                <a:cs typeface="Times New Roman" pitchFamily="18" charset="0"/>
              </a:rPr>
              <a:t>’</a:t>
            </a:r>
            <a:r>
              <a:rPr lang="uk-UA" sz="1800" dirty="0">
                <a:latin typeface="Times New Roman" pitchFamily="18" charset="0"/>
                <a:cs typeface="Times New Roman" pitchFamily="18" charset="0"/>
              </a:rPr>
              <a:t>єднання</a:t>
            </a:r>
            <a:r>
              <a:rPr lang="en-US" sz="1800" dirty="0">
                <a:latin typeface="Times New Roman" pitchFamily="18" charset="0"/>
                <a:cs typeface="Times New Roman" pitchFamily="18" charset="0"/>
              </a:rPr>
              <a:t> </a:t>
            </a:r>
            <a:r>
              <a:rPr lang="uk-UA" sz="1800" dirty="0">
                <a:latin typeface="Times New Roman" pitchFamily="18" charset="0"/>
                <a:cs typeface="Times New Roman" pitchFamily="18" charset="0"/>
              </a:rPr>
              <a:t> за допомогою гострого предмету декількох стрічок ангобів, ліплення. </a:t>
            </a:r>
            <a:endParaRPr lang="ru-RU" sz="1800" dirty="0">
              <a:latin typeface="Times New Roman" pitchFamily="18" charset="0"/>
              <a:cs typeface="Times New Roman" pitchFamily="18" charset="0"/>
            </a:endParaRPr>
          </a:p>
        </p:txBody>
      </p:sp>
      <p:pic>
        <p:nvPicPr>
          <p:cNvPr id="4" name="Содержимое 3" descr="Фляндрівка | Фляндрівка — автентична українська техніка розпису по глині,  поширений в Україні прийом оформлення кераміки в українських народних  гончарних промислах.... | By Craft it. Навчися і зроби. | Facebook"/>
          <p:cNvPicPr>
            <a:picLocks noGrp="1"/>
          </p:cNvPicPr>
          <p:nvPr>
            <p:ph idx="1"/>
          </p:nvPr>
        </p:nvPicPr>
        <p:blipFill>
          <a:blip r:embed="rId2" cstate="print"/>
          <a:srcRect/>
          <a:stretch>
            <a:fillRect/>
          </a:stretch>
        </p:blipFill>
        <p:spPr bwMode="auto">
          <a:xfrm>
            <a:off x="898137" y="2253340"/>
            <a:ext cx="2857500" cy="1727645"/>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3074" name="Picture 2" descr="Творчий шлях Павла Сахна: з охоронця американського посольства – в гончарі  / Рукотвори"/>
          <p:cNvPicPr>
            <a:picLocks noChangeAspect="1" noChangeArrowheads="1"/>
          </p:cNvPicPr>
          <p:nvPr/>
        </p:nvPicPr>
        <p:blipFill>
          <a:blip r:embed="rId3" cstate="print"/>
          <a:srcRect/>
          <a:stretch>
            <a:fillRect/>
          </a:stretch>
        </p:blipFill>
        <p:spPr bwMode="auto">
          <a:xfrm>
            <a:off x="3891234" y="2219093"/>
            <a:ext cx="2531892" cy="1696368"/>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3076" name="AutoShape 4" descr="Розпис &quot;Фляндрівка&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3078" name="AutoShape 6" descr="Розпис &quot;Фляндрівка&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3080" name="AutoShape 8" descr="Розпис &quot;Фляндрівка&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3081" name="Picture 9" descr="C:\Users\Алла\Desktop\download.jpg"/>
          <p:cNvPicPr>
            <a:picLocks noChangeAspect="1" noChangeArrowheads="1"/>
          </p:cNvPicPr>
          <p:nvPr/>
        </p:nvPicPr>
        <p:blipFill>
          <a:blip r:embed="rId4" cstate="print"/>
          <a:srcRect/>
          <a:stretch>
            <a:fillRect/>
          </a:stretch>
        </p:blipFill>
        <p:spPr bwMode="auto">
          <a:xfrm>
            <a:off x="931591" y="4502306"/>
            <a:ext cx="2857500" cy="160020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3083" name="AutoShape 11" descr="Традиція орнаментального розпису бубнівської керамік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3085" name="Picture 13" descr="Презентація &quot; Косівський керамічний розпис&quot; 5 кл."/>
          <p:cNvPicPr>
            <a:picLocks noChangeAspect="1" noChangeArrowheads="1"/>
          </p:cNvPicPr>
          <p:nvPr/>
        </p:nvPicPr>
        <p:blipFill>
          <a:blip r:embed="rId5" cstate="print"/>
          <a:srcRect/>
          <a:stretch>
            <a:fillRect/>
          </a:stretch>
        </p:blipFill>
        <p:spPr bwMode="auto">
          <a:xfrm>
            <a:off x="6545225" y="2270959"/>
            <a:ext cx="2219634" cy="1664726"/>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3087" name="AutoShape 15" descr="Техніки декорування гончарних... - Арт-крамничка &quot;Сьоме небо&quot;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3088" name="Picture 16" descr="C:\Users\Алла\Desktop\download.jpg"/>
          <p:cNvPicPr>
            <a:picLocks noChangeAspect="1" noChangeArrowheads="1"/>
          </p:cNvPicPr>
          <p:nvPr/>
        </p:nvPicPr>
        <p:blipFill>
          <a:blip r:embed="rId6" cstate="print"/>
          <a:srcRect/>
          <a:stretch>
            <a:fillRect/>
          </a:stretch>
        </p:blipFill>
        <p:spPr bwMode="auto">
          <a:xfrm>
            <a:off x="8934565" y="2278683"/>
            <a:ext cx="2506585" cy="1668018"/>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3090" name="Picture 18" descr="Столовий посуд | Іванна Козак-Ділета"/>
          <p:cNvPicPr>
            <a:picLocks noChangeAspect="1" noChangeArrowheads="1"/>
          </p:cNvPicPr>
          <p:nvPr/>
        </p:nvPicPr>
        <p:blipFill>
          <a:blip r:embed="rId7" cstate="print"/>
          <a:srcRect/>
          <a:stretch>
            <a:fillRect/>
          </a:stretch>
        </p:blipFill>
        <p:spPr bwMode="auto">
          <a:xfrm>
            <a:off x="8953888" y="4515081"/>
            <a:ext cx="2442659" cy="1627699"/>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3092" name="Picture 20" descr="Йорданські глечики"/>
          <p:cNvPicPr>
            <a:picLocks noChangeAspect="1" noChangeArrowheads="1"/>
          </p:cNvPicPr>
          <p:nvPr/>
        </p:nvPicPr>
        <p:blipFill>
          <a:blip r:embed="rId8" cstate="print"/>
          <a:srcRect/>
          <a:stretch>
            <a:fillRect/>
          </a:stretch>
        </p:blipFill>
        <p:spPr bwMode="auto">
          <a:xfrm>
            <a:off x="6656736" y="4522671"/>
            <a:ext cx="1632802" cy="1632802"/>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3094" name="Picture 22" descr="Миска авторська STAD1, Стаховський Дмитро - ручної роботи на UkrainArt"/>
          <p:cNvPicPr>
            <a:picLocks noChangeAspect="1" noChangeArrowheads="1"/>
          </p:cNvPicPr>
          <p:nvPr/>
        </p:nvPicPr>
        <p:blipFill>
          <a:blip r:embed="rId9" cstate="print"/>
          <a:srcRect/>
          <a:stretch>
            <a:fillRect/>
          </a:stretch>
        </p:blipFill>
        <p:spPr bwMode="auto">
          <a:xfrm>
            <a:off x="4281524" y="4543589"/>
            <a:ext cx="1733847" cy="1556127"/>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1106836"/>
          </a:xfrm>
        </p:spPr>
        <p:txBody>
          <a:bodyPr>
            <a:normAutofit/>
          </a:bodyPr>
          <a:lstStyle/>
          <a:p>
            <a:pPr algn="ctr"/>
            <a:r>
              <a:rPr lang="uk-UA" sz="2000" dirty="0">
                <a:latin typeface="Times New Roman" pitchFamily="18" charset="0"/>
                <a:cs typeface="Times New Roman" pitchFamily="18" charset="0"/>
              </a:rPr>
              <a:t>Найважливішими осередками виробництва полив’яного посуду була Кіровоградщина, Сумщина, Полтавщина, Поділля, Харківщина, Львівщина, Івано-Франківщина, Закарпаття . </a:t>
            </a:r>
            <a:endParaRPr lang="ru-RU" sz="2000" dirty="0">
              <a:latin typeface="Times New Roman" pitchFamily="18" charset="0"/>
              <a:cs typeface="Times New Roman" pitchFamily="18" charset="0"/>
            </a:endParaRPr>
          </a:p>
        </p:txBody>
      </p:sp>
      <p:pic>
        <p:nvPicPr>
          <p:cNvPr id="56324" name="Picture 4" descr="C:\Users\Алла\Desktop\kosiv-guk-vidpochinok.jpg"/>
          <p:cNvPicPr>
            <a:picLocks noGrp="1" noChangeAspect="1" noChangeArrowheads="1"/>
          </p:cNvPicPr>
          <p:nvPr>
            <p:ph idx="1"/>
          </p:nvPr>
        </p:nvPicPr>
        <p:blipFill>
          <a:blip r:embed="rId2" cstate="print"/>
          <a:srcRect/>
          <a:stretch>
            <a:fillRect/>
          </a:stretch>
        </p:blipFill>
        <p:spPr bwMode="auto">
          <a:xfrm>
            <a:off x="947700" y="1761893"/>
            <a:ext cx="2946222" cy="4403919"/>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56326" name="AutoShape 6" descr="Що подивитись в Закарпатті. ТОП 15 місць, які варто відвідат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56327" name="Picture 7" descr="C:\Users\Алла\Desktop\Zakarpattya_1920.jpg"/>
          <p:cNvPicPr>
            <a:picLocks noChangeAspect="1" noChangeArrowheads="1"/>
          </p:cNvPicPr>
          <p:nvPr/>
        </p:nvPicPr>
        <p:blipFill>
          <a:blip r:embed="rId3" cstate="print"/>
          <a:srcRect/>
          <a:stretch>
            <a:fillRect/>
          </a:stretch>
        </p:blipFill>
        <p:spPr bwMode="auto">
          <a:xfrm>
            <a:off x="4053842" y="4438186"/>
            <a:ext cx="3640499" cy="1706484"/>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56329" name="Picture 9" descr="Санаторій «Перлина Поділля» Сатанів — Офіційні Ціни 2024"/>
          <p:cNvPicPr>
            <a:picLocks noChangeAspect="1" noChangeArrowheads="1"/>
          </p:cNvPicPr>
          <p:nvPr/>
        </p:nvPicPr>
        <p:blipFill>
          <a:blip r:embed="rId4" cstate="print"/>
          <a:srcRect/>
          <a:stretch>
            <a:fillRect/>
          </a:stretch>
        </p:blipFill>
        <p:spPr bwMode="auto">
          <a:xfrm>
            <a:off x="7838767" y="3802567"/>
            <a:ext cx="3662572" cy="2338814"/>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56331" name="Picture 11" descr="Водні ресурси Харківщини потребують втручання - Харківський вимір"/>
          <p:cNvPicPr>
            <a:picLocks noChangeAspect="1" noChangeArrowheads="1"/>
          </p:cNvPicPr>
          <p:nvPr/>
        </p:nvPicPr>
        <p:blipFill>
          <a:blip r:embed="rId5" cstate="print"/>
          <a:srcRect/>
          <a:stretch>
            <a:fillRect/>
          </a:stretch>
        </p:blipFill>
        <p:spPr bwMode="auto">
          <a:xfrm>
            <a:off x="4114800" y="1806496"/>
            <a:ext cx="3587022" cy="2096429"/>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56333" name="Picture 13" descr="Місто Тростянець, Сумська область - тури, фото, карта, відгуки, гіди"/>
          <p:cNvPicPr>
            <a:picLocks noChangeAspect="1" noChangeArrowheads="1"/>
          </p:cNvPicPr>
          <p:nvPr/>
        </p:nvPicPr>
        <p:blipFill>
          <a:blip r:embed="rId6" cstate="print"/>
          <a:srcRect/>
          <a:stretch>
            <a:fillRect/>
          </a:stretch>
        </p:blipFill>
        <p:spPr bwMode="auto">
          <a:xfrm>
            <a:off x="7850459" y="1754032"/>
            <a:ext cx="3601843" cy="2003931"/>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sz="2200" dirty="0">
                <a:latin typeface="Times New Roman" pitchFamily="18" charset="0"/>
                <a:cs typeface="Times New Roman" pitchFamily="18" charset="0"/>
              </a:rPr>
              <a:t>Вищого рівня гончарство здобуло в XVII-XVIII ст. </a:t>
            </a:r>
            <a:r>
              <a:rPr lang="uk-UA" sz="2000" dirty="0">
                <a:latin typeface="Times New Roman" pitchFamily="18" charset="0"/>
                <a:cs typeface="Times New Roman" pitchFamily="18" charset="0"/>
              </a:rPr>
              <a:t>У цей час вироби розписувались не тільки ангобами, а й емалями – керамічна фарба, схожа на скло. Це відкрило можливість для використання різних кольорів, збагатило палітру гончарів. Популярними в ті часи були рослинні орнаменти, зображення фігур, прикрашались в основному миски та кахлі.</a:t>
            </a:r>
            <a:r>
              <a:rPr lang="ru-RU" sz="2000" dirty="0">
                <a:latin typeface="Times New Roman" pitchFamily="18" charset="0"/>
                <a:cs typeface="Times New Roman" pitchFamily="18" charset="0"/>
              </a:rPr>
              <a:t/>
            </a:r>
            <a:br>
              <a:rPr lang="ru-RU" sz="2000" dirty="0">
                <a:latin typeface="Times New Roman" pitchFamily="18" charset="0"/>
                <a:cs typeface="Times New Roman" pitchFamily="18" charset="0"/>
              </a:rPr>
            </a:br>
            <a:endParaRPr lang="ru-RU" sz="2000" dirty="0">
              <a:latin typeface="Times New Roman" pitchFamily="18" charset="0"/>
              <a:cs typeface="Times New Roman" pitchFamily="18" charset="0"/>
            </a:endParaRPr>
          </a:p>
        </p:txBody>
      </p:sp>
      <p:pic>
        <p:nvPicPr>
          <p:cNvPr id="61442" name="Picture 2" descr="C:\Users\Алла\Desktop\images.jpg"/>
          <p:cNvPicPr>
            <a:picLocks noGrp="1" noChangeAspect="1" noChangeArrowheads="1"/>
          </p:cNvPicPr>
          <p:nvPr>
            <p:ph idx="1"/>
          </p:nvPr>
        </p:nvPicPr>
        <p:blipFill>
          <a:blip r:embed="rId2" cstate="print"/>
          <a:srcRect/>
          <a:stretch>
            <a:fillRect/>
          </a:stretch>
        </p:blipFill>
        <p:spPr bwMode="auto">
          <a:xfrm>
            <a:off x="1009186" y="1759782"/>
            <a:ext cx="2937863" cy="1998179"/>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61444" name="Picture 4" descr="Chalet Еdelweiss on X: &quot;Косівська мальована кераміка — традиційний народний  гуцульський промисел, один з видів кераміки. Гончарні вироби: різноманітний  посуд, дитячі забавки, сувеніри, пічні кахлі, декоративні плитки.  Вирізняється складною технологією ..."/>
          <p:cNvPicPr>
            <a:picLocks noChangeAspect="1" noChangeArrowheads="1"/>
          </p:cNvPicPr>
          <p:nvPr/>
        </p:nvPicPr>
        <p:blipFill>
          <a:blip r:embed="rId3" cstate="print"/>
          <a:srcRect/>
          <a:stretch>
            <a:fillRect/>
          </a:stretch>
        </p:blipFill>
        <p:spPr bwMode="auto">
          <a:xfrm>
            <a:off x="8142407" y="4047174"/>
            <a:ext cx="3220683" cy="2141754"/>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61446" name="Picture 6" descr="Традиція орнаментального розпису бубнівської кераміки"/>
          <p:cNvPicPr>
            <a:picLocks noChangeAspect="1" noChangeArrowheads="1"/>
          </p:cNvPicPr>
          <p:nvPr/>
        </p:nvPicPr>
        <p:blipFill>
          <a:blip r:embed="rId4" cstate="print"/>
          <a:srcRect/>
          <a:stretch>
            <a:fillRect/>
          </a:stretch>
        </p:blipFill>
        <p:spPr bwMode="auto">
          <a:xfrm>
            <a:off x="958461" y="4028569"/>
            <a:ext cx="2984891" cy="2171508"/>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61448" name="Picture 8" descr="У Вінниці відкрилась виставка унікальної бубнівської кераміки"/>
          <p:cNvPicPr>
            <a:picLocks noChangeAspect="1" noChangeArrowheads="1"/>
          </p:cNvPicPr>
          <p:nvPr/>
        </p:nvPicPr>
        <p:blipFill>
          <a:blip r:embed="rId5" cstate="print"/>
          <a:srcRect/>
          <a:stretch>
            <a:fillRect/>
          </a:stretch>
        </p:blipFill>
        <p:spPr bwMode="auto">
          <a:xfrm>
            <a:off x="8619351" y="1666007"/>
            <a:ext cx="2342298" cy="2079873"/>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61450" name="Picture 10" descr="Художньо-стильові особливості гончарства Поділля"/>
          <p:cNvPicPr>
            <a:picLocks noChangeAspect="1" noChangeArrowheads="1"/>
          </p:cNvPicPr>
          <p:nvPr/>
        </p:nvPicPr>
        <p:blipFill>
          <a:blip r:embed="rId6" cstate="print"/>
          <a:srcRect/>
          <a:stretch>
            <a:fillRect/>
          </a:stretch>
        </p:blipFill>
        <p:spPr bwMode="auto">
          <a:xfrm>
            <a:off x="4649514" y="2509023"/>
            <a:ext cx="2877016" cy="2877016"/>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sz="2200" dirty="0">
                <a:latin typeface="Times New Roman" pitchFamily="18" charset="0"/>
                <a:cs typeface="Times New Roman" pitchFamily="18" charset="0"/>
              </a:rPr>
              <a:t>Господині, вибираючи новий горщик, стукали по ньому рукою і прислуховувалися до звуку. Вважалося, що дзвінкий звук свідчить про те, що все зварене в ньому буде смачним, глухий звук - то борщ в ньому не буде вдаватися. </a:t>
            </a:r>
            <a:r>
              <a:rPr lang="ru-RU" dirty="0"/>
              <a:t/>
            </a:r>
            <a:br>
              <a:rPr lang="ru-RU" dirty="0"/>
            </a:br>
            <a:endParaRPr lang="ru-RU" dirty="0"/>
          </a:p>
        </p:txBody>
      </p:sp>
      <p:pic>
        <p:nvPicPr>
          <p:cNvPr id="58370" name="Picture 2" descr="C:\Users\Алла\Desktop\thumb_chapter_products_20190709_163227_15626791477.jpg"/>
          <p:cNvPicPr>
            <a:picLocks noGrp="1" noChangeAspect="1" noChangeArrowheads="1"/>
          </p:cNvPicPr>
          <p:nvPr>
            <p:ph idx="1"/>
          </p:nvPr>
        </p:nvPicPr>
        <p:blipFill>
          <a:blip r:embed="rId2" cstate="print"/>
          <a:srcRect/>
          <a:stretch>
            <a:fillRect/>
          </a:stretch>
        </p:blipFill>
        <p:spPr bwMode="auto">
          <a:xfrm>
            <a:off x="975594" y="3808006"/>
            <a:ext cx="2682006" cy="2682006"/>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58371" name="Picture 3" descr="C:\Users\Алла\Desktop\Pot_ukr_11.jpg"/>
          <p:cNvPicPr>
            <a:picLocks noChangeAspect="1" noChangeArrowheads="1"/>
          </p:cNvPicPr>
          <p:nvPr/>
        </p:nvPicPr>
        <p:blipFill>
          <a:blip r:embed="rId3" cstate="print"/>
          <a:srcRect/>
          <a:stretch>
            <a:fillRect/>
          </a:stretch>
        </p:blipFill>
        <p:spPr bwMode="auto">
          <a:xfrm>
            <a:off x="8638479" y="3776545"/>
            <a:ext cx="2624253" cy="2624253"/>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58373" name="Picture 5" descr="Горщик для запікання «Вулик» - Марина Креативна - Крамниця - АртВертеп -  Найбільший on-line центр сучасної культури України"/>
          <p:cNvPicPr>
            <a:picLocks noChangeAspect="1" noChangeArrowheads="1"/>
          </p:cNvPicPr>
          <p:nvPr/>
        </p:nvPicPr>
        <p:blipFill>
          <a:blip r:embed="rId4" cstate="print"/>
          <a:srcRect/>
          <a:stretch>
            <a:fillRect/>
          </a:stretch>
        </p:blipFill>
        <p:spPr bwMode="auto">
          <a:xfrm>
            <a:off x="4103106" y="3802992"/>
            <a:ext cx="3960526" cy="2642414"/>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58375" name="Picture 7" descr="Керамічний набір горщики для запікання Керамклуб 450 мл і тарілки 20 см 25  см: продаж, ціна у Києві. Посуд для духових і мікрохвильових печей від  &quot;Інтернет магазин глиняного посуду в Україні, купити"/>
          <p:cNvPicPr>
            <a:picLocks noChangeAspect="1" noChangeArrowheads="1"/>
          </p:cNvPicPr>
          <p:nvPr/>
        </p:nvPicPr>
        <p:blipFill>
          <a:blip r:embed="rId5" cstate="print"/>
          <a:srcRect/>
          <a:stretch>
            <a:fillRect/>
          </a:stretch>
        </p:blipFill>
        <p:spPr bwMode="auto">
          <a:xfrm>
            <a:off x="2419272" y="1368812"/>
            <a:ext cx="2857500" cy="2143125"/>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58376" name="Picture 8"/>
          <p:cNvPicPr>
            <a:picLocks noChangeAspect="1" noChangeArrowheads="1"/>
          </p:cNvPicPr>
          <p:nvPr/>
        </p:nvPicPr>
        <p:blipFill>
          <a:blip r:embed="rId6" cstate="print"/>
          <a:srcRect/>
          <a:stretch>
            <a:fillRect/>
          </a:stretch>
        </p:blipFill>
        <p:spPr bwMode="auto">
          <a:xfrm>
            <a:off x="6403357" y="1346169"/>
            <a:ext cx="3610439" cy="2182933"/>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1274104"/>
          </a:xfrm>
        </p:spPr>
        <p:txBody>
          <a:bodyPr>
            <a:normAutofit/>
          </a:bodyPr>
          <a:lstStyle/>
          <a:p>
            <a:r>
              <a:rPr lang="uk-UA" sz="1800" dirty="0">
                <a:latin typeface="Times New Roman" pitchFamily="18" charset="0"/>
                <a:cs typeface="Times New Roman" pitchFamily="18" charset="0"/>
              </a:rPr>
              <a:t>Сьогодні гончарство розрізняє чотири види виробів за призначенням: різноманітний посуд будь для чого, сакральні предмети (ікони, хрести, свічники та ін.), іграшки, предмети для житла та його обладнання (це можуть бути </a:t>
            </a:r>
            <a:r>
              <a:rPr lang="uk-UA" sz="1800" dirty="0" err="1">
                <a:latin typeface="Times New Roman" pitchFamily="18" charset="0"/>
                <a:cs typeface="Times New Roman" pitchFamily="18" charset="0"/>
              </a:rPr>
              <a:t>кухлі</a:t>
            </a:r>
            <a:r>
              <a:rPr lang="uk-UA" sz="1800" dirty="0">
                <a:latin typeface="Times New Roman" pitchFamily="18" charset="0"/>
                <a:cs typeface="Times New Roman" pitchFamily="18" charset="0"/>
              </a:rPr>
              <a:t>, </a:t>
            </a:r>
            <a:r>
              <a:rPr lang="uk-UA" sz="1800" dirty="0" err="1">
                <a:latin typeface="Times New Roman" pitchFamily="18" charset="0"/>
                <a:cs typeface="Times New Roman" pitchFamily="18" charset="0"/>
              </a:rPr>
              <a:t>підвазонники</a:t>
            </a:r>
            <a:r>
              <a:rPr lang="uk-UA" sz="1800" dirty="0">
                <a:latin typeface="Times New Roman" pitchFamily="18" charset="0"/>
                <a:cs typeface="Times New Roman" pitchFamily="18" charset="0"/>
              </a:rPr>
              <a:t>, вази або інші вироби східного призначення).</a:t>
            </a:r>
            <a:endParaRPr lang="ru-RU" sz="1800" dirty="0">
              <a:latin typeface="Times New Roman" pitchFamily="18" charset="0"/>
              <a:cs typeface="Times New Roman" pitchFamily="18" charset="0"/>
            </a:endParaRPr>
          </a:p>
        </p:txBody>
      </p:sp>
      <p:pic>
        <p:nvPicPr>
          <p:cNvPr id="59394" name="Picture 2" descr="C:\Users\Алла\Desktop\262072116_280384694040589_6492755954007199086_n.jpg"/>
          <p:cNvPicPr>
            <a:picLocks noGrp="1" noChangeAspect="1" noChangeArrowheads="1"/>
          </p:cNvPicPr>
          <p:nvPr>
            <p:ph idx="1"/>
          </p:nvPr>
        </p:nvPicPr>
        <p:blipFill>
          <a:blip r:embed="rId3" cstate="print"/>
          <a:srcRect/>
          <a:stretch>
            <a:fillRect/>
          </a:stretch>
        </p:blipFill>
        <p:spPr bwMode="auto">
          <a:xfrm>
            <a:off x="3898749" y="2319453"/>
            <a:ext cx="1389664" cy="2531327"/>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59396" name="Picture 4"/>
          <p:cNvPicPr>
            <a:picLocks noChangeAspect="1" noChangeArrowheads="1"/>
          </p:cNvPicPr>
          <p:nvPr/>
        </p:nvPicPr>
        <p:blipFill>
          <a:blip r:embed="rId4" cstate="print"/>
          <a:srcRect/>
          <a:stretch>
            <a:fillRect/>
          </a:stretch>
        </p:blipFill>
        <p:spPr bwMode="auto">
          <a:xfrm>
            <a:off x="8978226" y="2368569"/>
            <a:ext cx="2000673" cy="2515665"/>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59397" name="Picture 5"/>
          <p:cNvPicPr>
            <a:picLocks noChangeAspect="1" noChangeArrowheads="1"/>
          </p:cNvPicPr>
          <p:nvPr/>
        </p:nvPicPr>
        <p:blipFill>
          <a:blip r:embed="rId5" cstate="print"/>
          <a:srcRect/>
          <a:stretch>
            <a:fillRect/>
          </a:stretch>
        </p:blipFill>
        <p:spPr bwMode="auto">
          <a:xfrm>
            <a:off x="6012748" y="2338760"/>
            <a:ext cx="2328364" cy="2523171"/>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59398" name="Picture 6"/>
          <p:cNvPicPr>
            <a:picLocks noChangeAspect="1" noChangeArrowheads="1"/>
          </p:cNvPicPr>
          <p:nvPr/>
        </p:nvPicPr>
        <p:blipFill>
          <a:blip r:embed="rId6" cstate="print"/>
          <a:srcRect/>
          <a:stretch>
            <a:fillRect/>
          </a:stretch>
        </p:blipFill>
        <p:spPr bwMode="auto">
          <a:xfrm>
            <a:off x="1055040" y="2319457"/>
            <a:ext cx="2098703" cy="2553627"/>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939568"/>
          </a:xfrm>
        </p:spPr>
        <p:txBody>
          <a:bodyPr>
            <a:normAutofit/>
          </a:bodyPr>
          <a:lstStyle/>
          <a:p>
            <a:pPr algn="ctr"/>
            <a:r>
              <a:rPr lang="ru-RU" sz="2000" dirty="0" err="1">
                <a:latin typeface="Times New Roman" pitchFamily="18" charset="0"/>
                <a:cs typeface="Times New Roman" pitchFamily="18" charset="0"/>
              </a:rPr>
              <a:t>Різноманітні</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кахлі</a:t>
            </a:r>
            <a:endParaRPr lang="ru-RU" sz="2000" dirty="0">
              <a:latin typeface="Times New Roman" pitchFamily="18" charset="0"/>
              <a:cs typeface="Times New Roman" pitchFamily="18" charset="0"/>
            </a:endParaRPr>
          </a:p>
        </p:txBody>
      </p:sp>
      <p:pic>
        <p:nvPicPr>
          <p:cNvPr id="1026" name="Picture 2" descr="C:\Users\Алла\Desktop\8_5d35fb9b80e42.jpg"/>
          <p:cNvPicPr>
            <a:picLocks noGrp="1" noChangeAspect="1" noChangeArrowheads="1"/>
          </p:cNvPicPr>
          <p:nvPr>
            <p:ph idx="1"/>
          </p:nvPr>
        </p:nvPicPr>
        <p:blipFill>
          <a:blip r:embed="rId2" cstate="print"/>
          <a:srcRect/>
          <a:stretch>
            <a:fillRect/>
          </a:stretch>
        </p:blipFill>
        <p:spPr bwMode="auto">
          <a:xfrm>
            <a:off x="3997603" y="1965081"/>
            <a:ext cx="3062476" cy="1837485"/>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027" name="Picture 3" descr="C:\Users\Алла\Desktop\043.jpg"/>
          <p:cNvPicPr>
            <a:picLocks noChangeAspect="1" noChangeArrowheads="1"/>
          </p:cNvPicPr>
          <p:nvPr/>
        </p:nvPicPr>
        <p:blipFill>
          <a:blip r:embed="rId3" cstate="print"/>
          <a:srcRect/>
          <a:stretch>
            <a:fillRect/>
          </a:stretch>
        </p:blipFill>
        <p:spPr bwMode="auto">
          <a:xfrm>
            <a:off x="3833046" y="3947532"/>
            <a:ext cx="3341166" cy="1884556"/>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028" name="Picture 4" descr="C:\Users\Алла\Desktop\images.jpg"/>
          <p:cNvPicPr>
            <a:picLocks noChangeAspect="1" noChangeArrowheads="1"/>
          </p:cNvPicPr>
          <p:nvPr/>
        </p:nvPicPr>
        <p:blipFill>
          <a:blip r:embed="rId4" cstate="print"/>
          <a:srcRect/>
          <a:stretch>
            <a:fillRect/>
          </a:stretch>
        </p:blipFill>
        <p:spPr bwMode="auto">
          <a:xfrm>
            <a:off x="7280120" y="3641453"/>
            <a:ext cx="2114550" cy="2162175"/>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030" name="Picture 6" descr="Як кахлі створюють свято | Газета «День»"/>
          <p:cNvPicPr>
            <a:picLocks noChangeAspect="1" noChangeArrowheads="1"/>
          </p:cNvPicPr>
          <p:nvPr/>
        </p:nvPicPr>
        <p:blipFill>
          <a:blip r:embed="rId5" cstate="print"/>
          <a:srcRect/>
          <a:stretch>
            <a:fillRect/>
          </a:stretch>
        </p:blipFill>
        <p:spPr bwMode="auto">
          <a:xfrm>
            <a:off x="9701020" y="2037759"/>
            <a:ext cx="1717828" cy="370512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032" name="Picture 8" descr="Кахельна піч: історія та сучасність, будова, принцип дії та особливості.  Московські кахлі Пічні кахлі початку 19 року століття"/>
          <p:cNvPicPr>
            <a:picLocks noChangeAspect="1" noChangeArrowheads="1"/>
          </p:cNvPicPr>
          <p:nvPr/>
        </p:nvPicPr>
        <p:blipFill>
          <a:blip r:embed="rId6" cstate="print"/>
          <a:srcRect/>
          <a:stretch>
            <a:fillRect/>
          </a:stretch>
        </p:blipFill>
        <p:spPr bwMode="auto">
          <a:xfrm>
            <a:off x="770296" y="1962614"/>
            <a:ext cx="2927831" cy="3847171"/>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034" name="Picture 10" descr="Як кахлі створюють свято | Газета «День»"/>
          <p:cNvPicPr>
            <a:picLocks noChangeAspect="1" noChangeArrowheads="1"/>
          </p:cNvPicPr>
          <p:nvPr/>
        </p:nvPicPr>
        <p:blipFill>
          <a:blip r:embed="rId7" cstate="print"/>
          <a:srcRect/>
          <a:stretch>
            <a:fillRect/>
          </a:stretch>
        </p:blipFill>
        <p:spPr bwMode="auto">
          <a:xfrm>
            <a:off x="7317491" y="2025302"/>
            <a:ext cx="2017859" cy="1353518"/>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sz="2000" dirty="0">
                <a:latin typeface="Times New Roman" pitchFamily="18" charset="0"/>
                <a:cs typeface="Times New Roman" pitchFamily="18" charset="0"/>
              </a:rPr>
              <a:t>Проходять століття, але і в наш час глиняний посуд так само не втратив актуальності. Тому існує багато підприємств, де його виробляють. Це чудові вироби </a:t>
            </a:r>
            <a:r>
              <a:rPr lang="uk-UA" sz="2000" dirty="0" err="1">
                <a:latin typeface="Times New Roman" pitchFamily="18" charset="0"/>
                <a:cs typeface="Times New Roman" pitchFamily="18" charset="0"/>
              </a:rPr>
              <a:t>Опішнянського</a:t>
            </a:r>
            <a:r>
              <a:rPr lang="uk-UA" sz="2000" dirty="0">
                <a:latin typeface="Times New Roman" pitchFamily="18" charset="0"/>
                <a:cs typeface="Times New Roman" pitchFamily="18" charset="0"/>
              </a:rPr>
              <a:t> керамічного заводу художньої кераміки, де колись працювали </a:t>
            </a:r>
            <a:r>
              <a:rPr lang="uk-UA" sz="2000" dirty="0" err="1">
                <a:latin typeface="Times New Roman" pitchFamily="18" charset="0"/>
                <a:cs typeface="Times New Roman" pitchFamily="18" charset="0"/>
              </a:rPr>
              <a:t>Селюченко</a:t>
            </a:r>
            <a:r>
              <a:rPr lang="uk-UA" sz="2000" dirty="0">
                <a:latin typeface="Times New Roman" pitchFamily="18" charset="0"/>
                <a:cs typeface="Times New Roman" pitchFamily="18" charset="0"/>
              </a:rPr>
              <a:t> О. Ф. , </a:t>
            </a:r>
            <a:r>
              <a:rPr lang="uk-UA" sz="2000" dirty="0" err="1">
                <a:latin typeface="Times New Roman" pitchFamily="18" charset="0"/>
                <a:cs typeface="Times New Roman" pitchFamily="18" charset="0"/>
              </a:rPr>
              <a:t>Червинко</a:t>
            </a:r>
            <a:r>
              <a:rPr lang="uk-UA" sz="2000" dirty="0">
                <a:latin typeface="Times New Roman" pitchFamily="18" charset="0"/>
                <a:cs typeface="Times New Roman" pitchFamily="18" charset="0"/>
              </a:rPr>
              <a:t> Ф.,  родина </a:t>
            </a:r>
            <a:r>
              <a:rPr lang="uk-UA" sz="2000" dirty="0" err="1">
                <a:latin typeface="Times New Roman" pitchFamily="18" charset="0"/>
                <a:cs typeface="Times New Roman" pitchFamily="18" charset="0"/>
              </a:rPr>
              <a:t>Пошивайло</a:t>
            </a:r>
            <a:r>
              <a:rPr lang="uk-UA" sz="2000" dirty="0">
                <a:latin typeface="Times New Roman" pitchFamily="18" charset="0"/>
                <a:cs typeface="Times New Roman" pitchFamily="18" charset="0"/>
              </a:rPr>
              <a:t> та багато інших.</a:t>
            </a:r>
            <a:endParaRPr lang="ru-RU" sz="2000" dirty="0">
              <a:latin typeface="Times New Roman" pitchFamily="18" charset="0"/>
              <a:cs typeface="Times New Roman" pitchFamily="18" charset="0"/>
            </a:endParaRPr>
          </a:p>
        </p:txBody>
      </p:sp>
      <p:pic>
        <p:nvPicPr>
          <p:cNvPr id="60418" name="Picture 2" descr="C:\Users\Алла\Desktop\OpOSH-1.jpg"/>
          <p:cNvPicPr>
            <a:picLocks noGrp="1" noChangeAspect="1" noChangeArrowheads="1"/>
          </p:cNvPicPr>
          <p:nvPr>
            <p:ph idx="1"/>
          </p:nvPr>
        </p:nvPicPr>
        <p:blipFill>
          <a:blip r:embed="rId2" cstate="print"/>
          <a:srcRect/>
          <a:stretch>
            <a:fillRect/>
          </a:stretch>
        </p:blipFill>
        <p:spPr bwMode="auto">
          <a:xfrm>
            <a:off x="4828473" y="3852609"/>
            <a:ext cx="2380923" cy="2380923"/>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60423" name="Picture 7" descr="Национальный музей украинского гончарства, Полтавская — фото, описание,  карта"/>
          <p:cNvPicPr>
            <a:picLocks noChangeAspect="1" noChangeArrowheads="1"/>
          </p:cNvPicPr>
          <p:nvPr/>
        </p:nvPicPr>
        <p:blipFill>
          <a:blip r:embed="rId3" cstate="print"/>
          <a:srcRect/>
          <a:stretch>
            <a:fillRect/>
          </a:stretch>
        </p:blipFill>
        <p:spPr bwMode="auto">
          <a:xfrm>
            <a:off x="1015981" y="3837040"/>
            <a:ext cx="3266087" cy="2396492"/>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60425" name="Picture 9" descr="Національний музей-заповідник українського гончарства в Опішному — Вікіпедія"/>
          <p:cNvPicPr>
            <a:picLocks noChangeAspect="1" noChangeArrowheads="1"/>
          </p:cNvPicPr>
          <p:nvPr/>
        </p:nvPicPr>
        <p:blipFill>
          <a:blip r:embed="rId4" cstate="print"/>
          <a:srcRect/>
          <a:stretch>
            <a:fillRect/>
          </a:stretch>
        </p:blipFill>
        <p:spPr bwMode="auto">
          <a:xfrm>
            <a:off x="1493720" y="1713996"/>
            <a:ext cx="2466975" cy="1847851"/>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60427" name="Picture 11" descr="Опішня – «український Рим» понад Ворсклою"/>
          <p:cNvPicPr>
            <a:picLocks noChangeAspect="1" noChangeArrowheads="1"/>
          </p:cNvPicPr>
          <p:nvPr/>
        </p:nvPicPr>
        <p:blipFill>
          <a:blip r:embed="rId5" cstate="print"/>
          <a:srcRect/>
          <a:stretch>
            <a:fillRect/>
          </a:stretch>
        </p:blipFill>
        <p:spPr bwMode="auto">
          <a:xfrm>
            <a:off x="4694122" y="1847385"/>
            <a:ext cx="2847975" cy="160020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60429" name="Picture 13" descr="Опішнянський державний художній ліцей імені Василя Кричевського –  Опішнянський державний художній ліцей імені Василя Кричевського, Колегіум  мистецтв у Опішні"/>
          <p:cNvPicPr>
            <a:picLocks noChangeAspect="1" noChangeArrowheads="1"/>
          </p:cNvPicPr>
          <p:nvPr/>
        </p:nvPicPr>
        <p:blipFill>
          <a:blip r:embed="rId6" cstate="print"/>
          <a:srcRect/>
          <a:stretch>
            <a:fillRect/>
          </a:stretch>
        </p:blipFill>
        <p:spPr bwMode="auto">
          <a:xfrm>
            <a:off x="8284814" y="1846030"/>
            <a:ext cx="2370399" cy="1577394"/>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60431" name="Picture 15" descr="Успішне Опішне"/>
          <p:cNvPicPr>
            <a:picLocks noChangeAspect="1" noChangeArrowheads="1"/>
          </p:cNvPicPr>
          <p:nvPr/>
        </p:nvPicPr>
        <p:blipFill>
          <a:blip r:embed="rId7" cstate="print"/>
          <a:srcRect/>
          <a:stretch>
            <a:fillRect/>
          </a:stretch>
        </p:blipFill>
        <p:spPr bwMode="auto">
          <a:xfrm>
            <a:off x="7758485" y="3931309"/>
            <a:ext cx="3447948" cy="2302224"/>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sz="2200" dirty="0">
                <a:latin typeface="Times New Roman" pitchFamily="18" charset="0"/>
                <a:cs typeface="Times New Roman" pitchFamily="18" charset="0"/>
              </a:rPr>
              <a:t>У лютому 2018 року </a:t>
            </a:r>
            <a:r>
              <a:rPr lang="uk-UA" sz="2200" dirty="0" err="1">
                <a:latin typeface="Times New Roman" pitchFamily="18" charset="0"/>
                <a:cs typeface="Times New Roman" pitchFamily="18" charset="0"/>
              </a:rPr>
              <a:t>опішнянську</a:t>
            </a:r>
            <a:r>
              <a:rPr lang="uk-UA" sz="2200" dirty="0">
                <a:latin typeface="Times New Roman" pitchFamily="18" charset="0"/>
                <a:cs typeface="Times New Roman" pitchFamily="18" charset="0"/>
              </a:rPr>
              <a:t> кераміку було включено до Національного переліку елементів нематеріальної культурної спадщини. </a:t>
            </a:r>
            <a:r>
              <a:rPr lang="ru-RU" dirty="0"/>
              <a:t/>
            </a:r>
            <a:br>
              <a:rPr lang="ru-RU" dirty="0"/>
            </a:br>
            <a:endParaRPr lang="ru-RU" dirty="0"/>
          </a:p>
        </p:txBody>
      </p:sp>
      <p:pic>
        <p:nvPicPr>
          <p:cNvPr id="64514" name="Picture 2" descr="C:\Users\Алла\Desktop\33301.jpg"/>
          <p:cNvPicPr>
            <a:picLocks noGrp="1" noChangeAspect="1" noChangeArrowheads="1"/>
          </p:cNvPicPr>
          <p:nvPr>
            <p:ph idx="1"/>
          </p:nvPr>
        </p:nvPicPr>
        <p:blipFill>
          <a:blip r:embed="rId2" cstate="print"/>
          <a:srcRect/>
          <a:stretch>
            <a:fillRect/>
          </a:stretch>
        </p:blipFill>
        <p:spPr bwMode="auto">
          <a:xfrm>
            <a:off x="991341" y="1276330"/>
            <a:ext cx="3067704" cy="2046734"/>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64516" name="Picture 4" descr="Музей українського гончарства, Опішня: інформація, фото, відгуки"/>
          <p:cNvPicPr>
            <a:picLocks noChangeAspect="1" noChangeArrowheads="1"/>
          </p:cNvPicPr>
          <p:nvPr/>
        </p:nvPicPr>
        <p:blipFill>
          <a:blip r:embed="rId3" cstate="print"/>
          <a:srcRect/>
          <a:stretch>
            <a:fillRect/>
          </a:stretch>
        </p:blipFill>
        <p:spPr bwMode="auto">
          <a:xfrm>
            <a:off x="8200053" y="1179322"/>
            <a:ext cx="3062678" cy="204338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4518" name="AutoShape 6" descr="Опішнянська кераміка | SPADOK.ORG.U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64520" name="AutoShape 8" descr="Опішнянська кераміка | SPADOK.ORG.U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64522" name="AutoShape 10" descr="Опішнянська кераміка | SPADOK.ORG.U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64524" name="Picture 12" descr="Скарби України - Опішнянський розпис. Опішня́нська... | Facebook"/>
          <p:cNvPicPr>
            <a:picLocks noChangeAspect="1" noChangeArrowheads="1"/>
          </p:cNvPicPr>
          <p:nvPr/>
        </p:nvPicPr>
        <p:blipFill>
          <a:blip r:embed="rId4" cstate="print"/>
          <a:srcRect/>
          <a:stretch>
            <a:fillRect/>
          </a:stretch>
        </p:blipFill>
        <p:spPr bwMode="auto">
          <a:xfrm>
            <a:off x="4794482" y="1478039"/>
            <a:ext cx="2619375" cy="1743076"/>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64526" name="Picture 14" descr="2. Опішнянський сувенір - «VIOLITY»"/>
          <p:cNvPicPr>
            <a:picLocks noChangeAspect="1" noChangeArrowheads="1"/>
          </p:cNvPicPr>
          <p:nvPr/>
        </p:nvPicPr>
        <p:blipFill>
          <a:blip r:embed="rId5" cstate="print"/>
          <a:srcRect/>
          <a:stretch>
            <a:fillRect/>
          </a:stretch>
        </p:blipFill>
        <p:spPr bwMode="auto">
          <a:xfrm>
            <a:off x="1204331" y="3497301"/>
            <a:ext cx="2549369" cy="2734643"/>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64530" name="Picture 18" descr="УКраїНСьКа профеСІйНа КерамІКа першої поЛоВИНИ ХХ Ст. Українська худ"/>
          <p:cNvPicPr>
            <a:picLocks noChangeAspect="1" noChangeArrowheads="1"/>
          </p:cNvPicPr>
          <p:nvPr/>
        </p:nvPicPr>
        <p:blipFill>
          <a:blip r:embed="rId6" cstate="print"/>
          <a:srcRect/>
          <a:stretch>
            <a:fillRect/>
          </a:stretch>
        </p:blipFill>
        <p:spPr bwMode="auto">
          <a:xfrm>
            <a:off x="4772181" y="3612995"/>
            <a:ext cx="1444242" cy="2737857"/>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64532" name="Picture 20" descr="Мистецтво опішнянської кераміки"/>
          <p:cNvPicPr>
            <a:picLocks noChangeAspect="1" noChangeArrowheads="1"/>
          </p:cNvPicPr>
          <p:nvPr/>
        </p:nvPicPr>
        <p:blipFill>
          <a:blip r:embed="rId7" cstate="print"/>
          <a:srcRect/>
          <a:stretch>
            <a:fillRect/>
          </a:stretch>
        </p:blipFill>
        <p:spPr bwMode="auto">
          <a:xfrm>
            <a:off x="7203146" y="3600151"/>
            <a:ext cx="4081888" cy="2666834"/>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uk-UA" sz="1800" dirty="0">
                <a:latin typeface="Times New Roman" pitchFamily="18" charset="0"/>
                <a:cs typeface="Times New Roman" pitchFamily="18" charset="0"/>
              </a:rPr>
              <a:t/>
            </a:r>
            <a:br>
              <a:rPr lang="uk-UA" sz="1800" dirty="0">
                <a:latin typeface="Times New Roman" pitchFamily="18" charset="0"/>
                <a:cs typeface="Times New Roman" pitchFamily="18" charset="0"/>
              </a:rPr>
            </a:br>
            <a:r>
              <a:rPr lang="uk-UA" sz="1800" dirty="0">
                <a:latin typeface="Times New Roman" pitchFamily="18" charset="0"/>
                <a:cs typeface="Times New Roman" pitchFamily="18" charset="0"/>
              </a:rPr>
              <a:t/>
            </a:r>
            <a:br>
              <a:rPr lang="uk-UA" sz="1800" dirty="0">
                <a:latin typeface="Times New Roman" pitchFamily="18" charset="0"/>
                <a:cs typeface="Times New Roman" pitchFamily="18" charset="0"/>
              </a:rPr>
            </a:br>
            <a:r>
              <a:rPr lang="uk-UA" sz="1800" dirty="0">
                <a:latin typeface="Times New Roman" pitchFamily="18" charset="0"/>
                <a:cs typeface="Times New Roman" pitchFamily="18" charset="0"/>
              </a:rPr>
              <a:t/>
            </a:r>
            <a:br>
              <a:rPr lang="uk-UA" sz="1800" dirty="0">
                <a:latin typeface="Times New Roman" pitchFamily="18" charset="0"/>
                <a:cs typeface="Times New Roman" pitchFamily="18" charset="0"/>
              </a:rPr>
            </a:br>
            <a:r>
              <a:rPr lang="uk-UA" sz="1800" dirty="0">
                <a:latin typeface="Times New Roman" pitchFamily="18" charset="0"/>
                <a:cs typeface="Times New Roman" pitchFamily="18" charset="0"/>
              </a:rPr>
              <a:t/>
            </a:r>
            <a:br>
              <a:rPr lang="uk-UA" sz="1800" dirty="0">
                <a:latin typeface="Times New Roman" pitchFamily="18" charset="0"/>
                <a:cs typeface="Times New Roman" pitchFamily="18" charset="0"/>
              </a:rPr>
            </a:br>
            <a:r>
              <a:rPr lang="uk-UA" sz="1800" dirty="0">
                <a:latin typeface="Times New Roman" pitchFamily="18" charset="0"/>
                <a:cs typeface="Times New Roman" pitchFamily="18" charset="0"/>
              </a:rPr>
              <a:t>Неможливо не сказати про нашу культурну спадщину - вироби Васильківського майолікового заводу. Васильківська  майоліка проста за формою, екологічно чиста, декорована кольоровими глинами — ангобами, розписана оригінальними прийомами ручної роботи — </a:t>
            </a:r>
            <a:r>
              <a:rPr lang="uk-UA" sz="1800" dirty="0" err="1">
                <a:latin typeface="Times New Roman" pitchFamily="18" charset="0"/>
                <a:cs typeface="Times New Roman" pitchFamily="18" charset="0"/>
              </a:rPr>
              <a:t>фляндрівкою</a:t>
            </a:r>
            <a:r>
              <a:rPr lang="uk-UA" sz="1800" dirty="0">
                <a:latin typeface="Times New Roman" pitchFamily="18" charset="0"/>
                <a:cs typeface="Times New Roman" pitchFamily="18" charset="0"/>
              </a:rPr>
              <a:t> та пастилажем. Васильківській майоліковий завод – колишнє підприємство порцеляно-фаянсової галузі промисловості України, що існувало у 1934-2007 роках у місті Василькові Київської області. У 2005 році на базі промислових приміщень заводу виникло приватне підприємство «Васильківська Майоліка», яке продовжує традиції славетного підприємства. Півник з Бородянки увійшов в історію, як символ незламності та міцності.</a:t>
            </a:r>
            <a:r>
              <a:rPr lang="ru-RU" sz="1800" dirty="0">
                <a:latin typeface="Times New Roman" pitchFamily="18" charset="0"/>
                <a:cs typeface="Times New Roman" pitchFamily="18" charset="0"/>
              </a:rPr>
              <a:t/>
            </a:r>
            <a:br>
              <a:rPr lang="ru-RU" sz="1800" dirty="0">
                <a:latin typeface="Times New Roman" pitchFamily="18" charset="0"/>
                <a:cs typeface="Times New Roman" pitchFamily="18" charset="0"/>
              </a:rPr>
            </a:br>
            <a:endParaRPr lang="ru-RU" sz="1800" dirty="0">
              <a:latin typeface="Times New Roman" pitchFamily="18" charset="0"/>
              <a:cs typeface="Times New Roman" pitchFamily="18" charset="0"/>
            </a:endParaRPr>
          </a:p>
        </p:txBody>
      </p:sp>
      <p:pic>
        <p:nvPicPr>
          <p:cNvPr id="65538" name="Picture 2" descr="C:\Users\Алла\Desktop\ac135a9-277780396-1864766463714549-3556174605644467823-n.jpg"/>
          <p:cNvPicPr>
            <a:picLocks noGrp="1" noChangeAspect="1" noChangeArrowheads="1"/>
          </p:cNvPicPr>
          <p:nvPr>
            <p:ph idx="1"/>
          </p:nvPr>
        </p:nvPicPr>
        <p:blipFill>
          <a:blip r:embed="rId2" cstate="print"/>
          <a:srcRect/>
          <a:stretch>
            <a:fillRect/>
          </a:stretch>
        </p:blipFill>
        <p:spPr bwMode="auto">
          <a:xfrm>
            <a:off x="971806" y="2693129"/>
            <a:ext cx="4559199" cy="3550741"/>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65540" name="Picture 4" descr="Фотографія-мем з Бородянки: Зеленському та Джонсону подарували півника, як  на шафці - Новини Києва | Big Kyiv"/>
          <p:cNvPicPr>
            <a:picLocks noChangeAspect="1" noChangeArrowheads="1"/>
          </p:cNvPicPr>
          <p:nvPr/>
        </p:nvPicPr>
        <p:blipFill>
          <a:blip r:embed="rId3" cstate="print"/>
          <a:srcRect/>
          <a:stretch>
            <a:fillRect/>
          </a:stretch>
        </p:blipFill>
        <p:spPr bwMode="auto">
          <a:xfrm>
            <a:off x="5991319" y="2687444"/>
            <a:ext cx="5335857" cy="3557239"/>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DAEE0">
            <a:alpha val="22000"/>
          </a:srgb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9351" y="376277"/>
            <a:ext cx="10515600" cy="1051080"/>
          </a:xfrm>
        </p:spPr>
        <p:txBody>
          <a:bodyPr>
            <a:normAutofit/>
          </a:bodyPr>
          <a:lstStyle/>
          <a:p>
            <a:r>
              <a:rPr lang="uk-UA" sz="2000" dirty="0">
                <a:latin typeface="Times New Roman" pitchFamily="18" charset="0"/>
                <a:cs typeface="Times New Roman" pitchFamily="18" charset="0"/>
              </a:rPr>
              <a:t>     Ми постійно бачимо чудовий глиняний посуд в крамницях, в ресторані, вдома, але  звідки він з’явився, чому так щедро розповсюджений у нашої країні,  у чому його відмінність від інших виробів - спробуємо проаналізувати та зробити висновки.</a:t>
            </a:r>
            <a:endParaRPr lang="ru-RU" sz="2000" dirty="0"/>
          </a:p>
        </p:txBody>
      </p:sp>
      <p:pic>
        <p:nvPicPr>
          <p:cNvPr id="47106" name="Picture 2" descr="C:\Users\Алла\Desktop\40883.jpg"/>
          <p:cNvPicPr>
            <a:picLocks noGrp="1" noChangeAspect="1" noChangeArrowheads="1"/>
          </p:cNvPicPr>
          <p:nvPr>
            <p:ph idx="1"/>
          </p:nvPr>
        </p:nvPicPr>
        <p:blipFill>
          <a:blip r:embed="rId2" cstate="print"/>
          <a:srcRect/>
          <a:stretch>
            <a:fillRect/>
          </a:stretch>
        </p:blipFill>
        <p:spPr bwMode="auto">
          <a:xfrm>
            <a:off x="6069530" y="1591373"/>
            <a:ext cx="2795690" cy="157476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47107" name="Picture 3" descr="C:\Users\Алла\Desktop\7keramika3.jpg"/>
          <p:cNvPicPr>
            <a:picLocks noChangeAspect="1" noChangeArrowheads="1"/>
          </p:cNvPicPr>
          <p:nvPr/>
        </p:nvPicPr>
        <p:blipFill>
          <a:blip r:embed="rId3" cstate="print"/>
          <a:srcRect/>
          <a:stretch>
            <a:fillRect/>
          </a:stretch>
        </p:blipFill>
        <p:spPr bwMode="auto">
          <a:xfrm>
            <a:off x="673548" y="1568461"/>
            <a:ext cx="2404190" cy="1598486"/>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47108" name="Picture 4" descr="C:\Users\Алла\Desktop\27b2276b26c88d8957514e45b71a72b7.png"/>
          <p:cNvPicPr>
            <a:picLocks noChangeAspect="1" noChangeArrowheads="1"/>
          </p:cNvPicPr>
          <p:nvPr/>
        </p:nvPicPr>
        <p:blipFill>
          <a:blip r:embed="rId4" cstate="print"/>
          <a:srcRect/>
          <a:stretch>
            <a:fillRect/>
          </a:stretch>
        </p:blipFill>
        <p:spPr bwMode="auto">
          <a:xfrm>
            <a:off x="3252093" y="3780263"/>
            <a:ext cx="2070662" cy="2607172"/>
          </a:xfrm>
          <a:prstGeom prst="rect">
            <a:avLst/>
          </a:prstGeom>
          <a:noFill/>
          <a:ln>
            <a:noFill/>
          </a:ln>
          <a:effectLst>
            <a:glow rad="63500">
              <a:schemeClr val="accent5">
                <a:satMod val="175000"/>
                <a:alpha val="40000"/>
              </a:schemeClr>
            </a:glow>
            <a:outerShdw blurRad="107950" dist="12700" dir="5400000" algn="ctr">
              <a:srgbClr val="000000"/>
            </a:outerShdw>
            <a:softEdge rad="12700"/>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47109" name="Picture 5" descr="C:\Users\Алла\Desktop\images.jpg"/>
          <p:cNvPicPr>
            <a:picLocks noChangeAspect="1" noChangeArrowheads="1"/>
          </p:cNvPicPr>
          <p:nvPr/>
        </p:nvPicPr>
        <p:blipFill>
          <a:blip r:embed="rId5" cstate="print"/>
          <a:srcRect/>
          <a:stretch>
            <a:fillRect/>
          </a:stretch>
        </p:blipFill>
        <p:spPr bwMode="auto">
          <a:xfrm>
            <a:off x="9316226" y="1594851"/>
            <a:ext cx="2158380" cy="1616701"/>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47110" name="Picture 6" descr="C:\Users\Алла\Desktop\IMG_20180201_165356.jpg"/>
          <p:cNvPicPr>
            <a:picLocks noChangeAspect="1" noChangeArrowheads="1"/>
          </p:cNvPicPr>
          <p:nvPr/>
        </p:nvPicPr>
        <p:blipFill>
          <a:blip r:embed="rId6" cstate="print"/>
          <a:srcRect/>
          <a:stretch>
            <a:fillRect/>
          </a:stretch>
        </p:blipFill>
        <p:spPr bwMode="auto">
          <a:xfrm>
            <a:off x="776016" y="3827386"/>
            <a:ext cx="1889124" cy="2518831"/>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47111" name="Picture 7"/>
          <p:cNvPicPr>
            <a:picLocks noChangeAspect="1" noChangeArrowheads="1"/>
          </p:cNvPicPr>
          <p:nvPr/>
        </p:nvPicPr>
        <p:blipFill>
          <a:blip r:embed="rId7" cstate="print"/>
          <a:srcRect/>
          <a:stretch>
            <a:fillRect/>
          </a:stretch>
        </p:blipFill>
        <p:spPr bwMode="auto">
          <a:xfrm>
            <a:off x="6044890" y="3824868"/>
            <a:ext cx="2285178" cy="2482279"/>
          </a:xfrm>
          <a:prstGeom prst="rect">
            <a:avLst/>
          </a:prstGeom>
          <a:noFill/>
          <a:ln w="9525">
            <a:noFill/>
            <a:miter lim="800000"/>
            <a:headEnd/>
            <a:tailEnd/>
          </a:ln>
          <a:effectLst>
            <a:glow rad="63500">
              <a:schemeClr val="accent5">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47112" name="Picture 8"/>
          <p:cNvPicPr>
            <a:picLocks noChangeAspect="1" noChangeArrowheads="1"/>
          </p:cNvPicPr>
          <p:nvPr/>
        </p:nvPicPr>
        <p:blipFill>
          <a:blip r:embed="rId8" cstate="print"/>
          <a:srcRect/>
          <a:stretch>
            <a:fillRect/>
          </a:stretch>
        </p:blipFill>
        <p:spPr bwMode="auto">
          <a:xfrm>
            <a:off x="3577339" y="1575443"/>
            <a:ext cx="1920212" cy="1613805"/>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47113" name="Picture 9"/>
          <p:cNvPicPr>
            <a:picLocks noChangeAspect="1" noChangeArrowheads="1"/>
          </p:cNvPicPr>
          <p:nvPr/>
        </p:nvPicPr>
        <p:blipFill>
          <a:blip r:embed="rId9" cstate="print"/>
          <a:srcRect/>
          <a:stretch>
            <a:fillRect/>
          </a:stretch>
        </p:blipFill>
        <p:spPr bwMode="auto">
          <a:xfrm>
            <a:off x="8898675" y="3769566"/>
            <a:ext cx="2631686" cy="2461131"/>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199" y="780585"/>
            <a:ext cx="10524893" cy="1550020"/>
          </a:xfrm>
        </p:spPr>
        <p:txBody>
          <a:bodyPr>
            <a:noAutofit/>
          </a:bodyPr>
          <a:lstStyle/>
          <a:p>
            <a:r>
              <a:rPr lang="uk-UA" sz="1800" dirty="0">
                <a:latin typeface="Times New Roman" pitchFamily="18" charset="0"/>
                <a:cs typeface="Times New Roman" pitchFamily="18" charset="0"/>
              </a:rPr>
              <a:t>А які елегантні, вишукані вироби робилися на Львівській експериментальній кераміко – скульптурній фабриці. Серед покоління художників – керамістів варто згадати  – </a:t>
            </a:r>
            <a:r>
              <a:rPr lang="ru-RU" sz="1800" dirty="0">
                <a:latin typeface="Times New Roman" pitchFamily="18" charset="0"/>
                <a:cs typeface="Times New Roman" pitchFamily="18" charset="0"/>
              </a:rPr>
              <a:t> Ольгу </a:t>
            </a:r>
            <a:r>
              <a:rPr lang="ru-RU" sz="1800" dirty="0" err="1">
                <a:latin typeface="Times New Roman" pitchFamily="18" charset="0"/>
                <a:cs typeface="Times New Roman" pitchFamily="18" charset="0"/>
              </a:rPr>
              <a:t>Безпалків</a:t>
            </a:r>
            <a:r>
              <a:rPr lang="ru-RU" sz="1800" dirty="0">
                <a:latin typeface="Times New Roman" pitchFamily="18" charset="0"/>
                <a:cs typeface="Times New Roman" pitchFamily="18" charset="0"/>
              </a:rPr>
              <a:t>, </a:t>
            </a:r>
            <a:r>
              <a:rPr lang="ru-RU" sz="1800" dirty="0" err="1">
                <a:latin typeface="Times New Roman" pitchFamily="18" charset="0"/>
                <a:cs typeface="Times New Roman" pitchFamily="18" charset="0"/>
              </a:rPr>
              <a:t>Зиновія</a:t>
            </a:r>
            <a:r>
              <a:rPr lang="ru-RU" sz="1800" dirty="0">
                <a:latin typeface="Times New Roman" pitchFamily="18" charset="0"/>
                <a:cs typeface="Times New Roman" pitchFamily="18" charset="0"/>
              </a:rPr>
              <a:t> Березу, Бориса </a:t>
            </a:r>
            <a:r>
              <a:rPr lang="ru-RU" sz="1800" dirty="0" err="1">
                <a:latin typeface="Times New Roman" pitchFamily="18" charset="0"/>
                <a:cs typeface="Times New Roman" pitchFamily="18" charset="0"/>
              </a:rPr>
              <a:t>Горбалюка</a:t>
            </a:r>
            <a:r>
              <a:rPr lang="ru-RU" sz="1800" dirty="0">
                <a:latin typeface="Times New Roman" pitchFamily="18" charset="0"/>
                <a:cs typeface="Times New Roman" pitchFamily="18" charset="0"/>
              </a:rPr>
              <a:t>, Ю , Ярослава </a:t>
            </a:r>
            <a:r>
              <a:rPr lang="ru-RU" sz="1800" dirty="0" err="1">
                <a:latin typeface="Times New Roman" pitchFamily="18" charset="0"/>
                <a:cs typeface="Times New Roman" pitchFamily="18" charset="0"/>
              </a:rPr>
              <a:t>Захарчишина</a:t>
            </a:r>
            <a:r>
              <a:rPr lang="ru-RU" sz="1800" dirty="0">
                <a:latin typeface="Times New Roman" pitchFamily="18" charset="0"/>
                <a:cs typeface="Times New Roman" pitchFamily="18" charset="0"/>
              </a:rPr>
              <a:t>, Василя Кондратюка, </a:t>
            </a:r>
            <a:r>
              <a:rPr lang="ru-RU" sz="1800" dirty="0" err="1">
                <a:latin typeface="Times New Roman" pitchFamily="18" charset="0"/>
                <a:cs typeface="Times New Roman" pitchFamily="18" charset="0"/>
              </a:rPr>
              <a:t>Марію</a:t>
            </a:r>
            <a:r>
              <a:rPr lang="ru-RU" sz="1800" dirty="0">
                <a:latin typeface="Times New Roman" pitchFamily="18" charset="0"/>
                <a:cs typeface="Times New Roman" pitchFamily="18" charset="0"/>
              </a:rPr>
              <a:t> та Анатоля Курочки, Юрия </a:t>
            </a:r>
            <a:r>
              <a:rPr lang="ru-RU" sz="1800" dirty="0" err="1">
                <a:latin typeface="Times New Roman" pitchFamily="18" charset="0"/>
                <a:cs typeface="Times New Roman" pitchFamily="18" charset="0"/>
              </a:rPr>
              <a:t>Лащука</a:t>
            </a:r>
            <a:r>
              <a:rPr lang="ru-RU" sz="1800" dirty="0">
                <a:latin typeface="Times New Roman" pitchFamily="18" charset="0"/>
                <a:cs typeface="Times New Roman" pitchFamily="18" charset="0"/>
              </a:rPr>
              <a:t>, Тараса </a:t>
            </a:r>
            <a:r>
              <a:rPr lang="ru-RU" sz="1800" dirty="0" err="1">
                <a:latin typeface="Times New Roman" pitchFamily="18" charset="0"/>
                <a:cs typeface="Times New Roman" pitchFamily="18" charset="0"/>
              </a:rPr>
              <a:t>Левківа</a:t>
            </a:r>
            <a:r>
              <a:rPr lang="ru-RU" sz="1800" dirty="0">
                <a:latin typeface="Times New Roman" pitchFamily="18" charset="0"/>
                <a:cs typeface="Times New Roman" pitchFamily="18" charset="0"/>
              </a:rPr>
              <a:t>, </a:t>
            </a:r>
            <a:r>
              <a:rPr lang="ru-RU" sz="1800" dirty="0" err="1">
                <a:latin typeface="Times New Roman" pitchFamily="18" charset="0"/>
                <a:cs typeface="Times New Roman" pitchFamily="18" charset="0"/>
              </a:rPr>
              <a:t>Івана</a:t>
            </a:r>
            <a:r>
              <a:rPr lang="ru-RU" sz="1800" dirty="0">
                <a:latin typeface="Times New Roman" pitchFamily="18" charset="0"/>
                <a:cs typeface="Times New Roman" pitchFamily="18" charset="0"/>
              </a:rPr>
              <a:t> </a:t>
            </a:r>
            <a:r>
              <a:rPr lang="ru-RU" sz="1800" dirty="0" err="1">
                <a:latin typeface="Times New Roman" pitchFamily="18" charset="0"/>
                <a:cs typeface="Times New Roman" pitchFamily="18" charset="0"/>
              </a:rPr>
              <a:t>Малишка</a:t>
            </a:r>
            <a:r>
              <a:rPr lang="ru-RU" sz="1800" dirty="0">
                <a:latin typeface="Times New Roman" pitchFamily="18" charset="0"/>
                <a:cs typeface="Times New Roman" pitchFamily="18" charset="0"/>
              </a:rPr>
              <a:t>, </a:t>
            </a:r>
            <a:r>
              <a:rPr lang="ru-RU" sz="1800" dirty="0" err="1">
                <a:latin typeface="Times New Roman" pitchFamily="18" charset="0"/>
                <a:cs typeface="Times New Roman" pitchFamily="18" charset="0"/>
              </a:rPr>
              <a:t>Галини</a:t>
            </a:r>
            <a:r>
              <a:rPr lang="ru-RU" sz="1800" dirty="0">
                <a:latin typeface="Times New Roman" pitchFamily="18" charset="0"/>
                <a:cs typeface="Times New Roman" pitchFamily="18" charset="0"/>
              </a:rPr>
              <a:t> </a:t>
            </a:r>
            <a:r>
              <a:rPr lang="ru-RU" sz="1800" dirty="0" err="1">
                <a:latin typeface="Times New Roman" pitchFamily="18" charset="0"/>
                <a:cs typeface="Times New Roman" pitchFamily="18" charset="0"/>
              </a:rPr>
              <a:t>Ошуркевич</a:t>
            </a:r>
            <a:r>
              <a:rPr lang="ru-RU" sz="1800" dirty="0">
                <a:latin typeface="Times New Roman" pitchFamily="18" charset="0"/>
                <a:cs typeface="Times New Roman" pitchFamily="18" charset="0"/>
              </a:rPr>
              <a:t>, </a:t>
            </a:r>
            <a:r>
              <a:rPr lang="ru-RU" sz="1800" dirty="0" err="1">
                <a:latin typeface="Times New Roman" pitchFamily="18" charset="0"/>
                <a:cs typeface="Times New Roman" pitchFamily="18" charset="0"/>
              </a:rPr>
              <a:t>Мілади</a:t>
            </a:r>
            <a:r>
              <a:rPr lang="ru-RU" sz="1800" dirty="0">
                <a:latin typeface="Times New Roman" pitchFamily="18" charset="0"/>
                <a:cs typeface="Times New Roman" pitchFamily="18" charset="0"/>
              </a:rPr>
              <a:t> Кравченко, </a:t>
            </a:r>
            <a:r>
              <a:rPr lang="ru-RU" sz="1800" dirty="0" err="1">
                <a:latin typeface="Times New Roman" pitchFamily="18" charset="0"/>
                <a:cs typeface="Times New Roman" pitchFamily="18" charset="0"/>
              </a:rPr>
              <a:t>Неллі</a:t>
            </a:r>
            <a:r>
              <a:rPr lang="ru-RU" sz="1800" dirty="0">
                <a:latin typeface="Times New Roman" pitchFamily="18" charset="0"/>
                <a:cs typeface="Times New Roman" pitchFamily="18" charset="0"/>
              </a:rPr>
              <a:t> </a:t>
            </a:r>
            <a:r>
              <a:rPr lang="ru-RU" sz="1800" dirty="0" err="1">
                <a:latin typeface="Times New Roman" pitchFamily="18" charset="0"/>
                <a:cs typeface="Times New Roman" pitchFamily="18" charset="0"/>
              </a:rPr>
              <a:t>Федчун</a:t>
            </a:r>
            <a:r>
              <a:rPr lang="ru-RU" sz="1800" dirty="0">
                <a:latin typeface="Times New Roman" pitchFamily="18" charset="0"/>
                <a:cs typeface="Times New Roman" pitchFamily="18" charset="0"/>
              </a:rPr>
              <a:t>, </a:t>
            </a:r>
            <a:r>
              <a:rPr lang="ru-RU" sz="1800" dirty="0" err="1">
                <a:latin typeface="Times New Roman" pitchFamily="18" charset="0"/>
                <a:cs typeface="Times New Roman" pitchFamily="18" charset="0"/>
              </a:rPr>
              <a:t>Ролмана</a:t>
            </a:r>
            <a:r>
              <a:rPr lang="ru-RU" sz="1800" dirty="0">
                <a:latin typeface="Times New Roman" pitchFamily="18" charset="0"/>
                <a:cs typeface="Times New Roman" pitchFamily="18" charset="0"/>
              </a:rPr>
              <a:t> Петрука, Ярослава </a:t>
            </a:r>
            <a:r>
              <a:rPr lang="ru-RU" sz="1800" dirty="0" err="1">
                <a:latin typeface="Times New Roman" pitchFamily="18" charset="0"/>
                <a:cs typeface="Times New Roman" pitchFamily="18" charset="0"/>
              </a:rPr>
              <a:t>Мотики</a:t>
            </a:r>
            <a:r>
              <a:rPr lang="ru-RU" sz="1800" dirty="0">
                <a:latin typeface="Times New Roman" pitchFamily="18" charset="0"/>
                <a:cs typeface="Times New Roman" pitchFamily="18" charset="0"/>
              </a:rPr>
              <a:t>, </a:t>
            </a:r>
            <a:r>
              <a:rPr lang="ru-RU" sz="1800" dirty="0" err="1">
                <a:latin typeface="Times New Roman" pitchFamily="18" charset="0"/>
                <a:cs typeface="Times New Roman" pitchFamily="18" charset="0"/>
              </a:rPr>
              <a:t>Зеновія</a:t>
            </a:r>
            <a:r>
              <a:rPr lang="ru-RU" sz="1800" dirty="0">
                <a:latin typeface="Times New Roman" pitchFamily="18" charset="0"/>
                <a:cs typeface="Times New Roman" pitchFamily="18" charset="0"/>
              </a:rPr>
              <a:t> </a:t>
            </a:r>
            <a:r>
              <a:rPr lang="ru-RU" sz="1800" dirty="0" err="1">
                <a:latin typeface="Times New Roman" pitchFamily="18" charset="0"/>
                <a:cs typeface="Times New Roman" pitchFamily="18" charset="0"/>
              </a:rPr>
              <a:t>Флінти</a:t>
            </a:r>
            <a:r>
              <a:rPr lang="ru-RU" sz="1800" dirty="0">
                <a:latin typeface="Times New Roman" pitchFamily="18" charset="0"/>
                <a:cs typeface="Times New Roman" pitchFamily="18" charset="0"/>
              </a:rPr>
              <a:t>, </a:t>
            </a:r>
            <a:r>
              <a:rPr lang="ru-RU" sz="1800" dirty="0" err="1">
                <a:latin typeface="Times New Roman" pitchFamily="18" charset="0"/>
                <a:cs typeface="Times New Roman" pitchFamily="18" charset="0"/>
              </a:rPr>
              <a:t>Уляни</a:t>
            </a:r>
            <a:r>
              <a:rPr lang="ru-RU" sz="1800" dirty="0">
                <a:latin typeface="Times New Roman" pitchFamily="18" charset="0"/>
                <a:cs typeface="Times New Roman" pitchFamily="18" charset="0"/>
              </a:rPr>
              <a:t> Ярошевич. </a:t>
            </a:r>
            <a:r>
              <a:rPr lang="uk-UA" sz="1800" dirty="0">
                <a:latin typeface="Times New Roman" pitchFamily="18" charset="0"/>
                <a:cs typeface="Times New Roman" pitchFamily="18" charset="0"/>
              </a:rPr>
              <a:t/>
            </a:r>
            <a:br>
              <a:rPr lang="uk-UA" sz="1800" dirty="0">
                <a:latin typeface="Times New Roman" pitchFamily="18" charset="0"/>
                <a:cs typeface="Times New Roman" pitchFamily="18" charset="0"/>
              </a:rPr>
            </a:br>
            <a:r>
              <a:rPr lang="uk-UA" sz="1800" dirty="0">
                <a:latin typeface="Times New Roman" pitchFamily="18" charset="0"/>
                <a:cs typeface="Times New Roman" pitchFamily="18" charset="0"/>
              </a:rPr>
              <a:t>Нажаль підприємство припинило існування.</a:t>
            </a:r>
            <a:endParaRPr lang="ru-RU" sz="1800" dirty="0">
              <a:latin typeface="Times New Roman" pitchFamily="18" charset="0"/>
              <a:cs typeface="Times New Roman" pitchFamily="18" charset="0"/>
            </a:endParaRPr>
          </a:p>
        </p:txBody>
      </p:sp>
      <p:pic>
        <p:nvPicPr>
          <p:cNvPr id="66562" name="Picture 2" descr="C:\Users\Алла\Desktop\LKSF 2.jpg"/>
          <p:cNvPicPr>
            <a:picLocks noGrp="1" noChangeAspect="1" noChangeArrowheads="1"/>
          </p:cNvPicPr>
          <p:nvPr>
            <p:ph idx="1"/>
          </p:nvPr>
        </p:nvPicPr>
        <p:blipFill>
          <a:blip r:embed="rId2" cstate="print"/>
          <a:srcRect/>
          <a:stretch>
            <a:fillRect/>
          </a:stretch>
        </p:blipFill>
        <p:spPr bwMode="auto">
          <a:xfrm>
            <a:off x="992878" y="3011333"/>
            <a:ext cx="4662537" cy="3109912"/>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66564" name="Picture 4" descr="Rarity_lviv - Львівська кераміко-скульптурна фабрика ЛКСФ... | Facebook"/>
          <p:cNvPicPr>
            <a:picLocks noChangeAspect="1" noChangeArrowheads="1"/>
          </p:cNvPicPr>
          <p:nvPr/>
        </p:nvPicPr>
        <p:blipFill>
          <a:blip r:embed="rId3" cstate="print"/>
          <a:srcRect/>
          <a:stretch>
            <a:fillRect/>
          </a:stretch>
        </p:blipFill>
        <p:spPr bwMode="auto">
          <a:xfrm>
            <a:off x="5943058" y="3576754"/>
            <a:ext cx="2143125" cy="2143125"/>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66566" name="Picture 6" descr="Ярошевич Уляна"/>
          <p:cNvPicPr>
            <a:picLocks noChangeAspect="1" noChangeArrowheads="1"/>
          </p:cNvPicPr>
          <p:nvPr/>
        </p:nvPicPr>
        <p:blipFill>
          <a:blip r:embed="rId4" cstate="print"/>
          <a:srcRect/>
          <a:stretch>
            <a:fillRect/>
          </a:stretch>
        </p:blipFill>
        <p:spPr bwMode="auto">
          <a:xfrm>
            <a:off x="8486077" y="2962249"/>
            <a:ext cx="2977377" cy="3160698"/>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sz="2000" dirty="0" err="1">
                <a:latin typeface="Times New Roman" pitchFamily="18" charset="0"/>
                <a:cs typeface="Times New Roman" pitchFamily="18" charset="0"/>
              </a:rPr>
              <a:t>Косівська</a:t>
            </a:r>
            <a:r>
              <a:rPr lang="uk-UA" sz="2000" dirty="0">
                <a:latin typeface="Times New Roman" pitchFamily="18" charset="0"/>
                <a:cs typeface="Times New Roman" pitchFamily="18" charset="0"/>
              </a:rPr>
              <a:t> кераміка - це традиційний народний гуцульський промисел, один з різновидів української кераміки. Місто Косів знаходиться на межі Покуття та Гуцульщини. </a:t>
            </a:r>
            <a:r>
              <a:rPr lang="uk-UA" sz="2000" dirty="0" err="1">
                <a:latin typeface="Times New Roman" pitchFamily="18" charset="0"/>
                <a:cs typeface="Times New Roman" pitchFamily="18" charset="0"/>
              </a:rPr>
              <a:t>Косівську</a:t>
            </a:r>
            <a:r>
              <a:rPr lang="uk-UA" sz="2000" dirty="0">
                <a:latin typeface="Times New Roman" pitchFamily="18" charset="0"/>
                <a:cs typeface="Times New Roman" pitchFamily="18" charset="0"/>
              </a:rPr>
              <a:t> кераміку ще звуть гуцульською. </a:t>
            </a:r>
            <a:r>
              <a:rPr lang="ru-RU" sz="2000" dirty="0">
                <a:latin typeface="Times New Roman" pitchFamily="18" charset="0"/>
                <a:cs typeface="Times New Roman" pitchFamily="18" charset="0"/>
              </a:rPr>
              <a:t/>
            </a:r>
            <a:br>
              <a:rPr lang="ru-RU" sz="2000" dirty="0">
                <a:latin typeface="Times New Roman" pitchFamily="18" charset="0"/>
                <a:cs typeface="Times New Roman" pitchFamily="18" charset="0"/>
              </a:rPr>
            </a:br>
            <a:endParaRPr lang="ru-RU" sz="2000" dirty="0">
              <a:latin typeface="Times New Roman" pitchFamily="18" charset="0"/>
              <a:cs typeface="Times New Roman" pitchFamily="18" charset="0"/>
            </a:endParaRPr>
          </a:p>
        </p:txBody>
      </p:sp>
      <p:pic>
        <p:nvPicPr>
          <p:cNvPr id="67586" name="Picture 2" descr="C:\Users\Алла\Desktop\inbound4290202776049433705.jpg"/>
          <p:cNvPicPr>
            <a:picLocks noGrp="1" noChangeAspect="1" noChangeArrowheads="1"/>
          </p:cNvPicPr>
          <p:nvPr>
            <p:ph idx="1"/>
          </p:nvPr>
        </p:nvPicPr>
        <p:blipFill>
          <a:blip r:embed="rId2" cstate="print"/>
          <a:srcRect/>
          <a:stretch>
            <a:fillRect/>
          </a:stretch>
        </p:blipFill>
        <p:spPr bwMode="auto">
          <a:xfrm>
            <a:off x="879401" y="1769869"/>
            <a:ext cx="5883499" cy="4351338"/>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67588" name="Picture 4" descr="Косівська мальована кераміка – диво Гуцульщини» | Газета «День»"/>
          <p:cNvPicPr>
            <a:picLocks noChangeAspect="1" noChangeArrowheads="1"/>
          </p:cNvPicPr>
          <p:nvPr/>
        </p:nvPicPr>
        <p:blipFill>
          <a:blip r:embed="rId3" cstate="print"/>
          <a:srcRect/>
          <a:stretch>
            <a:fillRect/>
          </a:stretch>
        </p:blipFill>
        <p:spPr bwMode="auto">
          <a:xfrm>
            <a:off x="7136238" y="1761807"/>
            <a:ext cx="4301199" cy="4315609"/>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sz="2000" dirty="0" err="1">
                <a:latin typeface="Times New Roman" pitchFamily="18" charset="0"/>
                <a:cs typeface="Times New Roman" pitchFamily="18" charset="0"/>
              </a:rPr>
              <a:t>Косівську</a:t>
            </a:r>
            <a:r>
              <a:rPr lang="uk-UA" sz="2000" dirty="0">
                <a:latin typeface="Times New Roman" pitchFamily="18" charset="0"/>
                <a:cs typeface="Times New Roman" pitchFamily="18" charset="0"/>
              </a:rPr>
              <a:t> кераміку внесено до Репрезентативного списку ЮНЕСКО нематеріальної культурної спадщини людства. </a:t>
            </a:r>
            <a:endParaRPr lang="ru-RU" sz="2000" dirty="0">
              <a:latin typeface="Times New Roman" pitchFamily="18" charset="0"/>
              <a:cs typeface="Times New Roman" pitchFamily="18" charset="0"/>
            </a:endParaRPr>
          </a:p>
        </p:txBody>
      </p:sp>
      <p:pic>
        <p:nvPicPr>
          <p:cNvPr id="68610" name="Picture 2" descr="C:\Users\Алла\Desktop\25438879_1626549700745377_6146348727077897140_o.jpg"/>
          <p:cNvPicPr>
            <a:picLocks noGrp="1" noChangeAspect="1" noChangeArrowheads="1"/>
          </p:cNvPicPr>
          <p:nvPr>
            <p:ph idx="1"/>
          </p:nvPr>
        </p:nvPicPr>
        <p:blipFill>
          <a:blip r:embed="rId2" cstate="print"/>
          <a:srcRect/>
          <a:stretch>
            <a:fillRect/>
          </a:stretch>
        </p:blipFill>
        <p:spPr bwMode="auto">
          <a:xfrm>
            <a:off x="996219" y="1758718"/>
            <a:ext cx="3263504" cy="4351338"/>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68612" name="Picture 4" descr="Покутська кераміка - Кахляна піч - Косівський фотоальбом"/>
          <p:cNvPicPr>
            <a:picLocks noChangeAspect="1" noChangeArrowheads="1"/>
          </p:cNvPicPr>
          <p:nvPr/>
        </p:nvPicPr>
        <p:blipFill>
          <a:blip r:embed="rId3" cstate="print"/>
          <a:srcRect/>
          <a:stretch>
            <a:fillRect/>
          </a:stretch>
        </p:blipFill>
        <p:spPr bwMode="auto">
          <a:xfrm>
            <a:off x="5021600" y="1839952"/>
            <a:ext cx="2657503" cy="429322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68614" name="Picture 6" descr="Косівська мальована кераміка: історія та цікаві факти | Гуцулія"/>
          <p:cNvPicPr>
            <a:picLocks noChangeAspect="1" noChangeArrowheads="1"/>
          </p:cNvPicPr>
          <p:nvPr/>
        </p:nvPicPr>
        <p:blipFill>
          <a:blip r:embed="rId4" cstate="print"/>
          <a:srcRect/>
          <a:stretch>
            <a:fillRect/>
          </a:stretch>
        </p:blipFill>
        <p:spPr bwMode="auto">
          <a:xfrm>
            <a:off x="8591480" y="1820354"/>
            <a:ext cx="2548590" cy="4301666"/>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sz="2000" dirty="0">
                <a:latin typeface="Times New Roman" pitchFamily="18" charset="0"/>
                <a:cs typeface="Times New Roman" pitchFamily="18" charset="0"/>
              </a:rPr>
              <a:t/>
            </a:r>
            <a:br>
              <a:rPr lang="uk-UA" sz="2000" dirty="0">
                <a:latin typeface="Times New Roman" pitchFamily="18" charset="0"/>
                <a:cs typeface="Times New Roman" pitchFamily="18" charset="0"/>
              </a:rPr>
            </a:br>
            <a:r>
              <a:rPr lang="uk-UA" sz="2000" dirty="0">
                <a:latin typeface="Times New Roman" pitchFamily="18" charset="0"/>
                <a:cs typeface="Times New Roman" pitchFamily="18" charset="0"/>
              </a:rPr>
              <a:t/>
            </a:r>
            <a:br>
              <a:rPr lang="uk-UA" sz="2000" dirty="0">
                <a:latin typeface="Times New Roman" pitchFamily="18" charset="0"/>
                <a:cs typeface="Times New Roman" pitchFamily="18" charset="0"/>
              </a:rPr>
            </a:br>
            <a:r>
              <a:rPr lang="uk-UA" sz="2000" dirty="0">
                <a:latin typeface="Times New Roman" pitchFamily="18" charset="0"/>
                <a:cs typeface="Times New Roman" pitchFamily="18" charset="0"/>
              </a:rPr>
              <a:t/>
            </a:r>
            <a:br>
              <a:rPr lang="uk-UA" sz="2000" dirty="0">
                <a:latin typeface="Times New Roman" pitchFamily="18" charset="0"/>
                <a:cs typeface="Times New Roman" pitchFamily="18" charset="0"/>
              </a:rPr>
            </a:br>
            <a:r>
              <a:rPr lang="uk-UA" sz="2000" dirty="0">
                <a:latin typeface="Times New Roman" pitchFamily="18" charset="0"/>
                <a:cs typeface="Times New Roman" pitchFamily="18" charset="0"/>
              </a:rPr>
              <a:t>Посуд та художні вироби родини </a:t>
            </a:r>
            <a:r>
              <a:rPr lang="uk-UA" sz="2000" dirty="0" err="1">
                <a:latin typeface="Times New Roman" pitchFamily="18" charset="0"/>
                <a:cs typeface="Times New Roman" pitchFamily="18" charset="0"/>
              </a:rPr>
              <a:t>Нагурних</a:t>
            </a:r>
            <a:r>
              <a:rPr lang="uk-UA" sz="2000" dirty="0">
                <a:latin typeface="Times New Roman" pitchFamily="18" charset="0"/>
                <a:cs typeface="Times New Roman" pitchFamily="18" charset="0"/>
              </a:rPr>
              <a:t> у Пологах на Запоріжжі є в кожному місті нашої країни. Це серія «Різдво», «Український», «Вишенька», «Галявинка», панно та художні вироби. Чудові  колоритні вироби, але війна та російські загарбники втрутилися в мирне життя краю та виробництво «Добра глина». Зараз у майстерні </a:t>
            </a:r>
            <a:r>
              <a:rPr lang="uk-UA" sz="2000" dirty="0" err="1">
                <a:latin typeface="Times New Roman" pitchFamily="18" charset="0"/>
                <a:cs typeface="Times New Roman" pitchFamily="18" charset="0"/>
              </a:rPr>
              <a:t>Нагурних</a:t>
            </a:r>
            <a:r>
              <a:rPr lang="uk-UA" sz="2000" dirty="0">
                <a:latin typeface="Times New Roman" pitchFamily="18" charset="0"/>
                <a:cs typeface="Times New Roman" pitchFamily="18" charset="0"/>
              </a:rPr>
              <a:t> живуть російські військові, а будинок їх сина зайняли </a:t>
            </a:r>
            <a:r>
              <a:rPr lang="uk-UA" sz="2000" dirty="0" err="1">
                <a:latin typeface="Times New Roman" pitchFamily="18" charset="0"/>
                <a:cs typeface="Times New Roman" pitchFamily="18" charset="0"/>
              </a:rPr>
              <a:t>кадирівці</a:t>
            </a:r>
            <a:r>
              <a:rPr lang="uk-UA" sz="2000" dirty="0">
                <a:latin typeface="Times New Roman" pitchFamily="18" charset="0"/>
                <a:cs typeface="Times New Roman" pitchFamily="18" charset="0"/>
              </a:rPr>
              <a:t>.  Але ми віримо та чекаємо на Перемогу. Коли уся ця </a:t>
            </a:r>
            <a:r>
              <a:rPr lang="uk-UA" sz="2000" dirty="0" err="1">
                <a:latin typeface="Times New Roman" pitchFamily="18" charset="0"/>
                <a:cs typeface="Times New Roman" pitchFamily="18" charset="0"/>
              </a:rPr>
              <a:t>нечисть</a:t>
            </a:r>
            <a:r>
              <a:rPr lang="uk-UA" sz="2000" dirty="0">
                <a:latin typeface="Times New Roman" pitchFamily="18" charset="0"/>
                <a:cs typeface="Times New Roman" pitchFamily="18" charset="0"/>
              </a:rPr>
              <a:t> буде розбита, підприємство відновіть свою роботу. Нажаль, цього вже ніколи не побачить Лариса </a:t>
            </a:r>
            <a:r>
              <a:rPr lang="uk-UA" sz="2000" dirty="0" err="1">
                <a:latin typeface="Times New Roman" pitchFamily="18" charset="0"/>
                <a:cs typeface="Times New Roman" pitchFamily="18" charset="0"/>
              </a:rPr>
              <a:t>Нагурна</a:t>
            </a:r>
            <a:r>
              <a:rPr lang="uk-UA" sz="2000" dirty="0">
                <a:latin typeface="Times New Roman" pitchFamily="18" charset="0"/>
                <a:cs typeface="Times New Roman" pitchFamily="18" charset="0"/>
              </a:rPr>
              <a:t>, але її роботи будуть в серцях багатьох людей. </a:t>
            </a:r>
            <a:r>
              <a:rPr lang="ru-RU" sz="2000" dirty="0">
                <a:latin typeface="Times New Roman" pitchFamily="18" charset="0"/>
                <a:cs typeface="Times New Roman" pitchFamily="18" charset="0"/>
              </a:rPr>
              <a:t/>
            </a:r>
            <a:br>
              <a:rPr lang="ru-RU" sz="2000" dirty="0">
                <a:latin typeface="Times New Roman" pitchFamily="18" charset="0"/>
                <a:cs typeface="Times New Roman" pitchFamily="18" charset="0"/>
              </a:rPr>
            </a:br>
            <a:endParaRPr lang="ru-RU" sz="2000" dirty="0">
              <a:latin typeface="Times New Roman" pitchFamily="18" charset="0"/>
              <a:cs typeface="Times New Roman" pitchFamily="18" charset="0"/>
            </a:endParaRPr>
          </a:p>
        </p:txBody>
      </p:sp>
      <p:pic>
        <p:nvPicPr>
          <p:cNvPr id="70658" name="Picture 2" descr="C:\Users\Алла\Desktop\wl4yltbe3lzkxtoj.jpg"/>
          <p:cNvPicPr>
            <a:picLocks noGrp="1" noChangeAspect="1" noChangeArrowheads="1"/>
          </p:cNvPicPr>
          <p:nvPr>
            <p:ph idx="1"/>
          </p:nvPr>
        </p:nvPicPr>
        <p:blipFill>
          <a:blip r:embed="rId2" cstate="print"/>
          <a:srcRect/>
          <a:stretch>
            <a:fillRect/>
          </a:stretch>
        </p:blipFill>
        <p:spPr bwMode="auto">
          <a:xfrm>
            <a:off x="1478931" y="2275159"/>
            <a:ext cx="3979863" cy="3979863"/>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70659" name="Picture 3" descr="C:\Users\Алла\Desktop\dwtppf4s03nyxbrs.jpg"/>
          <p:cNvPicPr>
            <a:picLocks noChangeAspect="1" noChangeArrowheads="1"/>
          </p:cNvPicPr>
          <p:nvPr/>
        </p:nvPicPr>
        <p:blipFill>
          <a:blip r:embed="rId3" cstate="print"/>
          <a:srcRect/>
          <a:stretch>
            <a:fillRect/>
          </a:stretch>
        </p:blipFill>
        <p:spPr bwMode="auto">
          <a:xfrm>
            <a:off x="6713267" y="2297151"/>
            <a:ext cx="3971461" cy="3971461"/>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uk-UA" sz="2000" dirty="0">
                <a:latin typeface="Times New Roman" pitchFamily="18" charset="0"/>
                <a:cs typeface="Times New Roman" pitchFamily="18" charset="0"/>
              </a:rPr>
              <a:t>Серед сучасних </a:t>
            </a:r>
            <a:r>
              <a:rPr lang="uk-UA" sz="2000" dirty="0" err="1">
                <a:latin typeface="Times New Roman" pitchFamily="18" charset="0"/>
                <a:cs typeface="Times New Roman" pitchFamily="18" charset="0"/>
              </a:rPr>
              <a:t>керамичних</a:t>
            </a:r>
            <a:r>
              <a:rPr lang="uk-UA" sz="2000" dirty="0">
                <a:latin typeface="Times New Roman" pitchFamily="18" charset="0"/>
                <a:cs typeface="Times New Roman" pitchFamily="18" charset="0"/>
              </a:rPr>
              <a:t> виробництв -  </a:t>
            </a:r>
            <a:r>
              <a:rPr lang="uk-UA" sz="2000" dirty="0" err="1">
                <a:latin typeface="Times New Roman" pitchFamily="18" charset="0"/>
                <a:cs typeface="Times New Roman" pitchFamily="18" charset="0"/>
              </a:rPr>
              <a:t>Гаварецька</a:t>
            </a:r>
            <a:r>
              <a:rPr lang="uk-UA" sz="2000" dirty="0">
                <a:latin typeface="Times New Roman" pitchFamily="18" charset="0"/>
                <a:cs typeface="Times New Roman" pitchFamily="18" charset="0"/>
              </a:rPr>
              <a:t> Чорна </a:t>
            </a:r>
            <a:r>
              <a:rPr lang="uk-UA" sz="2000" dirty="0" err="1">
                <a:latin typeface="Times New Roman" pitchFamily="18" charset="0"/>
                <a:cs typeface="Times New Roman" pitchFamily="18" charset="0"/>
              </a:rPr>
              <a:t>Димлена</a:t>
            </a:r>
            <a:r>
              <a:rPr lang="uk-UA" sz="2000" dirty="0">
                <a:latin typeface="Times New Roman" pitchFamily="18" charset="0"/>
                <a:cs typeface="Times New Roman" pitchFamily="18" charset="0"/>
              </a:rPr>
              <a:t> кераміка Лідії та Андрія </a:t>
            </a:r>
            <a:r>
              <a:rPr lang="uk-UA" sz="2000" dirty="0" err="1">
                <a:latin typeface="Times New Roman" pitchFamily="18" charset="0"/>
                <a:cs typeface="Times New Roman" pitchFamily="18" charset="0"/>
              </a:rPr>
              <a:t>Уляницьких</a:t>
            </a:r>
            <a:r>
              <a:rPr lang="uk-UA" sz="2000" dirty="0">
                <a:latin typeface="Times New Roman" pitchFamily="18" charset="0"/>
                <a:cs typeface="Times New Roman" pitchFamily="18" charset="0"/>
              </a:rPr>
              <a:t>, "Велика </a:t>
            </a:r>
            <a:r>
              <a:rPr lang="uk-UA" sz="2000" dirty="0" err="1">
                <a:latin typeface="Times New Roman" pitchFamily="18" charset="0"/>
                <a:cs typeface="Times New Roman" pitchFamily="18" charset="0"/>
              </a:rPr>
              <a:t>Богаїха</a:t>
            </a:r>
            <a:r>
              <a:rPr lang="uk-UA" sz="2000" dirty="0">
                <a:latin typeface="Times New Roman" pitchFamily="18" charset="0"/>
                <a:cs typeface="Times New Roman" pitchFamily="18" charset="0"/>
              </a:rPr>
              <a:t>", "</a:t>
            </a:r>
            <a:r>
              <a:rPr lang="uk-UA" sz="2000" dirty="0" err="1">
                <a:latin typeface="Times New Roman" pitchFamily="18" charset="0"/>
                <a:cs typeface="Times New Roman" pitchFamily="18" charset="0"/>
              </a:rPr>
              <a:t>Чаруша</a:t>
            </a:r>
            <a:r>
              <a:rPr lang="uk-UA" sz="2000" dirty="0">
                <a:latin typeface="Times New Roman" pitchFamily="18" charset="0"/>
                <a:cs typeface="Times New Roman" pitchFamily="18" charset="0"/>
              </a:rPr>
              <a:t>", </a:t>
            </a:r>
            <a:r>
              <a:rPr lang="uk-UA" sz="2000" dirty="0" err="1">
                <a:latin typeface="Times New Roman" pitchFamily="18" charset="0"/>
                <a:cs typeface="Times New Roman" pitchFamily="18" charset="0"/>
              </a:rPr>
              <a:t>Gorn</a:t>
            </a:r>
            <a:r>
              <a:rPr lang="uk-UA" sz="2000" dirty="0">
                <a:latin typeface="Times New Roman" pitchFamily="18" charset="0"/>
                <a:cs typeface="Times New Roman" pitchFamily="18" charset="0"/>
              </a:rPr>
              <a:t> </a:t>
            </a:r>
            <a:r>
              <a:rPr lang="uk-UA" sz="2000" dirty="0" err="1">
                <a:latin typeface="Times New Roman" pitchFamily="18" charset="0"/>
                <a:cs typeface="Times New Roman" pitchFamily="18" charset="0"/>
              </a:rPr>
              <a:t>Сeramics</a:t>
            </a:r>
            <a:r>
              <a:rPr lang="uk-UA" sz="2000" dirty="0">
                <a:latin typeface="Times New Roman" pitchFamily="18" charset="0"/>
                <a:cs typeface="Times New Roman" pitchFamily="18" charset="0"/>
              </a:rPr>
              <a:t>, </a:t>
            </a:r>
            <a:r>
              <a:rPr lang="uk-UA" sz="2000" dirty="0" err="1">
                <a:latin typeface="Times New Roman" pitchFamily="18" charset="0"/>
                <a:cs typeface="Times New Roman" pitchFamily="18" charset="0"/>
              </a:rPr>
              <a:t>Pottery</a:t>
            </a:r>
            <a:r>
              <a:rPr lang="uk-UA" sz="2000" dirty="0">
                <a:latin typeface="Times New Roman" pitchFamily="18" charset="0"/>
                <a:cs typeface="Times New Roman" pitchFamily="18" charset="0"/>
              </a:rPr>
              <a:t> </a:t>
            </a:r>
            <a:r>
              <a:rPr lang="uk-UA" sz="2000" dirty="0" err="1">
                <a:latin typeface="Times New Roman" pitchFamily="18" charset="0"/>
                <a:cs typeface="Times New Roman" pitchFamily="18" charset="0"/>
              </a:rPr>
              <a:t>Рark</a:t>
            </a:r>
            <a:r>
              <a:rPr lang="uk-UA" sz="2000" dirty="0">
                <a:latin typeface="Times New Roman" pitchFamily="18" charset="0"/>
                <a:cs typeface="Times New Roman" pitchFamily="18" charset="0"/>
              </a:rPr>
              <a:t>, </a:t>
            </a:r>
            <a:r>
              <a:rPr lang="uk-UA" sz="2000" dirty="0" err="1">
                <a:latin typeface="Times New Roman" pitchFamily="18" charset="0"/>
                <a:cs typeface="Times New Roman" pitchFamily="18" charset="0"/>
              </a:rPr>
              <a:t>Ceramic</a:t>
            </a:r>
            <a:r>
              <a:rPr lang="uk-UA" sz="2000" dirty="0">
                <a:latin typeface="Times New Roman" pitchFamily="18" charset="0"/>
                <a:cs typeface="Times New Roman" pitchFamily="18" charset="0"/>
              </a:rPr>
              <a:t> </a:t>
            </a:r>
            <a:r>
              <a:rPr lang="uk-UA" sz="2000" dirty="0" err="1">
                <a:latin typeface="Times New Roman" pitchFamily="18" charset="0"/>
                <a:cs typeface="Times New Roman" pitchFamily="18" charset="0"/>
              </a:rPr>
              <a:t>Soul</a:t>
            </a:r>
            <a:r>
              <a:rPr lang="uk-UA" sz="2000" dirty="0">
                <a:latin typeface="Times New Roman" pitchFamily="18" charset="0"/>
                <a:cs typeface="Times New Roman" pitchFamily="18" charset="0"/>
              </a:rPr>
              <a:t>, </a:t>
            </a:r>
            <a:r>
              <a:rPr lang="uk-UA" sz="2000" dirty="0" err="1">
                <a:latin typeface="Times New Roman" pitchFamily="18" charset="0"/>
                <a:cs typeface="Times New Roman" pitchFamily="18" charset="0"/>
              </a:rPr>
              <a:t>Pottery</a:t>
            </a:r>
            <a:r>
              <a:rPr lang="uk-UA" sz="2000" dirty="0">
                <a:latin typeface="Times New Roman" pitchFamily="18" charset="0"/>
                <a:cs typeface="Times New Roman" pitchFamily="18" charset="0"/>
              </a:rPr>
              <a:t> </a:t>
            </a:r>
            <a:r>
              <a:rPr lang="uk-UA" sz="2000" dirty="0" err="1">
                <a:latin typeface="Times New Roman" pitchFamily="18" charset="0"/>
                <a:cs typeface="Times New Roman" pitchFamily="18" charset="0"/>
              </a:rPr>
              <a:t>and</a:t>
            </a:r>
            <a:r>
              <a:rPr lang="uk-UA" sz="2000" dirty="0">
                <a:latin typeface="Times New Roman" pitchFamily="18" charset="0"/>
                <a:cs typeface="Times New Roman" pitchFamily="18" charset="0"/>
              </a:rPr>
              <a:t> </a:t>
            </a:r>
            <a:r>
              <a:rPr lang="uk-UA" sz="2000" dirty="0" err="1">
                <a:latin typeface="Times New Roman" pitchFamily="18" charset="0"/>
                <a:cs typeface="Times New Roman" pitchFamily="18" charset="0"/>
              </a:rPr>
              <a:t>Painting</a:t>
            </a:r>
            <a:r>
              <a:rPr lang="uk-UA" sz="2000" dirty="0">
                <a:latin typeface="Times New Roman" pitchFamily="18" charset="0"/>
                <a:cs typeface="Times New Roman" pitchFamily="18" charset="0"/>
              </a:rPr>
              <a:t>, </a:t>
            </a:r>
            <a:r>
              <a:rPr lang="uk-UA" sz="2000" dirty="0" err="1">
                <a:latin typeface="Times New Roman" pitchFamily="18" charset="0"/>
                <a:cs typeface="Times New Roman" pitchFamily="18" charset="0"/>
              </a:rPr>
              <a:t>Maistrenko_ceramics</a:t>
            </a:r>
            <a:r>
              <a:rPr lang="uk-UA" sz="2000" dirty="0">
                <a:latin typeface="Times New Roman" pitchFamily="18" charset="0"/>
                <a:cs typeface="Times New Roman" pitchFamily="18" charset="0"/>
              </a:rPr>
              <a:t>, </a:t>
            </a:r>
            <a:r>
              <a:rPr lang="uk-UA" sz="2000" dirty="0" err="1">
                <a:latin typeface="Times New Roman" pitchFamily="18" charset="0"/>
                <a:cs typeface="Times New Roman" pitchFamily="18" charset="0"/>
              </a:rPr>
              <a:t>Viter</a:t>
            </a:r>
            <a:r>
              <a:rPr lang="uk-UA" sz="2000" dirty="0">
                <a:latin typeface="Times New Roman" pitchFamily="18" charset="0"/>
                <a:cs typeface="Times New Roman" pitchFamily="18" charset="0"/>
              </a:rPr>
              <a:t> </a:t>
            </a:r>
            <a:r>
              <a:rPr lang="uk-UA" sz="2000" dirty="0" err="1">
                <a:latin typeface="Times New Roman" pitchFamily="18" charset="0"/>
                <a:cs typeface="Times New Roman" pitchFamily="18" charset="0"/>
              </a:rPr>
              <a:t>ceramics</a:t>
            </a:r>
            <a:r>
              <a:rPr lang="uk-UA" sz="2000" dirty="0">
                <a:latin typeface="Times New Roman" pitchFamily="18" charset="0"/>
                <a:cs typeface="Times New Roman" pitchFamily="18" charset="0"/>
              </a:rPr>
              <a:t>, </a:t>
            </a:r>
            <a:r>
              <a:rPr lang="uk-UA" sz="2000" dirty="0" err="1">
                <a:latin typeface="Times New Roman" pitchFamily="18" charset="0"/>
                <a:cs typeface="Times New Roman" pitchFamily="18" charset="0"/>
              </a:rPr>
              <a:t>Black</a:t>
            </a:r>
            <a:r>
              <a:rPr lang="uk-UA" sz="2000" dirty="0">
                <a:latin typeface="Times New Roman" pitchFamily="18" charset="0"/>
                <a:cs typeface="Times New Roman" pitchFamily="18" charset="0"/>
              </a:rPr>
              <a:t> </a:t>
            </a:r>
            <a:r>
              <a:rPr lang="uk-UA" sz="2000" dirty="0" err="1">
                <a:latin typeface="Times New Roman" pitchFamily="18" charset="0"/>
                <a:cs typeface="Times New Roman" pitchFamily="18" charset="0"/>
              </a:rPr>
              <a:t>Ceramics</a:t>
            </a:r>
            <a:r>
              <a:rPr lang="uk-UA" sz="2000" dirty="0">
                <a:latin typeface="Times New Roman" pitchFamily="18" charset="0"/>
                <a:cs typeface="Times New Roman" pitchFamily="18" charset="0"/>
              </a:rPr>
              <a:t>, </a:t>
            </a:r>
            <a:r>
              <a:rPr lang="uk-UA" sz="2000" dirty="0" err="1">
                <a:latin typeface="Times New Roman" pitchFamily="18" charset="0"/>
                <a:cs typeface="Times New Roman" pitchFamily="18" charset="0"/>
              </a:rPr>
              <a:t>Chakbaka</a:t>
            </a:r>
            <a:r>
              <a:rPr lang="uk-UA" sz="2000" dirty="0">
                <a:latin typeface="Times New Roman" pitchFamily="18" charset="0"/>
                <a:cs typeface="Times New Roman" pitchFamily="18" charset="0"/>
              </a:rPr>
              <a:t>, </a:t>
            </a:r>
            <a:r>
              <a:rPr lang="uk-UA" sz="2000" dirty="0" err="1">
                <a:latin typeface="Times New Roman" pitchFamily="18" charset="0"/>
                <a:cs typeface="Times New Roman" pitchFamily="18" charset="0"/>
              </a:rPr>
              <a:t>Liza</a:t>
            </a:r>
            <a:r>
              <a:rPr lang="uk-UA" sz="2000" dirty="0">
                <a:latin typeface="Times New Roman" pitchFamily="18" charset="0"/>
                <a:cs typeface="Times New Roman" pitchFamily="18" charset="0"/>
              </a:rPr>
              <a:t> </a:t>
            </a:r>
            <a:r>
              <a:rPr lang="uk-UA" sz="2000" dirty="0" err="1">
                <a:latin typeface="Times New Roman" pitchFamily="18" charset="0"/>
                <a:cs typeface="Times New Roman" pitchFamily="18" charset="0"/>
              </a:rPr>
              <a:t>Portnowa</a:t>
            </a:r>
            <a:r>
              <a:rPr lang="uk-UA" sz="2000" dirty="0">
                <a:latin typeface="Times New Roman" pitchFamily="18" charset="0"/>
                <a:cs typeface="Times New Roman" pitchFamily="18" charset="0"/>
              </a:rPr>
              <a:t>, </a:t>
            </a:r>
            <a:r>
              <a:rPr lang="uk-UA" sz="2000" dirty="0" err="1">
                <a:latin typeface="Times New Roman" pitchFamily="18" charset="0"/>
                <a:cs typeface="Times New Roman" pitchFamily="18" charset="0"/>
              </a:rPr>
              <a:t>Andrii</a:t>
            </a:r>
            <a:r>
              <a:rPr lang="uk-UA" sz="2000" dirty="0">
                <a:latin typeface="Times New Roman" pitchFamily="18" charset="0"/>
                <a:cs typeface="Times New Roman" pitchFamily="18" charset="0"/>
              </a:rPr>
              <a:t> </a:t>
            </a:r>
            <a:r>
              <a:rPr lang="uk-UA" sz="2000" dirty="0" err="1">
                <a:latin typeface="Times New Roman" pitchFamily="18" charset="0"/>
                <a:cs typeface="Times New Roman" pitchFamily="18" charset="0"/>
              </a:rPr>
              <a:t>Kyrychenko</a:t>
            </a:r>
            <a:r>
              <a:rPr lang="uk-UA" sz="2000" dirty="0">
                <a:latin typeface="Times New Roman" pitchFamily="18" charset="0"/>
                <a:cs typeface="Times New Roman" pitchFamily="18" charset="0"/>
              </a:rPr>
              <a:t>, </a:t>
            </a:r>
            <a:r>
              <a:rPr lang="uk-UA" sz="2000" dirty="0" err="1">
                <a:latin typeface="Times New Roman" pitchFamily="18" charset="0"/>
                <a:cs typeface="Times New Roman" pitchFamily="18" charset="0"/>
              </a:rPr>
              <a:t>Slavko</a:t>
            </a:r>
            <a:r>
              <a:rPr lang="uk-UA" sz="2000" dirty="0">
                <a:latin typeface="Times New Roman" pitchFamily="18" charset="0"/>
                <a:cs typeface="Times New Roman" pitchFamily="18" charset="0"/>
              </a:rPr>
              <a:t> </a:t>
            </a:r>
            <a:r>
              <a:rPr lang="uk-UA" sz="2000" dirty="0" err="1">
                <a:latin typeface="Times New Roman" pitchFamily="18" charset="0"/>
                <a:cs typeface="Times New Roman" pitchFamily="18" charset="0"/>
              </a:rPr>
              <a:t>Odarchenko</a:t>
            </a:r>
            <a:r>
              <a:rPr lang="uk-UA" sz="2000" dirty="0">
                <a:latin typeface="Times New Roman" pitchFamily="18" charset="0"/>
                <a:cs typeface="Times New Roman" pitchFamily="18" charset="0"/>
              </a:rPr>
              <a:t> та  </a:t>
            </a:r>
            <a:r>
              <a:rPr lang="uk-UA" sz="2000" dirty="0" err="1">
                <a:latin typeface="Times New Roman" pitchFamily="18" charset="0"/>
                <a:cs typeface="Times New Roman" pitchFamily="18" charset="0"/>
              </a:rPr>
              <a:t>Rustem</a:t>
            </a:r>
            <a:r>
              <a:rPr lang="uk-UA" sz="2000" dirty="0">
                <a:latin typeface="Times New Roman" pitchFamily="18" charset="0"/>
                <a:cs typeface="Times New Roman" pitchFamily="18" charset="0"/>
              </a:rPr>
              <a:t> </a:t>
            </a:r>
            <a:r>
              <a:rPr lang="uk-UA" sz="2000" dirty="0" err="1">
                <a:latin typeface="Times New Roman" pitchFamily="18" charset="0"/>
                <a:cs typeface="Times New Roman" pitchFamily="18" charset="0"/>
              </a:rPr>
              <a:t>Skybin</a:t>
            </a:r>
            <a:r>
              <a:rPr lang="uk-UA" sz="2000" dirty="0">
                <a:latin typeface="Times New Roman" pitchFamily="18" charset="0"/>
                <a:cs typeface="Times New Roman" pitchFamily="18" charset="0"/>
              </a:rPr>
              <a:t>. </a:t>
            </a:r>
            <a:endParaRPr lang="ru-RU" sz="2000" dirty="0">
              <a:latin typeface="Times New Roman" pitchFamily="18" charset="0"/>
              <a:cs typeface="Times New Roman" pitchFamily="18" charset="0"/>
            </a:endParaRPr>
          </a:p>
        </p:txBody>
      </p:sp>
      <p:pic>
        <p:nvPicPr>
          <p:cNvPr id="71682" name="Picture 2" descr="C:\Users\Алла\Desktop\download.jpg"/>
          <p:cNvPicPr>
            <a:picLocks noGrp="1" noChangeAspect="1" noChangeArrowheads="1"/>
          </p:cNvPicPr>
          <p:nvPr>
            <p:ph idx="1"/>
          </p:nvPr>
        </p:nvPicPr>
        <p:blipFill>
          <a:blip r:embed="rId2" cstate="print"/>
          <a:srcRect/>
          <a:stretch>
            <a:fillRect/>
          </a:stretch>
        </p:blipFill>
        <p:spPr bwMode="auto">
          <a:xfrm>
            <a:off x="985489" y="2030770"/>
            <a:ext cx="1612745" cy="229902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71684" name="Picture 4" descr="Гаварецька кераміка | Купити набори посуду з Гаварецької кераміки в  Keramikos"/>
          <p:cNvPicPr>
            <a:picLocks noChangeAspect="1" noChangeArrowheads="1"/>
          </p:cNvPicPr>
          <p:nvPr/>
        </p:nvPicPr>
        <p:blipFill>
          <a:blip r:embed="rId3" cstate="print"/>
          <a:srcRect/>
          <a:stretch>
            <a:fillRect/>
          </a:stretch>
        </p:blipFill>
        <p:spPr bwMode="auto">
          <a:xfrm>
            <a:off x="3300220" y="4531694"/>
            <a:ext cx="2171700" cy="1619251"/>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71686" name="AutoShape 6" descr="Велика Богаїха / VelikaBogaiha Desig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71688" name="AutoShape 8" descr="Велика Богаїха / VelikaBogaiha Desig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71690" name="Picture 10" descr="Велика Богаїха / VelikaBogaiha Design"/>
          <p:cNvPicPr>
            <a:picLocks noChangeAspect="1" noChangeArrowheads="1"/>
          </p:cNvPicPr>
          <p:nvPr/>
        </p:nvPicPr>
        <p:blipFill>
          <a:blip r:embed="rId4" cstate="print"/>
          <a:srcRect/>
          <a:stretch>
            <a:fillRect/>
          </a:stretch>
        </p:blipFill>
        <p:spPr bwMode="auto">
          <a:xfrm>
            <a:off x="8742014" y="4482792"/>
            <a:ext cx="2427419" cy="1615338"/>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71692" name="AutoShape 12" descr="Теплий чахайчик..... - Велика Богаїха / VelikaBogaiha Design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71693" name="Picture 13" descr="C:\Users\Алла\Desktop\download.jpg"/>
          <p:cNvPicPr>
            <a:picLocks noChangeAspect="1" noChangeArrowheads="1"/>
          </p:cNvPicPr>
          <p:nvPr/>
        </p:nvPicPr>
        <p:blipFill>
          <a:blip r:embed="rId5" cstate="print"/>
          <a:srcRect/>
          <a:stretch>
            <a:fillRect/>
          </a:stretch>
        </p:blipFill>
        <p:spPr bwMode="auto">
          <a:xfrm>
            <a:off x="8719998" y="2060420"/>
            <a:ext cx="2430873" cy="159718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71695" name="Picture 15" descr="Керамические украшения Чаруша Комплект#кракле#глина ..."/>
          <p:cNvPicPr>
            <a:picLocks noChangeAspect="1" noChangeArrowheads="1"/>
          </p:cNvPicPr>
          <p:nvPr/>
        </p:nvPicPr>
        <p:blipFill>
          <a:blip r:embed="rId6" cstate="print"/>
          <a:srcRect/>
          <a:stretch>
            <a:fillRect/>
          </a:stretch>
        </p:blipFill>
        <p:spPr bwMode="auto">
          <a:xfrm>
            <a:off x="3155254" y="2040673"/>
            <a:ext cx="2207942" cy="2207942"/>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71697" name="Picture 17" descr="Керамические украшения Чаруша Комплект#кракле#глина#аутентика# | Ceramic  jewelry, Contemporary jewelry design, Jewelry art"/>
          <p:cNvPicPr>
            <a:picLocks noChangeAspect="1" noChangeArrowheads="1"/>
          </p:cNvPicPr>
          <p:nvPr/>
        </p:nvPicPr>
        <p:blipFill>
          <a:blip r:embed="rId7" cstate="print"/>
          <a:srcRect/>
          <a:stretch>
            <a:fillRect/>
          </a:stretch>
        </p:blipFill>
        <p:spPr bwMode="auto">
          <a:xfrm>
            <a:off x="947852" y="4529388"/>
            <a:ext cx="2152187" cy="161414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71699" name="AutoShape 19" descr="Авторская керамика от студии Pottery Park на Полтавщине — Domik.u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71701" name="Picture 21" descr="C:\Users\Алла\Desktop\e215d45c94.jpg"/>
          <p:cNvPicPr>
            <a:picLocks noChangeAspect="1" noChangeArrowheads="1"/>
          </p:cNvPicPr>
          <p:nvPr/>
        </p:nvPicPr>
        <p:blipFill>
          <a:blip r:embed="rId8" cstate="print"/>
          <a:srcRect/>
          <a:stretch>
            <a:fillRect/>
          </a:stretch>
        </p:blipFill>
        <p:spPr bwMode="auto">
          <a:xfrm>
            <a:off x="5649178" y="4549696"/>
            <a:ext cx="2901574" cy="1584829"/>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71703" name="Picture 23" descr="Ліза Портнова | Art Salon Veles"/>
          <p:cNvPicPr>
            <a:picLocks noChangeAspect="1" noChangeArrowheads="1"/>
          </p:cNvPicPr>
          <p:nvPr/>
        </p:nvPicPr>
        <p:blipFill>
          <a:blip r:embed="rId9" cstate="print"/>
          <a:srcRect/>
          <a:stretch>
            <a:fillRect/>
          </a:stretch>
        </p:blipFill>
        <p:spPr bwMode="auto">
          <a:xfrm>
            <a:off x="6220680" y="1995149"/>
            <a:ext cx="1607476" cy="2208861"/>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sz="2000" dirty="0">
                <a:latin typeface="Times New Roman" pitchFamily="18" charset="0"/>
                <a:cs typeface="Times New Roman" pitchFamily="18" charset="0"/>
              </a:rPr>
              <a:t>З 1997 року працює Кераміка родини </a:t>
            </a:r>
            <a:r>
              <a:rPr lang="uk-UA" sz="2000" dirty="0" err="1">
                <a:latin typeface="Times New Roman" pitchFamily="18" charset="0"/>
                <a:cs typeface="Times New Roman" pitchFamily="18" charset="0"/>
              </a:rPr>
              <a:t>Троць</a:t>
            </a:r>
            <a:r>
              <a:rPr lang="uk-UA" sz="2000" dirty="0">
                <a:latin typeface="Times New Roman" pitchFamily="18" charset="0"/>
                <a:cs typeface="Times New Roman" pitchFamily="18" charset="0"/>
              </a:rPr>
              <a:t> - сімейна гончарна майстерня Ігоря, Христини, Марії -Терези. Їх неповторні  роботи є в більшості країн Європи, Північній Америці.</a:t>
            </a:r>
            <a:endParaRPr lang="ru-RU" sz="2000" dirty="0">
              <a:latin typeface="Times New Roman" pitchFamily="18" charset="0"/>
              <a:cs typeface="Times New Roman" pitchFamily="18" charset="0"/>
            </a:endParaRPr>
          </a:p>
        </p:txBody>
      </p:sp>
      <p:pic>
        <p:nvPicPr>
          <p:cNvPr id="69635" name="Picture 3" descr="C:\Users\Алла\Desktop\12-6-1.jpg"/>
          <p:cNvPicPr>
            <a:picLocks noGrp="1" noChangeAspect="1" noChangeArrowheads="1"/>
          </p:cNvPicPr>
          <p:nvPr>
            <p:ph idx="1"/>
          </p:nvPr>
        </p:nvPicPr>
        <p:blipFill>
          <a:blip r:embed="rId2" cstate="print"/>
          <a:srcRect/>
          <a:stretch>
            <a:fillRect/>
          </a:stretch>
        </p:blipFill>
        <p:spPr bwMode="auto">
          <a:xfrm>
            <a:off x="1342583" y="3992137"/>
            <a:ext cx="2549193" cy="1701731"/>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9637" name="AutoShape 5" descr="Кераміка від сім'ї Троць"/>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69639" name="AutoShape 7" descr="Кераміка від сім'ї Троць"/>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69641" name="Picture 9" descr="The Trots Family Ceramics (@kosivceramics) • Instagram photos and videos"/>
          <p:cNvPicPr>
            <a:picLocks noChangeAspect="1" noChangeArrowheads="1"/>
          </p:cNvPicPr>
          <p:nvPr/>
        </p:nvPicPr>
        <p:blipFill>
          <a:blip r:embed="rId3" cstate="print"/>
          <a:srcRect/>
          <a:stretch>
            <a:fillRect/>
          </a:stretch>
        </p:blipFill>
        <p:spPr bwMode="auto">
          <a:xfrm>
            <a:off x="1817108" y="1895921"/>
            <a:ext cx="1584014" cy="1978047"/>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69643" name="Picture 11" descr="Набір на 3 персони - Кераміка сім'ї Троць - Сграфіто - Косівська кераміка"/>
          <p:cNvPicPr>
            <a:picLocks noChangeAspect="1" noChangeArrowheads="1"/>
          </p:cNvPicPr>
          <p:nvPr/>
        </p:nvPicPr>
        <p:blipFill>
          <a:blip r:embed="rId4" cstate="print"/>
          <a:srcRect/>
          <a:stretch>
            <a:fillRect/>
          </a:stretch>
        </p:blipFill>
        <p:spPr bwMode="auto">
          <a:xfrm>
            <a:off x="5118409" y="1907361"/>
            <a:ext cx="5779507" cy="3852042"/>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sz="2000" dirty="0">
                <a:latin typeface="Times New Roman" pitchFamily="18" charset="0"/>
                <a:cs typeface="Times New Roman" pitchFamily="18" charset="0"/>
              </a:rPr>
              <a:t>Гончарні промисли прививають нам високі моральні якості,  відчуття краси , гармонії, любов до праці, рідної України, вміння прикрашати своє існування. </a:t>
            </a:r>
            <a:endParaRPr lang="ru-RU" sz="2000" dirty="0">
              <a:latin typeface="Times New Roman" pitchFamily="18" charset="0"/>
              <a:cs typeface="Times New Roman" pitchFamily="18" charset="0"/>
            </a:endParaRPr>
          </a:p>
        </p:txBody>
      </p:sp>
      <p:pic>
        <p:nvPicPr>
          <p:cNvPr id="72706" name="Picture 2" descr="C:\Users\Алла\Desktop\images.jpg"/>
          <p:cNvPicPr>
            <a:picLocks noGrp="1" noChangeAspect="1" noChangeArrowheads="1"/>
          </p:cNvPicPr>
          <p:nvPr>
            <p:ph idx="1"/>
          </p:nvPr>
        </p:nvPicPr>
        <p:blipFill>
          <a:blip r:embed="rId2" cstate="print"/>
          <a:srcRect/>
          <a:stretch>
            <a:fillRect/>
          </a:stretch>
        </p:blipFill>
        <p:spPr bwMode="auto">
          <a:xfrm>
            <a:off x="1093400" y="1638861"/>
            <a:ext cx="2263384" cy="1695353"/>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72708" name="Picture 4" descr="Неделя авторской керамики в D.HUB | ТЦ Домосфера"/>
          <p:cNvPicPr>
            <a:picLocks noChangeAspect="1" noChangeArrowheads="1"/>
          </p:cNvPicPr>
          <p:nvPr/>
        </p:nvPicPr>
        <p:blipFill>
          <a:blip r:embed="rId3" cstate="print"/>
          <a:srcRect/>
          <a:stretch>
            <a:fillRect/>
          </a:stretch>
        </p:blipFill>
        <p:spPr bwMode="auto">
          <a:xfrm>
            <a:off x="4348975" y="1680118"/>
            <a:ext cx="2546581" cy="169806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72709" name="Picture 5" descr="C:\Users\Алла\Desktop\395402_64bad30f_1a8_caver.jpg"/>
          <p:cNvPicPr>
            <a:picLocks noChangeAspect="1" noChangeArrowheads="1"/>
          </p:cNvPicPr>
          <p:nvPr/>
        </p:nvPicPr>
        <p:blipFill>
          <a:blip r:embed="rId4" cstate="print"/>
          <a:srcRect/>
          <a:stretch>
            <a:fillRect/>
          </a:stretch>
        </p:blipFill>
        <p:spPr bwMode="auto">
          <a:xfrm>
            <a:off x="8005386" y="3623644"/>
            <a:ext cx="2922809" cy="236456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72711" name="Picture 7" descr="Робота: «Теракотовий майстер» — Обіцяй собі берегти себе"/>
          <p:cNvPicPr>
            <a:picLocks noChangeAspect="1" noChangeArrowheads="1"/>
          </p:cNvPicPr>
          <p:nvPr/>
        </p:nvPicPr>
        <p:blipFill>
          <a:blip r:embed="rId5" cstate="print"/>
          <a:srcRect/>
          <a:stretch>
            <a:fillRect/>
          </a:stretch>
        </p:blipFill>
        <p:spPr bwMode="auto">
          <a:xfrm>
            <a:off x="1075553" y="3668751"/>
            <a:ext cx="2285999" cy="2285999"/>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72713" name="Picture 9" descr="ЦеГлина-2018»: час трансформацій | CHERNOZEM.INFO"/>
          <p:cNvPicPr>
            <a:picLocks noChangeAspect="1" noChangeArrowheads="1"/>
          </p:cNvPicPr>
          <p:nvPr/>
        </p:nvPicPr>
        <p:blipFill>
          <a:blip r:embed="rId6" cstate="print"/>
          <a:srcRect/>
          <a:stretch>
            <a:fillRect/>
          </a:stretch>
        </p:blipFill>
        <p:spPr bwMode="auto">
          <a:xfrm>
            <a:off x="4002744" y="3783992"/>
            <a:ext cx="3212094" cy="2128013"/>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72715" name="Picture 11" descr="Ceramic Art Week: фестиваль колекційної кераміки | ТЦ Домосфера"/>
          <p:cNvPicPr>
            <a:picLocks noChangeAspect="1" noChangeArrowheads="1"/>
          </p:cNvPicPr>
          <p:nvPr/>
        </p:nvPicPr>
        <p:blipFill>
          <a:blip r:embed="rId7" cstate="print"/>
          <a:srcRect/>
          <a:stretch>
            <a:fillRect/>
          </a:stretch>
        </p:blipFill>
        <p:spPr bwMode="auto">
          <a:xfrm>
            <a:off x="8195605" y="1639230"/>
            <a:ext cx="2520827" cy="1683834"/>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sz="2000" dirty="0">
                <a:latin typeface="Times New Roman" pitchFamily="18" charset="0"/>
                <a:cs typeface="Times New Roman" pitchFamily="18" charset="0"/>
              </a:rPr>
              <a:t>Підприємства ресторанного господарства використовують керамічні вироби у  якості посуду або декору. </a:t>
            </a:r>
            <a:endParaRPr lang="ru-RU" sz="2000" dirty="0">
              <a:latin typeface="Times New Roman" pitchFamily="18" charset="0"/>
              <a:cs typeface="Times New Roman" pitchFamily="18" charset="0"/>
            </a:endParaRPr>
          </a:p>
        </p:txBody>
      </p:sp>
      <p:pic>
        <p:nvPicPr>
          <p:cNvPr id="73731" name="Picture 3" descr="C:\Users\Алла\Desktop\keramika-2.jpg"/>
          <p:cNvPicPr>
            <a:picLocks noGrp="1" noChangeAspect="1" noChangeArrowheads="1"/>
          </p:cNvPicPr>
          <p:nvPr>
            <p:ph idx="1"/>
          </p:nvPr>
        </p:nvPicPr>
        <p:blipFill>
          <a:blip r:embed="rId2" cstate="print"/>
          <a:srcRect/>
          <a:stretch>
            <a:fillRect/>
          </a:stretch>
        </p:blipFill>
        <p:spPr bwMode="auto">
          <a:xfrm>
            <a:off x="1338147" y="1806497"/>
            <a:ext cx="2352907" cy="1764681"/>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73733" name="Picture 5" descr="З юнацького хобі в успішний бізнес: на Покутті родина виготовляє унікальні  керамічні вироби - Новини Івано-Франківська сьогодні - Сімʼя"/>
          <p:cNvPicPr>
            <a:picLocks noChangeAspect="1" noChangeArrowheads="1"/>
          </p:cNvPicPr>
          <p:nvPr/>
        </p:nvPicPr>
        <p:blipFill>
          <a:blip r:embed="rId3" cstate="print"/>
          <a:srcRect/>
          <a:stretch>
            <a:fillRect/>
          </a:stretch>
        </p:blipFill>
        <p:spPr bwMode="auto">
          <a:xfrm>
            <a:off x="7426317" y="4287715"/>
            <a:ext cx="3557636" cy="1867759"/>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73735" name="AutoShape 7" descr="сучасна кераміка Архіви • Артхода"/>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73737" name="Picture 9" descr="сучасна кераміка Архіви • Артхода"/>
          <p:cNvPicPr>
            <a:picLocks noChangeAspect="1" noChangeArrowheads="1"/>
          </p:cNvPicPr>
          <p:nvPr/>
        </p:nvPicPr>
        <p:blipFill>
          <a:blip r:embed="rId4" cstate="print"/>
          <a:srcRect/>
          <a:stretch>
            <a:fillRect/>
          </a:stretch>
        </p:blipFill>
        <p:spPr bwMode="auto">
          <a:xfrm>
            <a:off x="7467685" y="1748791"/>
            <a:ext cx="3471661" cy="1931112"/>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73739" name="Picture 11" descr="У Києві відкрилася виставка «Сучасна кераміка в інтер'єрі» — Новости —  ARTUKRAINE"/>
          <p:cNvPicPr>
            <a:picLocks noChangeAspect="1" noChangeArrowheads="1"/>
          </p:cNvPicPr>
          <p:nvPr/>
        </p:nvPicPr>
        <p:blipFill>
          <a:blip r:embed="rId5" cstate="print"/>
          <a:srcRect/>
          <a:stretch>
            <a:fillRect/>
          </a:stretch>
        </p:blipFill>
        <p:spPr bwMode="auto">
          <a:xfrm>
            <a:off x="4616062" y="3573419"/>
            <a:ext cx="2208484" cy="2620735"/>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73741" name="Picture 13" descr="Современная керамика в интерьере - Выставки Киев Vgorode.ua"/>
          <p:cNvPicPr>
            <a:picLocks noChangeAspect="1" noChangeArrowheads="1"/>
          </p:cNvPicPr>
          <p:nvPr/>
        </p:nvPicPr>
        <p:blipFill>
          <a:blip r:embed="rId6" cstate="print"/>
          <a:srcRect/>
          <a:stretch>
            <a:fillRect/>
          </a:stretch>
        </p:blipFill>
        <p:spPr bwMode="auto">
          <a:xfrm>
            <a:off x="1097719" y="4062475"/>
            <a:ext cx="2989998" cy="2092998"/>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73743" name="Picture 15" descr="Без глечиків із соняшниками: якою є сучасна українська кераміка |  Українська правда _Життя"/>
          <p:cNvPicPr>
            <a:picLocks noChangeAspect="1" noChangeArrowheads="1"/>
          </p:cNvPicPr>
          <p:nvPr/>
        </p:nvPicPr>
        <p:blipFill>
          <a:blip r:embed="rId7" cstate="print"/>
          <a:srcRect/>
          <a:stretch>
            <a:fillRect/>
          </a:stretch>
        </p:blipFill>
        <p:spPr bwMode="auto">
          <a:xfrm>
            <a:off x="4573326" y="1793511"/>
            <a:ext cx="2262374" cy="1507251"/>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173743"/>
          </a:xfrm>
        </p:spPr>
        <p:txBody>
          <a:bodyPr>
            <a:normAutofit/>
          </a:bodyPr>
          <a:lstStyle/>
          <a:p>
            <a:r>
              <a:rPr lang="uk-UA" sz="2000" dirty="0">
                <a:latin typeface="Times New Roman" pitchFamily="18" charset="0"/>
                <a:cs typeface="Times New Roman" pitchFamily="18" charset="0"/>
              </a:rPr>
              <a:t>В Одесі це такі ресторани як  </a:t>
            </a:r>
            <a:r>
              <a:rPr lang="uk-UA" sz="2000" dirty="0" err="1">
                <a:latin typeface="Times New Roman" pitchFamily="18" charset="0"/>
                <a:cs typeface="Times New Roman" pitchFamily="18" charset="0"/>
              </a:rPr>
              <a:t>“Кума</a:t>
            </a:r>
            <a:r>
              <a:rPr lang="uk-UA" sz="2000" dirty="0">
                <a:latin typeface="Times New Roman" pitchFamily="18" charset="0"/>
                <a:cs typeface="Times New Roman" pitchFamily="18" charset="0"/>
              </a:rPr>
              <a:t> та </a:t>
            </a:r>
            <a:r>
              <a:rPr lang="uk-UA" sz="2000" dirty="0" err="1">
                <a:latin typeface="Times New Roman" pitchFamily="18" charset="0"/>
                <a:cs typeface="Times New Roman" pitchFamily="18" charset="0"/>
              </a:rPr>
              <a:t>кум”</a:t>
            </a:r>
            <a:r>
              <a:rPr lang="uk-UA" sz="2000" dirty="0">
                <a:latin typeface="Times New Roman" pitchFamily="18" charset="0"/>
                <a:cs typeface="Times New Roman" pitchFamily="18" charset="0"/>
              </a:rPr>
              <a:t>, </a:t>
            </a:r>
            <a:r>
              <a:rPr lang="uk-UA" sz="2000" dirty="0" err="1">
                <a:latin typeface="Times New Roman" pitchFamily="18" charset="0"/>
                <a:cs typeface="Times New Roman" pitchFamily="18" charset="0"/>
              </a:rPr>
              <a:t>“Батьківська</a:t>
            </a:r>
            <a:r>
              <a:rPr lang="uk-UA" sz="2000" dirty="0">
                <a:latin typeface="Times New Roman" pitchFamily="18" charset="0"/>
                <a:cs typeface="Times New Roman" pitchFamily="18" charset="0"/>
              </a:rPr>
              <a:t> </a:t>
            </a:r>
            <a:r>
              <a:rPr lang="uk-UA" sz="2000" dirty="0" err="1">
                <a:latin typeface="Times New Roman" pitchFamily="18" charset="0"/>
                <a:cs typeface="Times New Roman" pitchFamily="18" charset="0"/>
              </a:rPr>
              <a:t>хата”</a:t>
            </a:r>
            <a:r>
              <a:rPr lang="uk-UA" sz="2000" dirty="0">
                <a:latin typeface="Times New Roman" pitchFamily="18" charset="0"/>
                <a:cs typeface="Times New Roman" pitchFamily="18" charset="0"/>
              </a:rPr>
              <a:t>, </a:t>
            </a:r>
            <a:r>
              <a:rPr lang="uk-UA" sz="2000" dirty="0" err="1">
                <a:latin typeface="Times New Roman" pitchFamily="18" charset="0"/>
                <a:cs typeface="Times New Roman" pitchFamily="18" charset="0"/>
              </a:rPr>
              <a:t>“Куманець”</a:t>
            </a:r>
            <a:r>
              <a:rPr lang="uk-UA" sz="2000" dirty="0">
                <a:latin typeface="Times New Roman" pitchFamily="18" charset="0"/>
                <a:cs typeface="Times New Roman" pitchFamily="18" charset="0"/>
              </a:rPr>
              <a:t>, “ </a:t>
            </a:r>
            <a:r>
              <a:rPr lang="uk-UA" sz="2000" dirty="0" err="1">
                <a:latin typeface="Times New Roman" pitchFamily="18" charset="0"/>
                <a:cs typeface="Times New Roman" pitchFamily="18" charset="0"/>
              </a:rPr>
              <a:t>Альпіна”</a:t>
            </a:r>
            <a:r>
              <a:rPr lang="uk-UA" sz="2000" dirty="0">
                <a:latin typeface="Times New Roman" pitchFamily="18" charset="0"/>
                <a:cs typeface="Times New Roman" pitchFamily="18" charset="0"/>
              </a:rPr>
              <a:t>, </a:t>
            </a:r>
            <a:r>
              <a:rPr lang="uk-UA" sz="2000" dirty="0" err="1">
                <a:latin typeface="Times New Roman" pitchFamily="18" charset="0"/>
                <a:cs typeface="Times New Roman" pitchFamily="18" charset="0"/>
              </a:rPr>
              <a:t>“Качка”</a:t>
            </a:r>
            <a:r>
              <a:rPr lang="uk-UA" sz="2000" dirty="0">
                <a:latin typeface="Times New Roman" pitchFamily="18" charset="0"/>
                <a:cs typeface="Times New Roman" pitchFamily="18" charset="0"/>
              </a:rPr>
              <a:t>, </a:t>
            </a:r>
            <a:r>
              <a:rPr lang="uk-UA" sz="2000" dirty="0" err="1">
                <a:latin typeface="Times New Roman" pitchFamily="18" charset="0"/>
                <a:cs typeface="Times New Roman" pitchFamily="18" charset="0"/>
              </a:rPr>
              <a:t>“Пузата</a:t>
            </a:r>
            <a:r>
              <a:rPr lang="uk-UA" sz="2000" dirty="0">
                <a:latin typeface="Times New Roman" pitchFamily="18" charset="0"/>
                <a:cs typeface="Times New Roman" pitchFamily="18" charset="0"/>
              </a:rPr>
              <a:t> </a:t>
            </a:r>
            <a:r>
              <a:rPr lang="uk-UA" sz="2000" dirty="0" err="1">
                <a:latin typeface="Times New Roman" pitchFamily="18" charset="0"/>
                <a:cs typeface="Times New Roman" pitchFamily="18" charset="0"/>
              </a:rPr>
              <a:t>хата”</a:t>
            </a:r>
            <a:r>
              <a:rPr lang="uk-UA" sz="2000" dirty="0">
                <a:latin typeface="Times New Roman" pitchFamily="18" charset="0"/>
                <a:cs typeface="Times New Roman" pitchFamily="18" charset="0"/>
              </a:rPr>
              <a:t>,  </a:t>
            </a:r>
            <a:r>
              <a:rPr lang="uk-UA" sz="2000" dirty="0" err="1">
                <a:latin typeface="Times New Roman" pitchFamily="18" charset="0"/>
                <a:cs typeface="Times New Roman" pitchFamily="18" charset="0"/>
              </a:rPr>
              <a:t>“Вінтаж”</a:t>
            </a:r>
            <a:r>
              <a:rPr lang="uk-UA" sz="2000" dirty="0">
                <a:latin typeface="Times New Roman" pitchFamily="18" charset="0"/>
                <a:cs typeface="Times New Roman" pitchFamily="18" charset="0"/>
              </a:rPr>
              <a:t>, багато інших. </a:t>
            </a:r>
            <a:endParaRPr lang="ru-RU" sz="2000" dirty="0">
              <a:latin typeface="Times New Roman" pitchFamily="18" charset="0"/>
              <a:cs typeface="Times New Roman" pitchFamily="18" charset="0"/>
            </a:endParaRPr>
          </a:p>
        </p:txBody>
      </p:sp>
      <p:pic>
        <p:nvPicPr>
          <p:cNvPr id="76802" name="Picture 2"/>
          <p:cNvPicPr>
            <a:picLocks noGrp="1" noChangeAspect="1" noChangeArrowheads="1"/>
          </p:cNvPicPr>
          <p:nvPr>
            <p:ph idx="1"/>
          </p:nvPr>
        </p:nvPicPr>
        <p:blipFill>
          <a:blip r:embed="rId2" cstate="print"/>
          <a:srcRect/>
          <a:stretch>
            <a:fillRect/>
          </a:stretch>
        </p:blipFill>
        <p:spPr bwMode="auto">
          <a:xfrm>
            <a:off x="1049926" y="1789433"/>
            <a:ext cx="2373499" cy="1833899"/>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76803" name="Picture 3"/>
          <p:cNvPicPr>
            <a:picLocks noChangeAspect="1" noChangeArrowheads="1"/>
          </p:cNvPicPr>
          <p:nvPr/>
        </p:nvPicPr>
        <p:blipFill>
          <a:blip r:embed="rId3" cstate="print"/>
          <a:srcRect/>
          <a:stretch>
            <a:fillRect/>
          </a:stretch>
        </p:blipFill>
        <p:spPr bwMode="auto">
          <a:xfrm>
            <a:off x="8736972" y="1940313"/>
            <a:ext cx="2077113" cy="1828801"/>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76804" name="Picture 4"/>
          <p:cNvPicPr>
            <a:picLocks noChangeAspect="1" noChangeArrowheads="1"/>
          </p:cNvPicPr>
          <p:nvPr/>
        </p:nvPicPr>
        <p:blipFill>
          <a:blip r:embed="rId4" cstate="print"/>
          <a:srcRect/>
          <a:stretch>
            <a:fillRect/>
          </a:stretch>
        </p:blipFill>
        <p:spPr bwMode="auto">
          <a:xfrm>
            <a:off x="8696306" y="4259764"/>
            <a:ext cx="2148175" cy="1694985"/>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76806" name="Picture 6" descr="Фото"/>
          <p:cNvPicPr>
            <a:picLocks noChangeAspect="1" noChangeArrowheads="1"/>
          </p:cNvPicPr>
          <p:nvPr/>
        </p:nvPicPr>
        <p:blipFill>
          <a:blip r:embed="rId5" cstate="print"/>
          <a:srcRect/>
          <a:stretch>
            <a:fillRect/>
          </a:stretch>
        </p:blipFill>
        <p:spPr bwMode="auto">
          <a:xfrm>
            <a:off x="4577610" y="2409722"/>
            <a:ext cx="3116731" cy="2608328"/>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76808" name="Picture 8" descr="Фото"/>
          <p:cNvPicPr>
            <a:picLocks noChangeAspect="1" noChangeArrowheads="1"/>
          </p:cNvPicPr>
          <p:nvPr/>
        </p:nvPicPr>
        <p:blipFill>
          <a:blip r:embed="rId6" cstate="print"/>
          <a:srcRect/>
          <a:stretch>
            <a:fillRect/>
          </a:stretch>
        </p:blipFill>
        <p:spPr bwMode="auto">
          <a:xfrm>
            <a:off x="969616" y="4238334"/>
            <a:ext cx="2654532" cy="177229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479502"/>
            <a:ext cx="10515600" cy="769435"/>
          </a:xfrm>
        </p:spPr>
        <p:txBody>
          <a:bodyPr>
            <a:noAutofit/>
          </a:bodyPr>
          <a:lstStyle/>
          <a:p>
            <a:r>
              <a:rPr lang="uk-UA" sz="2000" dirty="0">
                <a:latin typeface="Times New Roman" pitchFamily="18" charset="0"/>
                <a:cs typeface="Times New Roman" pitchFamily="18" charset="0"/>
              </a:rPr>
              <a:t>Ресторани української кухні відкриваються по всьому світу та користуються попитом. Це Дубай, Лісабон, Прага, Краків, Варшава, Лондон, Берлін, </a:t>
            </a:r>
            <a:r>
              <a:rPr lang="uk-UA" sz="2000" dirty="0" err="1">
                <a:latin typeface="Times New Roman" pitchFamily="18" charset="0"/>
                <a:cs typeface="Times New Roman" pitchFamily="18" charset="0"/>
              </a:rPr>
              <a:t>Нью-Джерсі</a:t>
            </a:r>
            <a:r>
              <a:rPr lang="uk-UA" sz="2000" dirty="0">
                <a:latin typeface="Times New Roman" pitchFamily="18" charset="0"/>
                <a:cs typeface="Times New Roman" pitchFamily="18" charset="0"/>
              </a:rPr>
              <a:t> та багато інших.  І ми бачимо, як сучасно виглядає керамічний посуд.</a:t>
            </a:r>
            <a:endParaRPr lang="ru-RU" sz="2000" dirty="0">
              <a:latin typeface="Times New Roman" pitchFamily="18" charset="0"/>
              <a:cs typeface="Times New Roman" pitchFamily="18" charset="0"/>
            </a:endParaRPr>
          </a:p>
        </p:txBody>
      </p:sp>
      <p:pic>
        <p:nvPicPr>
          <p:cNvPr id="75778" name="Picture 2" descr="C:\Users\Алла\Desktop\rest2.jpg"/>
          <p:cNvPicPr>
            <a:picLocks noGrp="1" noChangeAspect="1" noChangeArrowheads="1"/>
          </p:cNvPicPr>
          <p:nvPr>
            <p:ph idx="1"/>
          </p:nvPr>
        </p:nvPicPr>
        <p:blipFill>
          <a:blip r:embed="rId2" cstate="print"/>
          <a:srcRect/>
          <a:stretch>
            <a:fillRect/>
          </a:stretch>
        </p:blipFill>
        <p:spPr bwMode="auto">
          <a:xfrm>
            <a:off x="883363" y="3397948"/>
            <a:ext cx="3967417" cy="2646834"/>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75780" name="Picture 4" descr="У Дубаї відкрито перший український ресторан «Йой» - Дніпропетровська  область - Фермер Придніпров'я"/>
          <p:cNvPicPr>
            <a:picLocks noChangeAspect="1" noChangeArrowheads="1"/>
          </p:cNvPicPr>
          <p:nvPr/>
        </p:nvPicPr>
        <p:blipFill>
          <a:blip r:embed="rId3" cstate="print"/>
          <a:srcRect/>
          <a:stretch>
            <a:fillRect/>
          </a:stretch>
        </p:blipFill>
        <p:spPr bwMode="auto">
          <a:xfrm>
            <a:off x="7716102" y="3321787"/>
            <a:ext cx="3599827" cy="2699871"/>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75782" name="Picture 6" descr="Перший ресторан української кухні в ОАЕ YOY – Емірати Сьогодні"/>
          <p:cNvPicPr>
            <a:picLocks noChangeAspect="1" noChangeArrowheads="1"/>
          </p:cNvPicPr>
          <p:nvPr/>
        </p:nvPicPr>
        <p:blipFill>
          <a:blip r:embed="rId4" cstate="print"/>
          <a:srcRect/>
          <a:stretch>
            <a:fillRect/>
          </a:stretch>
        </p:blipFill>
        <p:spPr bwMode="auto">
          <a:xfrm>
            <a:off x="5352045" y="3389154"/>
            <a:ext cx="1762436" cy="2643655"/>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75784" name="Picture 8" descr="ІНТЕР'ЄР РЕСТОРАНУ В ЛІСАБОНІ ВІД УКРАЇНСЬКОГО ДИЗАЙНЕРА | Mayer Trade"/>
          <p:cNvPicPr>
            <a:picLocks noChangeAspect="1" noChangeArrowheads="1"/>
          </p:cNvPicPr>
          <p:nvPr/>
        </p:nvPicPr>
        <p:blipFill>
          <a:blip r:embed="rId5" cstate="print"/>
          <a:srcRect/>
          <a:stretch>
            <a:fillRect/>
          </a:stretch>
        </p:blipFill>
        <p:spPr bwMode="auto">
          <a:xfrm>
            <a:off x="8286212" y="1583473"/>
            <a:ext cx="2340902" cy="1560601"/>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75786" name="Picture 10" descr="https://donbas24.news/storage/news/momk6lkry5rgodmj.jpg?1674734165297"/>
          <p:cNvPicPr>
            <a:picLocks noChangeAspect="1" noChangeArrowheads="1"/>
          </p:cNvPicPr>
          <p:nvPr/>
        </p:nvPicPr>
        <p:blipFill>
          <a:blip r:embed="rId6" cstate="print"/>
          <a:srcRect/>
          <a:stretch>
            <a:fillRect/>
          </a:stretch>
        </p:blipFill>
        <p:spPr bwMode="auto">
          <a:xfrm>
            <a:off x="5240532" y="1583473"/>
            <a:ext cx="1929785" cy="1611471"/>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75788" name="Picture 12" descr="Gozhar ceramics | Kyiv"/>
          <p:cNvPicPr>
            <a:picLocks noChangeAspect="1" noChangeArrowheads="1"/>
          </p:cNvPicPr>
          <p:nvPr/>
        </p:nvPicPr>
        <p:blipFill>
          <a:blip r:embed="rId7" cstate="print"/>
          <a:srcRect/>
          <a:stretch>
            <a:fillRect/>
          </a:stretch>
        </p:blipFill>
        <p:spPr bwMode="auto">
          <a:xfrm>
            <a:off x="2050586" y="1548781"/>
            <a:ext cx="1573561" cy="1573561"/>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91308" y="365126"/>
            <a:ext cx="10480430" cy="654782"/>
          </a:xfrm>
        </p:spPr>
        <p:txBody>
          <a:bodyPr>
            <a:noAutofit/>
          </a:bodyPr>
          <a:lstStyle/>
          <a:p>
            <a:r>
              <a:rPr lang="uk-UA" sz="1800" dirty="0">
                <a:latin typeface="Times New Roman" pitchFamily="18" charset="0"/>
                <a:cs typeface="Times New Roman" pitchFamily="18" charset="0"/>
              </a:rPr>
              <a:t>Характерними рисами українського етнічного стилю є ткацтво, вишивка, кераміка,  старовинні ікони, дерев’яні вироби, скрині, різноманітні обереги та інші цікаві речі.</a:t>
            </a:r>
            <a:br>
              <a:rPr lang="uk-UA" sz="1800" dirty="0">
                <a:latin typeface="Times New Roman" pitchFamily="18" charset="0"/>
                <a:cs typeface="Times New Roman" pitchFamily="18" charset="0"/>
              </a:rPr>
            </a:br>
            <a:r>
              <a:rPr lang="uk-UA" sz="1800" dirty="0">
                <a:latin typeface="Times New Roman" pitchFamily="18" charset="0"/>
                <a:cs typeface="Times New Roman" pitchFamily="18" charset="0"/>
              </a:rPr>
              <a:t>Вони виготовляються із натуральних матеріалів, прикрашаються національними орнаментами. </a:t>
            </a:r>
            <a:endParaRPr lang="ru-RU" sz="1800" dirty="0">
              <a:latin typeface="Times New Roman" pitchFamily="18" charset="0"/>
              <a:cs typeface="Times New Roman" pitchFamily="18" charset="0"/>
            </a:endParaRPr>
          </a:p>
        </p:txBody>
      </p:sp>
      <p:sp>
        <p:nvSpPr>
          <p:cNvPr id="18434" name="AutoShape 2" descr="Бутербродно-рюмочная Тюлька - Hom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8436" name="AutoShape 4" descr="Бутербродно-рюмочная Тюлька - Home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32770" name="Picture 2"/>
          <p:cNvPicPr>
            <a:picLocks noGrp="1" noChangeAspect="1" noChangeArrowheads="1"/>
          </p:cNvPicPr>
          <p:nvPr>
            <p:ph idx="1"/>
          </p:nvPr>
        </p:nvPicPr>
        <p:blipFill>
          <a:blip r:embed="rId2" cstate="print"/>
          <a:srcRect/>
          <a:stretch>
            <a:fillRect/>
          </a:stretch>
        </p:blipFill>
        <p:spPr bwMode="auto">
          <a:xfrm>
            <a:off x="3013940" y="3882673"/>
            <a:ext cx="2037561" cy="2561962"/>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32771" name="Picture 3"/>
          <p:cNvPicPr>
            <a:picLocks noChangeAspect="1" noChangeArrowheads="1"/>
          </p:cNvPicPr>
          <p:nvPr/>
        </p:nvPicPr>
        <p:blipFill>
          <a:blip r:embed="rId3" cstate="print"/>
          <a:srcRect/>
          <a:stretch>
            <a:fillRect/>
          </a:stretch>
        </p:blipFill>
        <p:spPr bwMode="auto">
          <a:xfrm>
            <a:off x="7311978" y="3882804"/>
            <a:ext cx="1965837" cy="2493913"/>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32772" name="Picture 4"/>
          <p:cNvPicPr>
            <a:picLocks noChangeAspect="1" noChangeArrowheads="1"/>
          </p:cNvPicPr>
          <p:nvPr/>
        </p:nvPicPr>
        <p:blipFill>
          <a:blip r:embed="rId4" cstate="print"/>
          <a:srcRect/>
          <a:stretch>
            <a:fillRect/>
          </a:stretch>
        </p:blipFill>
        <p:spPr bwMode="auto">
          <a:xfrm>
            <a:off x="5450161" y="3902927"/>
            <a:ext cx="1519658" cy="2456013"/>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32773" name="Picture 5"/>
          <p:cNvPicPr>
            <a:picLocks noChangeAspect="1" noChangeArrowheads="1"/>
          </p:cNvPicPr>
          <p:nvPr/>
        </p:nvPicPr>
        <p:blipFill>
          <a:blip r:embed="rId5" cstate="print"/>
          <a:srcRect/>
          <a:stretch>
            <a:fillRect/>
          </a:stretch>
        </p:blipFill>
        <p:spPr bwMode="auto">
          <a:xfrm>
            <a:off x="615060" y="3891775"/>
            <a:ext cx="2090856" cy="2513227"/>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32774" name="Picture 6"/>
          <p:cNvPicPr>
            <a:picLocks noChangeAspect="1" noChangeArrowheads="1"/>
          </p:cNvPicPr>
          <p:nvPr/>
        </p:nvPicPr>
        <p:blipFill>
          <a:blip r:embed="rId6" cstate="print"/>
          <a:srcRect/>
          <a:stretch>
            <a:fillRect/>
          </a:stretch>
        </p:blipFill>
        <p:spPr bwMode="auto">
          <a:xfrm>
            <a:off x="9637438" y="3887954"/>
            <a:ext cx="1625294" cy="2527797"/>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32776" name="Picture 8" descr="Ікона старовинна — ціна 650 грн у каталозі Ікони ✓ Купити товари для дому  та побуту за доступною ціною на Шафі | Україна #101603665"/>
          <p:cNvPicPr>
            <a:picLocks noChangeAspect="1" noChangeArrowheads="1"/>
          </p:cNvPicPr>
          <p:nvPr/>
        </p:nvPicPr>
        <p:blipFill>
          <a:blip r:embed="rId7" cstate="print"/>
          <a:srcRect/>
          <a:stretch>
            <a:fillRect/>
          </a:stretch>
        </p:blipFill>
        <p:spPr bwMode="auto">
          <a:xfrm>
            <a:off x="3852933" y="1438507"/>
            <a:ext cx="1592900" cy="2126604"/>
          </a:xfrm>
          <a:prstGeom prst="rect">
            <a:avLst/>
          </a:prstGeom>
          <a:noFill/>
          <a:ln>
            <a:noFill/>
          </a:ln>
          <a:effectLst>
            <a:glow rad="101600">
              <a:schemeClr val="accent5">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32778" name="Picture 10" descr="Українська скриня: особливості виробництва та побутове значення"/>
          <p:cNvPicPr>
            <a:picLocks noChangeAspect="1" noChangeArrowheads="1"/>
          </p:cNvPicPr>
          <p:nvPr/>
        </p:nvPicPr>
        <p:blipFill>
          <a:blip r:embed="rId8" cstate="print"/>
          <a:srcRect/>
          <a:stretch>
            <a:fillRect/>
          </a:stretch>
        </p:blipFill>
        <p:spPr bwMode="auto">
          <a:xfrm>
            <a:off x="8514141" y="1362617"/>
            <a:ext cx="2759741" cy="2065494"/>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32780" name="Picture 12" descr="Українські обереги, які повинні бути в кожному домі. Традиції, обряди.  Свята і традиції. Проекти - Новини Рівного. Відео on-line. Все про  телекомпанію - Телеканал «Рівне 1»"/>
          <p:cNvPicPr>
            <a:picLocks noChangeAspect="1" noChangeArrowheads="1"/>
          </p:cNvPicPr>
          <p:nvPr/>
        </p:nvPicPr>
        <p:blipFill>
          <a:blip r:embed="rId9" cstate="print"/>
          <a:srcRect/>
          <a:stretch>
            <a:fillRect/>
          </a:stretch>
        </p:blipFill>
        <p:spPr bwMode="auto">
          <a:xfrm>
            <a:off x="5847707" y="1417983"/>
            <a:ext cx="2346407" cy="2054087"/>
          </a:xfrm>
          <a:prstGeom prst="rect">
            <a:avLst/>
          </a:prstGeom>
          <a:solidFill>
            <a:srgbClr val="FD5B66"/>
          </a:solidFill>
          <a:ln>
            <a:noFill/>
          </a:ln>
          <a:effectLst>
            <a:glow rad="101600">
              <a:schemeClr val="accent5">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32782" name="Picture 14" descr="Що таке обереги і навіщо вони потрібні: пояснює черкаський етнограф"/>
          <p:cNvPicPr>
            <a:picLocks noChangeAspect="1" noChangeArrowheads="1"/>
          </p:cNvPicPr>
          <p:nvPr/>
        </p:nvPicPr>
        <p:blipFill>
          <a:blip r:embed="rId10" cstate="print"/>
          <a:srcRect/>
          <a:stretch>
            <a:fillRect/>
          </a:stretch>
        </p:blipFill>
        <p:spPr bwMode="auto">
          <a:xfrm>
            <a:off x="557683" y="1449659"/>
            <a:ext cx="2981306" cy="2094438"/>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sz="2200" dirty="0">
                <a:latin typeface="Times New Roman" pitchFamily="18" charset="0"/>
                <a:cs typeface="Times New Roman" pitchFamily="18" charset="0"/>
              </a:rPr>
              <a:t>Висновок: ми прослідкували та </a:t>
            </a:r>
            <a:r>
              <a:rPr lang="uk-UA" sz="2200">
                <a:latin typeface="Times New Roman" pitchFamily="18" charset="0"/>
                <a:cs typeface="Times New Roman" pitchFamily="18" charset="0"/>
              </a:rPr>
              <a:t>побачили  тенденцію </a:t>
            </a:r>
            <a:r>
              <a:rPr lang="uk-UA" sz="2200" dirty="0">
                <a:latin typeface="Times New Roman" pitchFamily="18" charset="0"/>
                <a:cs typeface="Times New Roman" pitchFamily="18" charset="0"/>
              </a:rPr>
              <a:t>збільшення використання керамічного посуду в місті Одеса.  На мою думку, це пов’язано  саме з ідентичністю, з бажанням підтримати своє, українське, відчувати себе українцем .</a:t>
            </a:r>
            <a:br>
              <a:rPr lang="uk-UA" sz="2200" dirty="0">
                <a:latin typeface="Times New Roman" pitchFamily="18" charset="0"/>
                <a:cs typeface="Times New Roman" pitchFamily="18" charset="0"/>
              </a:rPr>
            </a:br>
            <a:r>
              <a:rPr lang="uk-UA" sz="2200" dirty="0">
                <a:latin typeface="Times New Roman" pitchFamily="18" charset="0"/>
                <a:cs typeface="Times New Roman" pitchFamily="18" charset="0"/>
              </a:rPr>
              <a:t> Війна та обстріли руйнують країну, але ми витримаємо, впораємося з цим та обов’язково ПЕРЕМОЖЕМО!</a:t>
            </a:r>
            <a:endParaRPr lang="ru-RU" dirty="0"/>
          </a:p>
        </p:txBody>
      </p:sp>
      <p:pic>
        <p:nvPicPr>
          <p:cNvPr id="77825" name="Picture 1" descr="C:\Users\Алла\Desktop\1125-7.jpg"/>
          <p:cNvPicPr>
            <a:picLocks noGrp="1" noChangeAspect="1" noChangeArrowheads="1"/>
          </p:cNvPicPr>
          <p:nvPr>
            <p:ph idx="1"/>
          </p:nvPr>
        </p:nvPicPr>
        <p:blipFill>
          <a:blip r:embed="rId2" cstate="print"/>
          <a:srcRect/>
          <a:stretch>
            <a:fillRect/>
          </a:stretch>
        </p:blipFill>
        <p:spPr bwMode="auto">
          <a:xfrm>
            <a:off x="3856942" y="2162968"/>
            <a:ext cx="4915184" cy="3379188"/>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sz="2000" dirty="0">
                <a:latin typeface="Times New Roman" pitchFamily="18" charset="0"/>
                <a:cs typeface="Times New Roman" pitchFamily="18" charset="0"/>
              </a:rPr>
              <a:t>У давні роки зберігалися традиції змішаного </a:t>
            </a:r>
            <a:r>
              <a:rPr lang="uk-UA" sz="2000" dirty="0" err="1">
                <a:latin typeface="Times New Roman" pitchFamily="18" charset="0"/>
                <a:cs typeface="Times New Roman" pitchFamily="18" charset="0"/>
              </a:rPr>
              <a:t>язичницько</a:t>
            </a:r>
            <a:r>
              <a:rPr lang="uk-UA" sz="2000" dirty="0">
                <a:latin typeface="Times New Roman" pitchFamily="18" charset="0"/>
                <a:cs typeface="Times New Roman" pitchFamily="18" charset="0"/>
              </a:rPr>
              <a:t>-християнського походження. Гончарний посуд виконував особливу роль у новорічному циклі календарних свят, що починався Різдвом і завершувався Водохрещем, бо допомагав у приготуванні головної ритуальної страви -  куті з узваром. </a:t>
            </a:r>
            <a:endParaRPr lang="ru-RU" sz="2000" dirty="0">
              <a:latin typeface="Times New Roman" pitchFamily="18" charset="0"/>
              <a:cs typeface="Times New Roman" pitchFamily="18" charset="0"/>
            </a:endParaRPr>
          </a:p>
        </p:txBody>
      </p:sp>
      <p:pic>
        <p:nvPicPr>
          <p:cNvPr id="48130" name="Picture 2"/>
          <p:cNvPicPr>
            <a:picLocks noGrp="1" noChangeAspect="1" noChangeArrowheads="1"/>
          </p:cNvPicPr>
          <p:nvPr>
            <p:ph idx="1"/>
          </p:nvPr>
        </p:nvPicPr>
        <p:blipFill>
          <a:blip r:embed="rId2" cstate="print"/>
          <a:srcRect/>
          <a:stretch>
            <a:fillRect/>
          </a:stretch>
        </p:blipFill>
        <p:spPr bwMode="auto">
          <a:xfrm>
            <a:off x="751457" y="2448580"/>
            <a:ext cx="3129168" cy="3628021"/>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48132" name="AutoShape 4" descr="Обряди та традиції на Святвечір і Різдво – Громадське Місце Івано-Франківськ"/>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48134" name="Picture 6" descr="Як святкувати Святвечір: прикмети, традиції та заборони - Главком"/>
          <p:cNvPicPr>
            <a:picLocks noChangeAspect="1" noChangeArrowheads="1"/>
          </p:cNvPicPr>
          <p:nvPr/>
        </p:nvPicPr>
        <p:blipFill>
          <a:blip r:embed="rId3" cstate="print"/>
          <a:srcRect/>
          <a:stretch>
            <a:fillRect/>
          </a:stretch>
        </p:blipFill>
        <p:spPr bwMode="auto">
          <a:xfrm>
            <a:off x="4025050" y="2441706"/>
            <a:ext cx="5475790" cy="3653134"/>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48140" name="Picture 12" descr="https://nizhyn.city/upload/article/o_1dtr6fdje18ao1aih9qt428i51ap.jpg"/>
          <p:cNvPicPr>
            <a:picLocks noChangeAspect="1" noChangeArrowheads="1"/>
          </p:cNvPicPr>
          <p:nvPr/>
        </p:nvPicPr>
        <p:blipFill>
          <a:blip r:embed="rId4" cstate="print"/>
          <a:srcRect/>
          <a:stretch>
            <a:fillRect/>
          </a:stretch>
        </p:blipFill>
        <p:spPr bwMode="auto">
          <a:xfrm>
            <a:off x="9656416" y="2442441"/>
            <a:ext cx="1851643" cy="3649143"/>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sz="2000" dirty="0">
                <a:latin typeface="Times New Roman" pitchFamily="18" charset="0"/>
                <a:cs typeface="Times New Roman" pitchFamily="18" charset="0"/>
              </a:rPr>
              <a:t>Для приготування цих страв використовували тільки нові горщики з кришками -  </a:t>
            </a:r>
            <a:r>
              <a:rPr lang="uk-UA" sz="2000" dirty="0" err="1">
                <a:latin typeface="Times New Roman" pitchFamily="18" charset="0"/>
                <a:cs typeface="Times New Roman" pitchFamily="18" charset="0"/>
              </a:rPr>
              <a:t>дво</a:t>
            </a:r>
            <a:r>
              <a:rPr lang="uk-UA" sz="2000" dirty="0">
                <a:latin typeface="Times New Roman" pitchFamily="18" charset="0"/>
                <a:cs typeface="Times New Roman" pitchFamily="18" charset="0"/>
              </a:rPr>
              <a:t>- чи </a:t>
            </a:r>
            <a:r>
              <a:rPr lang="uk-UA" sz="2000" dirty="0" err="1">
                <a:latin typeface="Times New Roman" pitchFamily="18" charset="0"/>
                <a:cs typeface="Times New Roman" pitchFamily="18" charset="0"/>
              </a:rPr>
              <a:t>трихлітровими</a:t>
            </a:r>
            <a:r>
              <a:rPr lang="uk-UA" sz="2000" dirty="0">
                <a:latin typeface="Times New Roman" pitchFamily="18" charset="0"/>
                <a:cs typeface="Times New Roman" pitchFamily="18" charset="0"/>
              </a:rPr>
              <a:t> горщиками-кашниками, які ще називали горщатами, кулешиками, або горнятами. Ставили кутю на покутті в тому самому горщику, у якому вона варилася, тому виготовляли для цього спеціальні поставці, які гарно роз</a:t>
            </a:r>
            <a:r>
              <a:rPr lang="ru-RU" sz="2000" dirty="0" err="1">
                <a:latin typeface="Times New Roman" pitchFamily="18" charset="0"/>
                <a:cs typeface="Times New Roman" pitchFamily="18" charset="0"/>
              </a:rPr>
              <a:t>мальовували</a:t>
            </a:r>
            <a:r>
              <a:rPr lang="uk-UA" sz="2000" dirty="0">
                <a:latin typeface="Times New Roman" pitchFamily="18" charset="0"/>
                <a:cs typeface="Times New Roman" pitchFamily="18" charset="0"/>
              </a:rPr>
              <a:t>.</a:t>
            </a:r>
            <a:endParaRPr lang="ru-RU" sz="2000" dirty="0">
              <a:latin typeface="Times New Roman" pitchFamily="18" charset="0"/>
              <a:cs typeface="Times New Roman" pitchFamily="18" charset="0"/>
            </a:endParaRPr>
          </a:p>
        </p:txBody>
      </p:sp>
      <p:pic>
        <p:nvPicPr>
          <p:cNvPr id="49155" name="Picture 3"/>
          <p:cNvPicPr>
            <a:picLocks noGrp="1" noChangeAspect="1" noChangeArrowheads="1"/>
          </p:cNvPicPr>
          <p:nvPr>
            <p:ph idx="1"/>
          </p:nvPr>
        </p:nvPicPr>
        <p:blipFill>
          <a:blip r:embed="rId2" cstate="print"/>
          <a:srcRect/>
          <a:stretch>
            <a:fillRect/>
          </a:stretch>
        </p:blipFill>
        <p:spPr bwMode="auto">
          <a:xfrm>
            <a:off x="5004140" y="1870229"/>
            <a:ext cx="3179553" cy="3928405"/>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49156" name="Picture 4"/>
          <p:cNvPicPr>
            <a:picLocks noChangeAspect="1" noChangeArrowheads="1"/>
          </p:cNvPicPr>
          <p:nvPr/>
        </p:nvPicPr>
        <p:blipFill>
          <a:blip r:embed="rId3" cstate="print"/>
          <a:srcRect/>
          <a:stretch>
            <a:fillRect/>
          </a:stretch>
        </p:blipFill>
        <p:spPr bwMode="auto">
          <a:xfrm>
            <a:off x="914401" y="1884555"/>
            <a:ext cx="3702600" cy="3858323"/>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49157" name="Picture 5" descr="C:\Users\Алла\Desktop\download.jpg"/>
          <p:cNvPicPr>
            <a:picLocks noChangeAspect="1" noChangeArrowheads="1"/>
          </p:cNvPicPr>
          <p:nvPr/>
        </p:nvPicPr>
        <p:blipFill>
          <a:blip r:embed="rId4" cstate="print"/>
          <a:srcRect/>
          <a:stretch>
            <a:fillRect/>
          </a:stretch>
        </p:blipFill>
        <p:spPr bwMode="auto">
          <a:xfrm>
            <a:off x="8521156" y="1873406"/>
            <a:ext cx="2808483" cy="389364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sz="2000" dirty="0">
                <a:latin typeface="Times New Roman" pitchFamily="18" charset="0"/>
                <a:cs typeface="Times New Roman" pitchFamily="18" charset="0"/>
              </a:rPr>
              <a:t>Вважалося, що якщо кутя звариться повним горщиком – усе в родині буде добре. Готову кутю ставили на вимощеному сіном покутті під образами накривши хлібом, а узвар - </a:t>
            </a:r>
            <a:r>
              <a:rPr lang="uk-UA" sz="2000" dirty="0" err="1">
                <a:latin typeface="Times New Roman" pitchFamily="18" charset="0"/>
                <a:cs typeface="Times New Roman" pitchFamily="18" charset="0"/>
              </a:rPr>
              <a:t>книшем</a:t>
            </a:r>
            <a:r>
              <a:rPr lang="uk-UA" sz="2000" dirty="0">
                <a:latin typeface="Times New Roman" pitchFamily="18" charset="0"/>
                <a:cs typeface="Times New Roman" pitchFamily="18" charset="0"/>
              </a:rPr>
              <a:t>.</a:t>
            </a:r>
            <a:endParaRPr lang="ru-RU" sz="2000" dirty="0">
              <a:latin typeface="Times New Roman" pitchFamily="18" charset="0"/>
              <a:cs typeface="Times New Roman" pitchFamily="18" charset="0"/>
            </a:endParaRPr>
          </a:p>
        </p:txBody>
      </p:sp>
      <p:pic>
        <p:nvPicPr>
          <p:cNvPr id="4" name="Содержимое 3" descr="Що таке книш? Історія одного слова — Локальна історія"/>
          <p:cNvPicPr>
            <a:picLocks noGrp="1"/>
          </p:cNvPicPr>
          <p:nvPr>
            <p:ph idx="1"/>
          </p:nvPr>
        </p:nvPicPr>
        <p:blipFill>
          <a:blip r:embed="rId2" cstate="print"/>
          <a:srcRect/>
          <a:stretch>
            <a:fillRect/>
          </a:stretch>
        </p:blipFill>
        <p:spPr bwMode="auto">
          <a:xfrm>
            <a:off x="1862658" y="1803322"/>
            <a:ext cx="8288263" cy="4351338"/>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sz="2000" dirty="0">
                <a:latin typeface="Times New Roman" pitchFamily="18" charset="0"/>
                <a:cs typeface="Times New Roman" pitchFamily="18" charset="0"/>
              </a:rPr>
              <a:t>У повсякденному давньому житті використовували миски, кухлі, глеки, куманці, чайники, тикви, кубушки, баклаги, макітри, молочники, солянки, </a:t>
            </a:r>
            <a:r>
              <a:rPr lang="uk-UA" sz="2000" dirty="0" err="1">
                <a:latin typeface="Times New Roman" pitchFamily="18" charset="0"/>
                <a:cs typeface="Times New Roman" pitchFamily="18" charset="0"/>
              </a:rPr>
              <a:t>кисільниці</a:t>
            </a:r>
            <a:r>
              <a:rPr lang="uk-UA" sz="2000" dirty="0">
                <a:latin typeface="Times New Roman" pitchFamily="18" charset="0"/>
                <a:cs typeface="Times New Roman" pitchFamily="18" charset="0"/>
              </a:rPr>
              <a:t>, форми для запіканки, сковорідки, жаровні, гусятниці для гуски, </a:t>
            </a:r>
            <a:r>
              <a:rPr lang="uk-UA" sz="2000" dirty="0" err="1">
                <a:latin typeface="Times New Roman" pitchFamily="18" charset="0"/>
                <a:cs typeface="Times New Roman" pitchFamily="18" charset="0"/>
              </a:rPr>
              <a:t>поросятн</a:t>
            </a:r>
            <a:r>
              <a:rPr lang="ru-RU" sz="2000" dirty="0">
                <a:latin typeface="Times New Roman" pitchFamily="18" charset="0"/>
                <a:cs typeface="Times New Roman" pitchFamily="18" charset="0"/>
              </a:rPr>
              <a:t>и</a:t>
            </a:r>
            <a:r>
              <a:rPr lang="uk-UA" sz="2000" dirty="0">
                <a:latin typeface="Times New Roman" pitchFamily="18" charset="0"/>
                <a:cs typeface="Times New Roman" pitchFamily="18" charset="0"/>
              </a:rPr>
              <a:t>ці  для поросят, боклаги, форми для пасок, </a:t>
            </a:r>
            <a:r>
              <a:rPr lang="uk-UA" sz="2000" dirty="0" err="1">
                <a:latin typeface="Times New Roman" pitchFamily="18" charset="0"/>
                <a:cs typeface="Times New Roman" pitchFamily="18" charset="0"/>
              </a:rPr>
              <a:t>носатки</a:t>
            </a:r>
            <a:r>
              <a:rPr lang="uk-UA" sz="2000" dirty="0">
                <a:latin typeface="Times New Roman" pitchFamily="18" charset="0"/>
                <a:cs typeface="Times New Roman" pitchFamily="18" charset="0"/>
              </a:rPr>
              <a:t>, глеки для вареників, трійчатки і бублик.</a:t>
            </a:r>
            <a:endParaRPr lang="ru-RU" sz="2000" dirty="0">
              <a:latin typeface="Times New Roman" pitchFamily="18" charset="0"/>
              <a:cs typeface="Times New Roman" pitchFamily="18" charset="0"/>
            </a:endParaRPr>
          </a:p>
        </p:txBody>
      </p:sp>
      <p:pic>
        <p:nvPicPr>
          <p:cNvPr id="50178" name="Picture 2" descr="C:\Users\Алла\Desktop\5984d04ac74edc2e065bd46f1325d796.jpg"/>
          <p:cNvPicPr>
            <a:picLocks noGrp="1" noChangeAspect="1" noChangeArrowheads="1"/>
          </p:cNvPicPr>
          <p:nvPr>
            <p:ph idx="1"/>
          </p:nvPr>
        </p:nvPicPr>
        <p:blipFill>
          <a:blip r:embed="rId2" cstate="print"/>
          <a:srcRect/>
          <a:stretch>
            <a:fillRect/>
          </a:stretch>
        </p:blipFill>
        <p:spPr bwMode="auto">
          <a:xfrm>
            <a:off x="964124" y="3908379"/>
            <a:ext cx="2202823" cy="2201675"/>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50180" name="Picture 4" descr="Блог етнологині Олени Щербань : Скоро тут буде стаття про глиняні кухлі ХІХ  століття"/>
          <p:cNvPicPr>
            <a:picLocks noChangeAspect="1" noChangeArrowheads="1"/>
          </p:cNvPicPr>
          <p:nvPr/>
        </p:nvPicPr>
        <p:blipFill>
          <a:blip r:embed="rId3" cstate="print"/>
          <a:srcRect/>
          <a:stretch>
            <a:fillRect/>
          </a:stretch>
        </p:blipFill>
        <p:spPr bwMode="auto">
          <a:xfrm>
            <a:off x="3634756" y="3836017"/>
            <a:ext cx="1662073" cy="2216097"/>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50182" name="Picture 6" descr="http://2.bp.blogspot.com/-5ihHsKxLLGs/VjHbSDWFWwI/AAAAAAAAGnY/5unnAcE614U/s1600/1.jpg"/>
          <p:cNvPicPr>
            <a:picLocks noChangeAspect="1" noChangeArrowheads="1"/>
          </p:cNvPicPr>
          <p:nvPr/>
        </p:nvPicPr>
        <p:blipFill>
          <a:blip r:embed="rId4" cstate="print"/>
          <a:srcRect/>
          <a:stretch>
            <a:fillRect/>
          </a:stretch>
        </p:blipFill>
        <p:spPr bwMode="auto">
          <a:xfrm>
            <a:off x="5831547" y="3858323"/>
            <a:ext cx="1510868" cy="2265594"/>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50184" name="Picture 8" descr="Старовинний посуд Безкоштовні зображення, картинки та фото"/>
          <p:cNvPicPr>
            <a:picLocks noChangeAspect="1" noChangeArrowheads="1"/>
          </p:cNvPicPr>
          <p:nvPr/>
        </p:nvPicPr>
        <p:blipFill>
          <a:blip r:embed="rId5" cstate="print"/>
          <a:srcRect/>
          <a:stretch>
            <a:fillRect/>
          </a:stretch>
        </p:blipFill>
        <p:spPr bwMode="auto">
          <a:xfrm>
            <a:off x="1326455" y="1891567"/>
            <a:ext cx="2754893" cy="1836596"/>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50186" name="Picture 10" descr="Глек з вухом | Музей Івана Гончара"/>
          <p:cNvPicPr>
            <a:picLocks noChangeAspect="1" noChangeArrowheads="1"/>
          </p:cNvPicPr>
          <p:nvPr/>
        </p:nvPicPr>
        <p:blipFill>
          <a:blip r:embed="rId6" cstate="print"/>
          <a:srcRect/>
          <a:stretch>
            <a:fillRect/>
          </a:stretch>
        </p:blipFill>
        <p:spPr bwMode="auto">
          <a:xfrm>
            <a:off x="7861611" y="3851937"/>
            <a:ext cx="1561170" cy="2341756"/>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50188" name="Picture 12" descr="Куманець — Вікіпедія"/>
          <p:cNvPicPr>
            <a:picLocks noChangeAspect="1" noChangeArrowheads="1"/>
          </p:cNvPicPr>
          <p:nvPr/>
        </p:nvPicPr>
        <p:blipFill>
          <a:blip r:embed="rId7" cstate="print"/>
          <a:srcRect/>
          <a:stretch>
            <a:fillRect/>
          </a:stretch>
        </p:blipFill>
        <p:spPr bwMode="auto">
          <a:xfrm>
            <a:off x="4459950" y="1849295"/>
            <a:ext cx="3267462" cy="1897514"/>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50190" name="Picture 14" descr="Глечик (гладущик), Середнє Придніпров'я, ХІХ ст. - Violity"/>
          <p:cNvPicPr>
            <a:picLocks noChangeAspect="1" noChangeArrowheads="1"/>
          </p:cNvPicPr>
          <p:nvPr/>
        </p:nvPicPr>
        <p:blipFill>
          <a:blip r:embed="rId8" cstate="print"/>
          <a:srcRect/>
          <a:stretch>
            <a:fillRect/>
          </a:stretch>
        </p:blipFill>
        <p:spPr bwMode="auto">
          <a:xfrm>
            <a:off x="9924043" y="3800179"/>
            <a:ext cx="1334065" cy="2344143"/>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1" name="Рисунок 10" descr="Що потрібно для гончарства? Розповідають майстри студії &quot;Ліхтарик&quot; -  Арт-студія &quot;Ліхтарик&quot;"/>
          <p:cNvPicPr/>
          <p:nvPr/>
        </p:nvPicPr>
        <p:blipFill>
          <a:blip r:embed="rId9" cstate="print"/>
          <a:srcRect/>
          <a:stretch>
            <a:fillRect/>
          </a:stretch>
        </p:blipFill>
        <p:spPr bwMode="auto">
          <a:xfrm>
            <a:off x="8143837" y="1806497"/>
            <a:ext cx="2750905" cy="1862558"/>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474826"/>
          </a:xfrm>
        </p:spPr>
        <p:txBody>
          <a:bodyPr>
            <a:normAutofit/>
          </a:bodyPr>
          <a:lstStyle/>
          <a:p>
            <a:r>
              <a:rPr lang="uk-UA" sz="2000" dirty="0">
                <a:latin typeface="Times New Roman" pitchFamily="18" charset="0"/>
                <a:cs typeface="Times New Roman" pitchFamily="18" charset="0"/>
              </a:rPr>
              <a:t>Українці в побуті поділяли посуд за різними категоріями та на окремі типи.</a:t>
            </a:r>
            <a:br>
              <a:rPr lang="uk-UA" sz="2000" dirty="0">
                <a:latin typeface="Times New Roman" pitchFamily="18" charset="0"/>
                <a:cs typeface="Times New Roman" pitchFamily="18" charset="0"/>
              </a:rPr>
            </a:br>
            <a:r>
              <a:rPr lang="uk-UA" sz="2000" dirty="0">
                <a:latin typeface="Times New Roman" pitchFamily="18" charset="0"/>
                <a:cs typeface="Times New Roman" pitchFamily="18" charset="0"/>
              </a:rPr>
              <a:t> Ми, впродовж віків, бачимо еволюцію форм гончарних виробів та зміни призначення</a:t>
            </a:r>
            <a:r>
              <a:rPr lang="ru-RU" sz="2000" dirty="0">
                <a:latin typeface="Times New Roman" pitchFamily="18" charset="0"/>
                <a:cs typeface="Times New Roman" pitchFamily="18" charset="0"/>
              </a:rPr>
              <a:t>. Але гончарне коло так і </a:t>
            </a:r>
            <a:r>
              <a:rPr lang="ru-RU" sz="2000" dirty="0" err="1">
                <a:latin typeface="Times New Roman" pitchFamily="18" charset="0"/>
                <a:cs typeface="Times New Roman" pitchFamily="18" charset="0"/>
              </a:rPr>
              <a:t>залишилося</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незмінним</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Народні</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майстри</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віддають</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перевагу</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механічному</a:t>
            </a:r>
            <a:r>
              <a:rPr lang="ru-RU" sz="2000" dirty="0">
                <a:latin typeface="Times New Roman" pitchFamily="18" charset="0"/>
                <a:cs typeface="Times New Roman" pitchFamily="18" charset="0"/>
              </a:rPr>
              <a:t> гончарному колу, </a:t>
            </a:r>
            <a:r>
              <a:rPr lang="ru-RU" sz="2000" dirty="0" err="1">
                <a:latin typeface="Times New Roman" pitchFamily="18" charset="0"/>
                <a:cs typeface="Times New Roman" pitchFamily="18" charset="0"/>
              </a:rPr>
              <a:t>котрий</a:t>
            </a:r>
            <a:r>
              <a:rPr lang="ru-RU" sz="2000" dirty="0">
                <a:latin typeface="Times New Roman" pitchFamily="18" charset="0"/>
                <a:cs typeface="Times New Roman" pitchFamily="18" charset="0"/>
              </a:rPr>
              <a:t> треба </a:t>
            </a:r>
            <a:r>
              <a:rPr lang="ru-RU" sz="2000" dirty="0" err="1">
                <a:latin typeface="Times New Roman" pitchFamily="18" charset="0"/>
                <a:cs typeface="Times New Roman" pitchFamily="18" charset="0"/>
              </a:rPr>
              <a:t>крутити</a:t>
            </a:r>
            <a:r>
              <a:rPr lang="ru-RU" sz="2000" dirty="0">
                <a:latin typeface="Times New Roman" pitchFamily="18" charset="0"/>
                <a:cs typeface="Times New Roman" pitchFamily="18" charset="0"/>
              </a:rPr>
              <a:t> ногами. </a:t>
            </a:r>
            <a:r>
              <a:rPr lang="ru-RU" sz="2000" dirty="0" err="1">
                <a:latin typeface="Times New Roman" pitchFamily="18" charset="0"/>
                <a:cs typeface="Times New Roman" pitchFamily="18" charset="0"/>
              </a:rPr>
              <a:t>Єдине</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що</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змінилося</a:t>
            </a:r>
            <a:r>
              <a:rPr lang="ru-RU" sz="2000" dirty="0">
                <a:latin typeface="Times New Roman" pitchFamily="18" charset="0"/>
                <a:cs typeface="Times New Roman" pitchFamily="18" charset="0"/>
              </a:rPr>
              <a:t> та </a:t>
            </a:r>
            <a:r>
              <a:rPr lang="ru-RU" sz="2000" dirty="0" err="1">
                <a:latin typeface="Times New Roman" pitchFamily="18" charset="0"/>
                <a:cs typeface="Times New Roman" pitchFamily="18" charset="0"/>
              </a:rPr>
              <a:t>полегшило</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виробництво</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це</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гончарна</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електрична</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піч</a:t>
            </a:r>
            <a:r>
              <a:rPr lang="ru-RU" sz="2000" dirty="0">
                <a:latin typeface="Times New Roman" pitchFamily="18" charset="0"/>
                <a:cs typeface="Times New Roman" pitchFamily="18" charset="0"/>
              </a:rPr>
              <a:t>.</a:t>
            </a:r>
          </a:p>
        </p:txBody>
      </p:sp>
      <p:pic>
        <p:nvPicPr>
          <p:cNvPr id="4097" name="Picture 1" descr="C:\Users\Алла\Desktop\download.jpg"/>
          <p:cNvPicPr>
            <a:picLocks noGrp="1" noChangeAspect="1" noChangeArrowheads="1"/>
          </p:cNvPicPr>
          <p:nvPr>
            <p:ph idx="1"/>
          </p:nvPr>
        </p:nvPicPr>
        <p:blipFill>
          <a:blip r:embed="rId2" cstate="print"/>
          <a:srcRect/>
          <a:stretch>
            <a:fillRect/>
          </a:stretch>
        </p:blipFill>
        <p:spPr bwMode="auto">
          <a:xfrm>
            <a:off x="1037642" y="2118365"/>
            <a:ext cx="2553049" cy="1912322"/>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4099" name="Picture 3" descr="Викопали дві... печі"/>
          <p:cNvPicPr>
            <a:picLocks noChangeAspect="1" noChangeArrowheads="1"/>
          </p:cNvPicPr>
          <p:nvPr/>
        </p:nvPicPr>
        <p:blipFill>
          <a:blip r:embed="rId3" cstate="print"/>
          <a:srcRect/>
          <a:stretch>
            <a:fillRect/>
          </a:stretch>
        </p:blipFill>
        <p:spPr bwMode="auto">
          <a:xfrm>
            <a:off x="4749877" y="2088650"/>
            <a:ext cx="1896249" cy="1896249"/>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4101" name="Picture 5" descr="Гончарний круг — Вікіпедія"/>
          <p:cNvPicPr>
            <a:picLocks noChangeAspect="1" noChangeArrowheads="1"/>
          </p:cNvPicPr>
          <p:nvPr/>
        </p:nvPicPr>
        <p:blipFill>
          <a:blip r:embed="rId4" cstate="print"/>
          <a:srcRect/>
          <a:stretch>
            <a:fillRect/>
          </a:stretch>
        </p:blipFill>
        <p:spPr bwMode="auto">
          <a:xfrm>
            <a:off x="7964756" y="1862254"/>
            <a:ext cx="3320276" cy="4427034"/>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4103" name="Picture 7" descr="Гончарство — Вікіпедія"/>
          <p:cNvPicPr>
            <a:picLocks noChangeAspect="1" noChangeArrowheads="1"/>
          </p:cNvPicPr>
          <p:nvPr/>
        </p:nvPicPr>
        <p:blipFill>
          <a:blip r:embed="rId5" cstate="print"/>
          <a:srcRect/>
          <a:stretch>
            <a:fillRect/>
          </a:stretch>
        </p:blipFill>
        <p:spPr bwMode="auto">
          <a:xfrm>
            <a:off x="1047672" y="4404732"/>
            <a:ext cx="2505306" cy="187898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4105" name="Picture 9" descr="Уроки гончарної майстерності | relax"/>
          <p:cNvPicPr>
            <a:picLocks noChangeAspect="1" noChangeArrowheads="1"/>
          </p:cNvPicPr>
          <p:nvPr/>
        </p:nvPicPr>
        <p:blipFill>
          <a:blip r:embed="rId6" cstate="print"/>
          <a:srcRect/>
          <a:stretch>
            <a:fillRect/>
          </a:stretch>
        </p:blipFill>
        <p:spPr bwMode="auto">
          <a:xfrm>
            <a:off x="4047350" y="4538545"/>
            <a:ext cx="3382910" cy="1780479"/>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961869"/>
          </a:xfrm>
        </p:spPr>
        <p:txBody>
          <a:bodyPr>
            <a:normAutofit/>
          </a:bodyPr>
          <a:lstStyle/>
          <a:p>
            <a:r>
              <a:rPr lang="uk-UA" sz="2000" dirty="0">
                <a:latin typeface="Times New Roman" pitchFamily="18" charset="0"/>
                <a:cs typeface="Times New Roman" pitchFamily="18" charset="0"/>
              </a:rPr>
              <a:t>Сьогодні у гончарстві розрізняють чотири види виробів: різноманітний посуд; сакральні предмети; іграшки; предмети для житла.</a:t>
            </a:r>
            <a:endParaRPr lang="ru-RU" sz="2000" dirty="0">
              <a:latin typeface="Times New Roman" pitchFamily="18" charset="0"/>
              <a:cs typeface="Times New Roman" pitchFamily="18" charset="0"/>
            </a:endParaRPr>
          </a:p>
        </p:txBody>
      </p:sp>
      <p:pic>
        <p:nvPicPr>
          <p:cNvPr id="4" name="Содержимое 3" descr="Як зараз живуть відомі керамісти із тимчасово окупованого міста Пологи |  ZPRZ.CITY"/>
          <p:cNvPicPr>
            <a:picLocks noGrp="1"/>
          </p:cNvPicPr>
          <p:nvPr>
            <p:ph idx="1"/>
          </p:nvPr>
        </p:nvPicPr>
        <p:blipFill>
          <a:blip r:embed="rId2" cstate="print"/>
          <a:srcRect/>
          <a:stretch>
            <a:fillRect/>
          </a:stretch>
        </p:blipFill>
        <p:spPr bwMode="auto">
          <a:xfrm>
            <a:off x="842592" y="3746809"/>
            <a:ext cx="3071486" cy="2553629"/>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050" name="Picture 2" descr="Ікона Богородиці &quot;Замилування&quot;. Косівська кераміка [14х14 см] – ArtKosiv –  Церковна крамниця УГКЦ - Платформа церковної продукції"/>
          <p:cNvPicPr>
            <a:picLocks noChangeAspect="1" noChangeArrowheads="1"/>
          </p:cNvPicPr>
          <p:nvPr/>
        </p:nvPicPr>
        <p:blipFill>
          <a:blip r:embed="rId3" cstate="print"/>
          <a:srcRect/>
          <a:stretch>
            <a:fillRect/>
          </a:stretch>
        </p:blipFill>
        <p:spPr bwMode="auto">
          <a:xfrm>
            <a:off x="6667886" y="1085261"/>
            <a:ext cx="1517110" cy="2427376"/>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052" name="Picture 4" descr="Купити комплект ялинкових іграшок &quot;Український Новий Рік&quot; (4 шт.),  Гуцульська кераміка, автор Іванна Козак в Україні"/>
          <p:cNvPicPr>
            <a:picLocks noChangeAspect="1" noChangeArrowheads="1"/>
          </p:cNvPicPr>
          <p:nvPr/>
        </p:nvPicPr>
        <p:blipFill>
          <a:blip r:embed="rId4" cstate="print"/>
          <a:srcRect/>
          <a:stretch>
            <a:fillRect/>
          </a:stretch>
        </p:blipFill>
        <p:spPr bwMode="auto">
          <a:xfrm>
            <a:off x="8730864" y="1037064"/>
            <a:ext cx="2543019" cy="2543019"/>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054" name="Picture 6" descr="Статуетка Олень Косівська кераміка 35,5х24х13 см (1338) • Краща ціна в  Києві, Україні • Купити в Епіцентрі"/>
          <p:cNvPicPr>
            <a:picLocks noChangeAspect="1" noChangeArrowheads="1"/>
          </p:cNvPicPr>
          <p:nvPr/>
        </p:nvPicPr>
        <p:blipFill>
          <a:blip r:embed="rId5" cstate="print"/>
          <a:srcRect/>
          <a:stretch>
            <a:fillRect/>
          </a:stretch>
        </p:blipFill>
        <p:spPr bwMode="auto">
          <a:xfrm>
            <a:off x="6336517" y="3803069"/>
            <a:ext cx="1881391" cy="2508521"/>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056" name="Picture 8" descr="Плитка кахель глиняний 20*20 см &quot;Косівська кераміка&quot; ручний розпис  (ID#633814654), цена: 2200 ₴, купить на Prom.ua"/>
          <p:cNvPicPr>
            <a:picLocks noChangeAspect="1" noChangeArrowheads="1"/>
          </p:cNvPicPr>
          <p:nvPr/>
        </p:nvPicPr>
        <p:blipFill>
          <a:blip r:embed="rId6" cstate="print"/>
          <a:srcRect/>
          <a:stretch>
            <a:fillRect/>
          </a:stretch>
        </p:blipFill>
        <p:spPr bwMode="auto">
          <a:xfrm>
            <a:off x="8686260" y="3779721"/>
            <a:ext cx="2565324" cy="2565324"/>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058" name="AutoShape 10" descr="Мрії Марії - Традиційна опішнянська кераміка — із смт.... |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2059" name="Picture 11" descr="C:\Users\Алла\Desktop\download.jpg"/>
          <p:cNvPicPr>
            <a:picLocks noChangeAspect="1" noChangeArrowheads="1"/>
          </p:cNvPicPr>
          <p:nvPr/>
        </p:nvPicPr>
        <p:blipFill>
          <a:blip r:embed="rId7" cstate="print"/>
          <a:srcRect/>
          <a:stretch>
            <a:fillRect/>
          </a:stretch>
        </p:blipFill>
        <p:spPr bwMode="auto">
          <a:xfrm>
            <a:off x="783025" y="1509247"/>
            <a:ext cx="3044067" cy="2025688"/>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065" name="Picture 17" descr="Опішнянська кераміка"/>
          <p:cNvPicPr>
            <a:picLocks noChangeAspect="1" noChangeArrowheads="1"/>
          </p:cNvPicPr>
          <p:nvPr/>
        </p:nvPicPr>
        <p:blipFill>
          <a:blip r:embed="rId8" cstate="print"/>
          <a:srcRect/>
          <a:stretch>
            <a:fillRect/>
          </a:stretch>
        </p:blipFill>
        <p:spPr bwMode="auto">
          <a:xfrm>
            <a:off x="4201033" y="3780041"/>
            <a:ext cx="1686811" cy="2531549"/>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067" name="Picture 19" descr="У київському музеї продовжили виставку «добрих звірів» та порцеляни -  Вечірній Київ"/>
          <p:cNvPicPr>
            <a:picLocks noChangeAspect="1" noChangeArrowheads="1"/>
          </p:cNvPicPr>
          <p:nvPr/>
        </p:nvPicPr>
        <p:blipFill>
          <a:blip r:embed="rId9" cstate="print"/>
          <a:srcRect/>
          <a:stretch>
            <a:fillRect/>
          </a:stretch>
        </p:blipFill>
        <p:spPr bwMode="auto">
          <a:xfrm>
            <a:off x="4136562" y="1557197"/>
            <a:ext cx="2106520" cy="2033495"/>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cSld>
  <p:clrMapOvr>
    <a:masterClrMapping/>
  </p:clrMapOvr>
</p:sld>
</file>

<file path=ppt/theme/theme1.xml><?xml version="1.0" encoding="utf-8"?>
<a:theme xmlns:a="http://schemas.openxmlformats.org/drawingml/2006/main" name="Тема Office">
  <a:themeElements>
    <a:clrScheme name="Справедливость">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2325</TotalTime>
  <Words>958</Words>
  <Application>Microsoft Office PowerPoint</Application>
  <PresentationFormat>Произвольный</PresentationFormat>
  <Paragraphs>44</Paragraphs>
  <Slides>30</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30</vt:i4>
      </vt:variant>
    </vt:vector>
  </HeadingPairs>
  <TitlesOfParts>
    <vt:vector size="31" baseType="lpstr">
      <vt:lpstr>Тема Office</vt:lpstr>
      <vt:lpstr>Презентация PowerPoint</vt:lpstr>
      <vt:lpstr>     Ми постійно бачимо чудовий глиняний посуд в крамницях, в ресторані, вдома, але  звідки він з’явився, чому так щедро розповсюджений у нашої країні,  у чому його відмінність від інших виробів - спробуємо проаналізувати та зробити висновки.</vt:lpstr>
      <vt:lpstr>Характерними рисами українського етнічного стилю є ткацтво, вишивка, кераміка,  старовинні ікони, дерев’яні вироби, скрині, різноманітні обереги та інші цікаві речі. Вони виготовляються із натуральних матеріалів, прикрашаються національними орнаментами. </vt:lpstr>
      <vt:lpstr>У давні роки зберігалися традиції змішаного язичницько-християнського походження. Гончарний посуд виконував особливу роль у новорічному циклі календарних свят, що починався Різдвом і завершувався Водохрещем, бо допомагав у приготуванні головної ритуальної страви -  куті з узваром. </vt:lpstr>
      <vt:lpstr>Для приготування цих страв використовували тільки нові горщики з кришками -  дво- чи трихлітровими горщиками-кашниками, які ще називали горщатами, кулешиками, або горнятами. Ставили кутю на покутті в тому самому горщику, у якому вона варилася, тому виготовляли для цього спеціальні поставці, які гарно розмальовували.</vt:lpstr>
      <vt:lpstr>Вважалося, що якщо кутя звариться повним горщиком – усе в родині буде добре. Готову кутю ставили на вимощеному сіном покутті під образами накривши хлібом, а узвар - книшем.</vt:lpstr>
      <vt:lpstr>У повсякденному давньому житті використовували миски, кухлі, глеки, куманці, чайники, тикви, кубушки, баклаги, макітри, молочники, солянки, кисільниці, форми для запіканки, сковорідки, жаровні, гусятниці для гуски, поросятниці  для поросят, боклаги, форми для пасок, носатки, глеки для вареників, трійчатки і бублик.</vt:lpstr>
      <vt:lpstr>Українці в побуті поділяли посуд за різними категоріями та на окремі типи.  Ми, впродовж віків, бачимо еволюцію форм гончарних виробів та зміни призначення. Але гончарне коло так і залишилося незмінним. Народні майстри віддають перевагу механічному гончарному колу, котрий треба крутити ногами. Єдине, що змінилося та полегшило виробництво –це гончарна електрична  піч.</vt:lpstr>
      <vt:lpstr>Сьогодні у гончарстві розрізняють чотири види виробів: різноманітний посуд; сакральні предмети; іграшки; предмети для житла.</vt:lpstr>
      <vt:lpstr>Глина - доволі пластична та м’яка сировина, коли з неї формується виріб, однак, після обробки – випалу вона стає твердим матеріалом. У глини дуже широка палітра природних кольорів – починаючи від білого, кремового та переходячи до охри, червоного, коричневого та темно-сірого. </vt:lpstr>
      <vt:lpstr>Ритування або гравіювання – це спосіб нанесення заглибленого жолобка дерев’яную  паличкою або цвяхом на поверхні сирого виробу. Глянсування – вироблення ліній по сухому черепку гладким предметом. Ріжкування - це наповнення ріжку ангобом. У маленький отвір у ніжній частині вкладається гусяче перо або скляна трубка, цівка ангобу лягає на поверхню виробу.  Це дозволяє робити  прямі і хвилясті лінії, цятки, листочки, розетки, іншій орнамент. Штампи та фляндрування - з’єднання  за допомогою гострого предмету декількох стрічок ангобів, ліплення. </vt:lpstr>
      <vt:lpstr>Найважливішими осередками виробництва полив’яного посуду була Кіровоградщина, Сумщина, Полтавщина, Поділля, Харківщина, Львівщина, Івано-Франківщина, Закарпаття . </vt:lpstr>
      <vt:lpstr>Вищого рівня гончарство здобуло в XVII-XVIII ст. У цей час вироби розписувались не тільки ангобами, а й емалями – керамічна фарба, схожа на скло. Це відкрило можливість для використання різних кольорів, збагатило палітру гончарів. Популярними в ті часи були рослинні орнаменти, зображення фігур, прикрашались в основному миски та кахлі. </vt:lpstr>
      <vt:lpstr>Господині, вибираючи новий горщик, стукали по ньому рукою і прислуховувалися до звуку. Вважалося, що дзвінкий звук свідчить про те, що все зварене в ньому буде смачним, глухий звук - то борщ в ньому не буде вдаватися.  </vt:lpstr>
      <vt:lpstr>Сьогодні гончарство розрізняє чотири види виробів за призначенням: різноманітний посуд будь для чого, сакральні предмети (ікони, хрести, свічники та ін.), іграшки, предмети для житла та його обладнання (це можуть бути кухлі, підвазонники, вази або інші вироби східного призначення).</vt:lpstr>
      <vt:lpstr>Різноманітні кахлі</vt:lpstr>
      <vt:lpstr>Проходять століття, але і в наш час глиняний посуд так само не втратив актуальності. Тому існує багато підприємств, де його виробляють. Це чудові вироби Опішнянського керамічного заводу художньої кераміки, де колись працювали Селюченко О. Ф. , Червинко Ф.,  родина Пошивайло та багато інших.</vt:lpstr>
      <vt:lpstr>У лютому 2018 року опішнянську кераміку було включено до Національного переліку елементів нематеріальної культурної спадщини.  </vt:lpstr>
      <vt:lpstr>    Неможливо не сказати про нашу культурну спадщину - вироби Васильківського майолікового заводу. Васильківська  майоліка проста за формою, екологічно чиста, декорована кольоровими глинами — ангобами, розписана оригінальними прийомами ручної роботи — фляндрівкою та пастилажем. Васильківській майоліковий завод – колишнє підприємство порцеляно-фаянсової галузі промисловості України, що існувало у 1934-2007 роках у місті Василькові Київської області. У 2005 році на базі промислових приміщень заводу виникло приватне підприємство «Васильківська Майоліка», яке продовжує традиції славетного підприємства. Півник з Бородянки увійшов в історію, як символ незламності та міцності. </vt:lpstr>
      <vt:lpstr>А які елегантні, вишукані вироби робилися на Львівській експериментальній кераміко – скульптурній фабриці. Серед покоління художників – керамістів варто згадати  –  Ольгу Безпалків, Зиновія Березу, Бориса Горбалюка, Ю , Ярослава Захарчишина, Василя Кондратюка, Марію та Анатоля Курочки, Юрия Лащука, Тараса Левківа, Івана Малишка, Галини Ошуркевич, Мілади Кравченко, Неллі Федчун, Ролмана Петрука, Ярослава Мотики, Зеновія Флінти, Уляни Ярошевич.  Нажаль підприємство припинило існування.</vt:lpstr>
      <vt:lpstr>Косівська кераміка - це традиційний народний гуцульський промисел, один з різновидів української кераміки. Місто Косів знаходиться на межі Покуття та Гуцульщини. Косівську кераміку ще звуть гуцульською.  </vt:lpstr>
      <vt:lpstr>Косівську кераміку внесено до Репрезентативного списку ЮНЕСКО нематеріальної культурної спадщини людства. </vt:lpstr>
      <vt:lpstr>   Посуд та художні вироби родини Нагурних у Пологах на Запоріжжі є в кожному місті нашої країни. Це серія «Різдво», «Український», «Вишенька», «Галявинка», панно та художні вироби. Чудові  колоритні вироби, але війна та російські загарбники втрутилися в мирне життя краю та виробництво «Добра глина». Зараз у майстерні Нагурних живуть російські військові, а будинок їх сина зайняли кадирівці.  Але ми віримо та чекаємо на Перемогу. Коли уся ця нечисть буде розбита, підприємство відновіть свою роботу. Нажаль, цього вже ніколи не побачить Лариса Нагурна, але її роботи будуть в серцях багатьох людей.  </vt:lpstr>
      <vt:lpstr>Серед сучасних керамичних виробництв -  Гаварецька Чорна Димлена кераміка Лідії та Андрія Уляницьких, "Велика Богаїха", "Чаруша", Gorn Сeramics, Pottery Рark, Ceramic Soul, Pottery and Painting, Maistrenko_ceramics, Viter ceramics, Black Ceramics, Chakbaka, Liza Portnowa, Andrii Kyrychenko, Slavko Odarchenko та  Rustem Skybin. </vt:lpstr>
      <vt:lpstr>З 1997 року працює Кераміка родини Троць - сімейна гончарна майстерня Ігоря, Христини, Марії -Терези. Їх неповторні  роботи є в більшості країн Європи, Північній Америці.</vt:lpstr>
      <vt:lpstr>Гончарні промисли прививають нам високі моральні якості,  відчуття краси , гармонії, любов до праці, рідної України, вміння прикрашати своє існування. </vt:lpstr>
      <vt:lpstr>Підприємства ресторанного господарства використовують керамічні вироби у  якості посуду або декору. </vt:lpstr>
      <vt:lpstr>В Одесі це такі ресторани як  “Кума та кум”, “Батьківська хата”, “Куманець”, “ Альпіна”, “Качка”, “Пузата хата”,  “Вінтаж”, багато інших. </vt:lpstr>
      <vt:lpstr>Ресторани української кухні відкриваються по всьому світу та користуються попитом. Це Дубай, Лісабон, Прага, Краків, Варшава, Лондон, Берлін, Нью-Джерсі та багато інших.  І ми бачимо, як сучасно виглядає керамічний посуд.</vt:lpstr>
      <vt:lpstr>Висновок: ми прослідкували та побачили  тенденцію збільшення використання керамічного посуду в місті Одеса.  На мою думку, це пов’язано  саме з ідентичністю, з бажанням підтримати своє, українське, відчувати себе українцем .  Війна та обстріли руйнують країну, але ми витримаємо, впораємося з цим та обов’язково ПЕРЕМОЖЕМО!</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hhp</cp:lastModifiedBy>
  <cp:revision>251</cp:revision>
  <dcterms:created xsi:type="dcterms:W3CDTF">2020-10-24T15:31:12Z</dcterms:created>
  <dcterms:modified xsi:type="dcterms:W3CDTF">2024-02-16T09:28:49Z</dcterms:modified>
</cp:coreProperties>
</file>