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7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338" r:id="rId16"/>
    <p:sldId id="270" r:id="rId17"/>
    <p:sldId id="335" r:id="rId18"/>
    <p:sldId id="337" r:id="rId19"/>
    <p:sldId id="339" r:id="rId20"/>
    <p:sldId id="356" r:id="rId21"/>
    <p:sldId id="340" r:id="rId22"/>
    <p:sldId id="336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3" r:id="rId32"/>
    <p:sldId id="315" r:id="rId33"/>
    <p:sldId id="317" r:id="rId34"/>
    <p:sldId id="318" r:id="rId35"/>
    <p:sldId id="355" r:id="rId36"/>
    <p:sldId id="319" r:id="rId37"/>
    <p:sldId id="320" r:id="rId38"/>
    <p:sldId id="342" r:id="rId39"/>
    <p:sldId id="350" r:id="rId40"/>
    <p:sldId id="352" r:id="rId41"/>
    <p:sldId id="351" r:id="rId42"/>
    <p:sldId id="322" r:id="rId43"/>
    <p:sldId id="329" r:id="rId44"/>
    <p:sldId id="353" r:id="rId45"/>
    <p:sldId id="332" r:id="rId46"/>
    <p:sldId id="347" r:id="rId47"/>
    <p:sldId id="349" r:id="rId48"/>
    <p:sldId id="357" r:id="rId49"/>
    <p:sldId id="275" r:id="rId50"/>
    <p:sldId id="278" r:id="rId5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9C3FA-0918-4B96-9EF5-152B63CBDA7A}" type="datetimeFigureOut">
              <a:rPr lang="uk-UA" smtClean="0"/>
              <a:t>26.12.2023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04DA1-B8C9-4E55-B64D-D5F3943CA80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9391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976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96153E7-03D0-4191-95D1-E8DDD2D4BB0A}" type="slidenum">
              <a:rPr lang="en-US" altLang="ru-RU">
                <a:latin typeface="Calibri" panose="020F0502020204030204" pitchFamily="34" charset="0"/>
              </a:rPr>
              <a:pPr eaLnBrk="1" hangingPunct="1"/>
              <a:t>31</a:t>
            </a:fld>
            <a:endParaRPr lang="en-US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892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41C984C-BC4B-4776-8D4B-1DF7E968E91F}" type="slidenum">
              <a:rPr lang="en-US" altLang="ru-RU">
                <a:latin typeface="Calibri" panose="020F0502020204030204" pitchFamily="34" charset="0"/>
              </a:rPr>
              <a:pPr eaLnBrk="1" hangingPunct="1"/>
              <a:t>32</a:t>
            </a:fld>
            <a:endParaRPr lang="en-US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394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09B9F18-878C-4AE5-A514-6D7E339A2C41}" type="slidenum">
              <a:rPr lang="en-US" altLang="ru-RU">
                <a:latin typeface="Calibri" panose="020F0502020204030204" pitchFamily="34" charset="0"/>
              </a:rPr>
              <a:pPr eaLnBrk="1" hangingPunct="1"/>
              <a:t>33</a:t>
            </a:fld>
            <a:endParaRPr lang="en-US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866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152EC2A-8B0A-4ADF-AD3B-B543F9279C79}" type="slidenum">
              <a:rPr lang="en-US" altLang="ru-RU">
                <a:latin typeface="Calibri" panose="020F0502020204030204" pitchFamily="34" charset="0"/>
              </a:rPr>
              <a:pPr eaLnBrk="1" hangingPunct="1"/>
              <a:t>34</a:t>
            </a:fld>
            <a:endParaRPr lang="en-US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100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5232F35-1C33-49C6-8BD6-12639D9F3CF9}" type="slidenum">
              <a:rPr lang="en-US" altLang="ru-RU">
                <a:latin typeface="Calibri" panose="020F0502020204030204" pitchFamily="34" charset="0"/>
              </a:rPr>
              <a:pPr eaLnBrk="1" hangingPunct="1"/>
              <a:t>36</a:t>
            </a:fld>
            <a:endParaRPr lang="en-US" altLang="ru-RU">
              <a:latin typeface="Calibri" panose="020F0502020204030204" pitchFamily="34" charset="0"/>
            </a:endParaRPr>
          </a:p>
        </p:txBody>
      </p:sp>
      <p:sp>
        <p:nvSpPr>
          <p:cNvPr id="7168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38638"/>
            <a:ext cx="5029200" cy="4113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z="2400" smtClean="0"/>
          </a:p>
        </p:txBody>
      </p:sp>
      <p:sp>
        <p:nvSpPr>
          <p:cNvPr id="71684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3700" y="692150"/>
            <a:ext cx="6072188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700136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45EDEBC-DAC9-4262-BAE2-E22938C2C5D0}" type="slidenum">
              <a:rPr lang="en-US" altLang="ru-RU">
                <a:latin typeface="Calibri" panose="020F0502020204030204" pitchFamily="34" charset="0"/>
              </a:rPr>
              <a:pPr eaLnBrk="1" hangingPunct="1"/>
              <a:t>37</a:t>
            </a:fld>
            <a:endParaRPr lang="en-US" altLang="ru-RU">
              <a:latin typeface="Calibri" panose="020F0502020204030204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7410401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4407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F74932-EEDD-4525-AD68-579F05A7AAA8}" type="slidenum">
              <a:rPr lang="en-US" altLang="ru-RU">
                <a:latin typeface="Calibri" panose="020F0502020204030204" pitchFamily="34" charset="0"/>
              </a:rPr>
              <a:pPr eaLnBrk="1" hangingPunct="1"/>
              <a:t>39</a:t>
            </a:fld>
            <a:endParaRPr lang="en-US" altLang="ru-RU">
              <a:latin typeface="Calibri" panose="020F0502020204030204" pitchFamily="34" charset="0"/>
            </a:endParaRPr>
          </a:p>
        </p:txBody>
      </p:sp>
      <p:sp>
        <p:nvSpPr>
          <p:cNvPr id="75779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5780" name="Rectangle 3"/>
          <p:cNvSpPr>
            <a:spLocks noChangeArrowheads="1"/>
          </p:cNvSpPr>
          <p:nvPr/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1000" i="1"/>
              <a:t>9</a:t>
            </a:r>
          </a:p>
        </p:txBody>
      </p:sp>
      <p:sp>
        <p:nvSpPr>
          <p:cNvPr id="75781" name="Rectangle 4"/>
          <p:cNvSpPr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5782" name="Rectangle 5"/>
          <p:cNvSpPr>
            <a:spLocks noChangeArrowheads="1"/>
          </p:cNvSpPr>
          <p:nvPr/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5783" name="Rectangle 6"/>
          <p:cNvSpPr>
            <a:spLocks noChangeArrowheads="1"/>
          </p:cNvSpPr>
          <p:nvPr/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5784" name="Rectangle 7"/>
          <p:cNvSpPr>
            <a:spLocks noChangeArrowheads="1"/>
          </p:cNvSpPr>
          <p:nvPr/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1000" i="1"/>
              <a:t>20</a:t>
            </a:r>
          </a:p>
        </p:txBody>
      </p:sp>
      <p:sp>
        <p:nvSpPr>
          <p:cNvPr id="75785" name="Rectangle 8"/>
          <p:cNvSpPr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5786" name="Rectangle 9"/>
          <p:cNvSpPr>
            <a:spLocks noChangeArrowheads="1"/>
          </p:cNvSpPr>
          <p:nvPr/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5787" name="Rectangle 10"/>
          <p:cNvSpPr>
            <a:spLocks noChangeArrowheads="1"/>
          </p:cNvSpPr>
          <p:nvPr/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5788" name="Rectangle 11"/>
          <p:cNvSpPr>
            <a:spLocks noChangeArrowheads="1"/>
          </p:cNvSpPr>
          <p:nvPr/>
        </p:nvSpPr>
        <p:spPr bwMode="auto">
          <a:xfrm>
            <a:off x="388620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1000" i="1"/>
              <a:t>19</a:t>
            </a:r>
          </a:p>
        </p:txBody>
      </p:sp>
      <p:sp>
        <p:nvSpPr>
          <p:cNvPr id="75789" name="Rectangle 12"/>
          <p:cNvSpPr>
            <a:spLocks noChangeArrowheads="1"/>
          </p:cNvSpPr>
          <p:nvPr/>
        </p:nvSpPr>
        <p:spPr bwMode="auto">
          <a:xfrm>
            <a:off x="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5790" name="Rectangle 13"/>
          <p:cNvSpPr>
            <a:spLocks noChangeArrowheads="1"/>
          </p:cNvSpPr>
          <p:nvPr/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5791" name="Rectangle 14"/>
          <p:cNvSpPr>
            <a:spLocks noChangeArrowheads="1"/>
          </p:cNvSpPr>
          <p:nvPr/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5792" name="Rectangle 15"/>
          <p:cNvSpPr>
            <a:spLocks noChangeArrowheads="1"/>
          </p:cNvSpPr>
          <p:nvPr/>
        </p:nvSpPr>
        <p:spPr bwMode="auto">
          <a:xfrm>
            <a:off x="388620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1000" i="1"/>
              <a:t>19</a:t>
            </a:r>
          </a:p>
        </p:txBody>
      </p:sp>
      <p:sp>
        <p:nvSpPr>
          <p:cNvPr id="75793" name="Rectangle 16"/>
          <p:cNvSpPr>
            <a:spLocks noChangeArrowheads="1"/>
          </p:cNvSpPr>
          <p:nvPr/>
        </p:nvSpPr>
        <p:spPr bwMode="auto">
          <a:xfrm>
            <a:off x="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5794" name="Rectangle 17"/>
          <p:cNvSpPr>
            <a:spLocks noChangeArrowheads="1"/>
          </p:cNvSpPr>
          <p:nvPr/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5795" name="Rectangle 18"/>
          <p:cNvSpPr>
            <a:spLocks noChangeArrowheads="1"/>
          </p:cNvSpPr>
          <p:nvPr/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5796" name="Rectangle 19"/>
          <p:cNvSpPr>
            <a:spLocks noChangeArrowheads="1"/>
          </p:cNvSpPr>
          <p:nvPr/>
        </p:nvSpPr>
        <p:spPr bwMode="auto">
          <a:xfrm>
            <a:off x="388620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1000" i="1"/>
              <a:t>9</a:t>
            </a:r>
          </a:p>
        </p:txBody>
      </p:sp>
      <p:sp>
        <p:nvSpPr>
          <p:cNvPr id="75797" name="Rectangle 20"/>
          <p:cNvSpPr>
            <a:spLocks noChangeArrowheads="1"/>
          </p:cNvSpPr>
          <p:nvPr/>
        </p:nvSpPr>
        <p:spPr bwMode="auto">
          <a:xfrm>
            <a:off x="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5798" name="Rectangle 21"/>
          <p:cNvSpPr>
            <a:spLocks noChangeArrowheads="1"/>
          </p:cNvSpPr>
          <p:nvPr/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5799" name="Rectangle 22"/>
          <p:cNvSpPr>
            <a:spLocks noChangeArrowheads="1"/>
          </p:cNvSpPr>
          <p:nvPr/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5800" name="Rectangle 23"/>
          <p:cNvSpPr>
            <a:spLocks noChangeArrowheads="1"/>
          </p:cNvSpPr>
          <p:nvPr/>
        </p:nvSpPr>
        <p:spPr bwMode="auto">
          <a:xfrm>
            <a:off x="388620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1000" i="1"/>
              <a:t>9</a:t>
            </a:r>
          </a:p>
        </p:txBody>
      </p:sp>
      <p:sp>
        <p:nvSpPr>
          <p:cNvPr id="75801" name="Rectangle 24"/>
          <p:cNvSpPr>
            <a:spLocks noChangeArrowheads="1"/>
          </p:cNvSpPr>
          <p:nvPr/>
        </p:nvSpPr>
        <p:spPr bwMode="auto">
          <a:xfrm>
            <a:off x="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5802" name="Rectangle 25"/>
          <p:cNvSpPr>
            <a:spLocks noChangeArrowheads="1"/>
          </p:cNvSpPr>
          <p:nvPr/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5803" name="Rectangle 26"/>
          <p:cNvSpPr>
            <a:spLocks noChangeArrowheads="1"/>
          </p:cNvSpPr>
          <p:nvPr/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5804" name="Rectangle 27"/>
          <p:cNvSpPr>
            <a:spLocks noChangeArrowheads="1"/>
          </p:cNvSpPr>
          <p:nvPr/>
        </p:nvSpPr>
        <p:spPr bwMode="auto">
          <a:xfrm>
            <a:off x="388620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1000" i="1"/>
              <a:t>10</a:t>
            </a:r>
          </a:p>
        </p:txBody>
      </p:sp>
      <p:sp>
        <p:nvSpPr>
          <p:cNvPr id="75805" name="Rectangle 28"/>
          <p:cNvSpPr>
            <a:spLocks noChangeArrowheads="1"/>
          </p:cNvSpPr>
          <p:nvPr/>
        </p:nvSpPr>
        <p:spPr bwMode="auto">
          <a:xfrm>
            <a:off x="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5806" name="Rectangle 29"/>
          <p:cNvSpPr>
            <a:spLocks noChangeArrowheads="1"/>
          </p:cNvSpPr>
          <p:nvPr/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5807" name="Rectangle 30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3700" y="692150"/>
            <a:ext cx="607060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808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38638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z="2400" smtClean="0"/>
          </a:p>
        </p:txBody>
      </p:sp>
    </p:spTree>
    <p:extLst>
      <p:ext uri="{BB962C8B-B14F-4D97-AF65-F5344CB8AC3E}">
        <p14:creationId xmlns:p14="http://schemas.microsoft.com/office/powerpoint/2010/main" val="1027894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D73D2EB-CC25-4F48-AD87-675F1E976EE4}" type="slidenum">
              <a:rPr lang="en-US" altLang="ru-RU">
                <a:latin typeface="Calibri" panose="020F0502020204030204" pitchFamily="34" charset="0"/>
              </a:rPr>
              <a:pPr eaLnBrk="1" hangingPunct="1"/>
              <a:t>40</a:t>
            </a:fld>
            <a:endParaRPr lang="en-US" altLang="ru-RU">
              <a:latin typeface="Calibri" panose="020F0502020204030204" pitchFamily="34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511387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2C9D316-E9B5-4593-9C8F-EC93FF38E1CF}" type="slidenum">
              <a:rPr lang="en-US" altLang="ru-RU">
                <a:latin typeface="Calibri" panose="020F0502020204030204" pitchFamily="34" charset="0"/>
              </a:rPr>
              <a:pPr eaLnBrk="1" hangingPunct="1"/>
              <a:t>41</a:t>
            </a:fld>
            <a:endParaRPr lang="en-US" altLang="ru-RU">
              <a:latin typeface="Calibri" panose="020F0502020204030204" pitchFamily="34" charset="0"/>
            </a:endParaRPr>
          </a:p>
        </p:txBody>
      </p:sp>
      <p:sp>
        <p:nvSpPr>
          <p:cNvPr id="76803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6804" name="Rectangle 3"/>
          <p:cNvSpPr>
            <a:spLocks noChangeArrowheads="1"/>
          </p:cNvSpPr>
          <p:nvPr/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1000" i="1"/>
              <a:t>5</a:t>
            </a:r>
          </a:p>
        </p:txBody>
      </p:sp>
      <p:sp>
        <p:nvSpPr>
          <p:cNvPr id="76805" name="Rectangle 4"/>
          <p:cNvSpPr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6806" name="Rectangle 5"/>
          <p:cNvSpPr>
            <a:spLocks noChangeArrowheads="1"/>
          </p:cNvSpPr>
          <p:nvPr/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6807" name="Rectangle 6"/>
          <p:cNvSpPr>
            <a:spLocks noChangeArrowheads="1"/>
          </p:cNvSpPr>
          <p:nvPr/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6808" name="Rectangle 7"/>
          <p:cNvSpPr>
            <a:spLocks noChangeArrowheads="1"/>
          </p:cNvSpPr>
          <p:nvPr/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1000" i="1"/>
              <a:t>16</a:t>
            </a:r>
          </a:p>
        </p:txBody>
      </p:sp>
      <p:sp>
        <p:nvSpPr>
          <p:cNvPr id="76809" name="Rectangle 8"/>
          <p:cNvSpPr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6810" name="Rectangle 9"/>
          <p:cNvSpPr>
            <a:spLocks noChangeArrowheads="1"/>
          </p:cNvSpPr>
          <p:nvPr/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6811" name="Rectangle 10"/>
          <p:cNvSpPr>
            <a:spLocks noChangeArrowheads="1"/>
          </p:cNvSpPr>
          <p:nvPr/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6812" name="Rectangle 11"/>
          <p:cNvSpPr>
            <a:spLocks noChangeArrowheads="1"/>
          </p:cNvSpPr>
          <p:nvPr/>
        </p:nvSpPr>
        <p:spPr bwMode="auto">
          <a:xfrm>
            <a:off x="388620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1000" i="1"/>
              <a:t>16</a:t>
            </a:r>
          </a:p>
        </p:txBody>
      </p:sp>
      <p:sp>
        <p:nvSpPr>
          <p:cNvPr id="76813" name="Rectangle 12"/>
          <p:cNvSpPr>
            <a:spLocks noChangeArrowheads="1"/>
          </p:cNvSpPr>
          <p:nvPr/>
        </p:nvSpPr>
        <p:spPr bwMode="auto">
          <a:xfrm>
            <a:off x="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6814" name="Rectangle 13"/>
          <p:cNvSpPr>
            <a:spLocks noChangeArrowheads="1"/>
          </p:cNvSpPr>
          <p:nvPr/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6815" name="Rectangle 14"/>
          <p:cNvSpPr>
            <a:spLocks noChangeArrowheads="1"/>
          </p:cNvSpPr>
          <p:nvPr/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6816" name="Rectangle 15"/>
          <p:cNvSpPr>
            <a:spLocks noChangeArrowheads="1"/>
          </p:cNvSpPr>
          <p:nvPr/>
        </p:nvSpPr>
        <p:spPr bwMode="auto">
          <a:xfrm>
            <a:off x="388620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1000" i="1"/>
              <a:t>16</a:t>
            </a:r>
          </a:p>
        </p:txBody>
      </p:sp>
      <p:sp>
        <p:nvSpPr>
          <p:cNvPr id="76817" name="Rectangle 16"/>
          <p:cNvSpPr>
            <a:spLocks noChangeArrowheads="1"/>
          </p:cNvSpPr>
          <p:nvPr/>
        </p:nvSpPr>
        <p:spPr bwMode="auto">
          <a:xfrm>
            <a:off x="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6818" name="Rectangle 17"/>
          <p:cNvSpPr>
            <a:spLocks noChangeArrowheads="1"/>
          </p:cNvSpPr>
          <p:nvPr/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6819" name="Rectangle 18"/>
          <p:cNvSpPr>
            <a:spLocks noChangeArrowheads="1"/>
          </p:cNvSpPr>
          <p:nvPr/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6820" name="Rectangle 19"/>
          <p:cNvSpPr>
            <a:spLocks noChangeArrowheads="1"/>
          </p:cNvSpPr>
          <p:nvPr/>
        </p:nvSpPr>
        <p:spPr bwMode="auto">
          <a:xfrm>
            <a:off x="388620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1000" i="1"/>
              <a:t>6</a:t>
            </a:r>
          </a:p>
        </p:txBody>
      </p:sp>
      <p:sp>
        <p:nvSpPr>
          <p:cNvPr id="76821" name="Rectangle 20"/>
          <p:cNvSpPr>
            <a:spLocks noChangeArrowheads="1"/>
          </p:cNvSpPr>
          <p:nvPr/>
        </p:nvSpPr>
        <p:spPr bwMode="auto">
          <a:xfrm>
            <a:off x="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6822" name="Rectangle 21"/>
          <p:cNvSpPr>
            <a:spLocks noChangeArrowheads="1"/>
          </p:cNvSpPr>
          <p:nvPr/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6823" name="Rectangle 22"/>
          <p:cNvSpPr>
            <a:spLocks noChangeArrowheads="1"/>
          </p:cNvSpPr>
          <p:nvPr/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6824" name="Rectangle 23"/>
          <p:cNvSpPr>
            <a:spLocks noChangeArrowheads="1"/>
          </p:cNvSpPr>
          <p:nvPr/>
        </p:nvSpPr>
        <p:spPr bwMode="auto">
          <a:xfrm>
            <a:off x="388620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1000" i="1"/>
              <a:t>6</a:t>
            </a:r>
          </a:p>
        </p:txBody>
      </p:sp>
      <p:sp>
        <p:nvSpPr>
          <p:cNvPr id="76825" name="Rectangle 24"/>
          <p:cNvSpPr>
            <a:spLocks noChangeArrowheads="1"/>
          </p:cNvSpPr>
          <p:nvPr/>
        </p:nvSpPr>
        <p:spPr bwMode="auto">
          <a:xfrm>
            <a:off x="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6826" name="Rectangle 25"/>
          <p:cNvSpPr>
            <a:spLocks noChangeArrowheads="1"/>
          </p:cNvSpPr>
          <p:nvPr/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6827" name="Rectangle 26"/>
          <p:cNvSpPr>
            <a:spLocks noChangeArrowheads="1"/>
          </p:cNvSpPr>
          <p:nvPr/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6828" name="Rectangle 27"/>
          <p:cNvSpPr>
            <a:spLocks noChangeArrowheads="1"/>
          </p:cNvSpPr>
          <p:nvPr/>
        </p:nvSpPr>
        <p:spPr bwMode="auto">
          <a:xfrm>
            <a:off x="388620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1000" i="1"/>
              <a:t>6</a:t>
            </a:r>
          </a:p>
        </p:txBody>
      </p:sp>
      <p:sp>
        <p:nvSpPr>
          <p:cNvPr id="76829" name="Rectangle 28"/>
          <p:cNvSpPr>
            <a:spLocks noChangeArrowheads="1"/>
          </p:cNvSpPr>
          <p:nvPr/>
        </p:nvSpPr>
        <p:spPr bwMode="auto">
          <a:xfrm>
            <a:off x="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6830" name="Rectangle 29"/>
          <p:cNvSpPr>
            <a:spLocks noChangeArrowheads="1"/>
          </p:cNvSpPr>
          <p:nvPr/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6831" name="Rectangle 30"/>
          <p:cNvSpPr>
            <a:spLocks noChangeArrowheads="1"/>
          </p:cNvSpPr>
          <p:nvPr/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6832" name="Rectangle 31"/>
          <p:cNvSpPr>
            <a:spLocks noChangeArrowheads="1"/>
          </p:cNvSpPr>
          <p:nvPr/>
        </p:nvSpPr>
        <p:spPr bwMode="auto">
          <a:xfrm>
            <a:off x="388620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1000" i="1"/>
              <a:t>16</a:t>
            </a:r>
          </a:p>
        </p:txBody>
      </p:sp>
      <p:sp>
        <p:nvSpPr>
          <p:cNvPr id="76833" name="Rectangle 32"/>
          <p:cNvSpPr>
            <a:spLocks noChangeArrowheads="1"/>
          </p:cNvSpPr>
          <p:nvPr/>
        </p:nvSpPr>
        <p:spPr bwMode="auto">
          <a:xfrm>
            <a:off x="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6834" name="Rectangle 33"/>
          <p:cNvSpPr>
            <a:spLocks noChangeArrowheads="1"/>
          </p:cNvSpPr>
          <p:nvPr/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6835" name="Rectangle 34"/>
          <p:cNvSpPr>
            <a:spLocks noChangeArrowheads="1"/>
          </p:cNvSpPr>
          <p:nvPr/>
        </p:nvSpPr>
        <p:spPr bwMode="auto">
          <a:xfrm>
            <a:off x="3879850" y="0"/>
            <a:ext cx="297973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6836" name="Rectangle 35"/>
          <p:cNvSpPr>
            <a:spLocks noChangeArrowheads="1"/>
          </p:cNvSpPr>
          <p:nvPr/>
        </p:nvSpPr>
        <p:spPr bwMode="auto">
          <a:xfrm>
            <a:off x="3879850" y="8682038"/>
            <a:ext cx="2979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1000" i="1"/>
              <a:t>16</a:t>
            </a:r>
          </a:p>
        </p:txBody>
      </p:sp>
      <p:sp>
        <p:nvSpPr>
          <p:cNvPr id="76837" name="Rectangle 36"/>
          <p:cNvSpPr>
            <a:spLocks noChangeArrowheads="1"/>
          </p:cNvSpPr>
          <p:nvPr/>
        </p:nvSpPr>
        <p:spPr bwMode="auto">
          <a:xfrm>
            <a:off x="-1588" y="8682038"/>
            <a:ext cx="297815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6838" name="Rectangle 37"/>
          <p:cNvSpPr>
            <a:spLocks noChangeArrowheads="1"/>
          </p:cNvSpPr>
          <p:nvPr/>
        </p:nvSpPr>
        <p:spPr bwMode="auto">
          <a:xfrm>
            <a:off x="-1588" y="0"/>
            <a:ext cx="2978151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6839" name="Rectangle 38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3700" y="692150"/>
            <a:ext cx="607060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40" name="Rectangle 39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38638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z="2400" smtClean="0"/>
          </a:p>
        </p:txBody>
      </p:sp>
    </p:spTree>
    <p:extLst>
      <p:ext uri="{BB962C8B-B14F-4D97-AF65-F5344CB8AC3E}">
        <p14:creationId xmlns:p14="http://schemas.microsoft.com/office/powerpoint/2010/main" val="364450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8236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C3F0E6-65ED-4326-9CF1-B81CF2043F5B}" type="slidenum">
              <a:rPr lang="en-US" altLang="ru-RU">
                <a:latin typeface="Calibri" panose="020F0502020204030204" pitchFamily="34" charset="0"/>
              </a:rPr>
              <a:pPr eaLnBrk="1" hangingPunct="1"/>
              <a:t>42</a:t>
            </a:fld>
            <a:endParaRPr lang="en-US" altLang="ru-RU">
              <a:latin typeface="Calibri" panose="020F0502020204030204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3205081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ABC49DF-1C74-4FC2-910B-FF30B67FE181}" type="slidenum">
              <a:rPr lang="en-US" altLang="ru-RU">
                <a:latin typeface="Calibri" panose="020F0502020204030204" pitchFamily="34" charset="0"/>
              </a:rPr>
              <a:pPr eaLnBrk="1" hangingPunct="1"/>
              <a:t>43</a:t>
            </a:fld>
            <a:endParaRPr lang="en-US" altLang="ru-RU">
              <a:latin typeface="Calibri" panose="020F0502020204030204" pitchFamily="34" charset="0"/>
            </a:endParaRPr>
          </a:p>
        </p:txBody>
      </p:sp>
      <p:sp>
        <p:nvSpPr>
          <p:cNvPr id="81923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24" name="Rectangle 3"/>
          <p:cNvSpPr>
            <a:spLocks noChangeArrowheads="1"/>
          </p:cNvSpPr>
          <p:nvPr/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1000" i="1"/>
              <a:t>12</a:t>
            </a:r>
          </a:p>
        </p:txBody>
      </p:sp>
      <p:sp>
        <p:nvSpPr>
          <p:cNvPr id="81925" name="Rectangle 4"/>
          <p:cNvSpPr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26" name="Rectangle 5"/>
          <p:cNvSpPr>
            <a:spLocks noChangeArrowheads="1"/>
          </p:cNvSpPr>
          <p:nvPr/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27" name="Rectangle 6"/>
          <p:cNvSpPr>
            <a:spLocks noChangeArrowheads="1"/>
          </p:cNvSpPr>
          <p:nvPr/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28" name="Rectangle 7"/>
          <p:cNvSpPr>
            <a:spLocks noChangeArrowheads="1"/>
          </p:cNvSpPr>
          <p:nvPr/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1000" i="1"/>
              <a:t>23</a:t>
            </a:r>
          </a:p>
        </p:txBody>
      </p:sp>
      <p:sp>
        <p:nvSpPr>
          <p:cNvPr id="81929" name="Rectangle 8"/>
          <p:cNvSpPr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30" name="Rectangle 9"/>
          <p:cNvSpPr>
            <a:spLocks noChangeArrowheads="1"/>
          </p:cNvSpPr>
          <p:nvPr/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31" name="Rectangle 10"/>
          <p:cNvSpPr>
            <a:spLocks noChangeArrowheads="1"/>
          </p:cNvSpPr>
          <p:nvPr/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32" name="Rectangle 11"/>
          <p:cNvSpPr>
            <a:spLocks noChangeArrowheads="1"/>
          </p:cNvSpPr>
          <p:nvPr/>
        </p:nvSpPr>
        <p:spPr bwMode="auto">
          <a:xfrm>
            <a:off x="388620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1000" i="1"/>
              <a:t>22</a:t>
            </a:r>
          </a:p>
        </p:txBody>
      </p:sp>
      <p:sp>
        <p:nvSpPr>
          <p:cNvPr id="81933" name="Rectangle 12"/>
          <p:cNvSpPr>
            <a:spLocks noChangeArrowheads="1"/>
          </p:cNvSpPr>
          <p:nvPr/>
        </p:nvSpPr>
        <p:spPr bwMode="auto">
          <a:xfrm>
            <a:off x="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34" name="Rectangle 13"/>
          <p:cNvSpPr>
            <a:spLocks noChangeArrowheads="1"/>
          </p:cNvSpPr>
          <p:nvPr/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35" name="Rectangle 14"/>
          <p:cNvSpPr>
            <a:spLocks noChangeArrowheads="1"/>
          </p:cNvSpPr>
          <p:nvPr/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36" name="Rectangle 15"/>
          <p:cNvSpPr>
            <a:spLocks noChangeArrowheads="1"/>
          </p:cNvSpPr>
          <p:nvPr/>
        </p:nvSpPr>
        <p:spPr bwMode="auto">
          <a:xfrm>
            <a:off x="388620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1000" i="1"/>
              <a:t>22</a:t>
            </a:r>
          </a:p>
        </p:txBody>
      </p:sp>
      <p:sp>
        <p:nvSpPr>
          <p:cNvPr id="81937" name="Rectangle 16"/>
          <p:cNvSpPr>
            <a:spLocks noChangeArrowheads="1"/>
          </p:cNvSpPr>
          <p:nvPr/>
        </p:nvSpPr>
        <p:spPr bwMode="auto">
          <a:xfrm>
            <a:off x="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38" name="Rectangle 17"/>
          <p:cNvSpPr>
            <a:spLocks noChangeArrowheads="1"/>
          </p:cNvSpPr>
          <p:nvPr/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39" name="Rectangle 18"/>
          <p:cNvSpPr>
            <a:spLocks noChangeArrowheads="1"/>
          </p:cNvSpPr>
          <p:nvPr/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40" name="Rectangle 19"/>
          <p:cNvSpPr>
            <a:spLocks noChangeArrowheads="1"/>
          </p:cNvSpPr>
          <p:nvPr/>
        </p:nvSpPr>
        <p:spPr bwMode="auto">
          <a:xfrm>
            <a:off x="388620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1000" i="1"/>
              <a:t>13</a:t>
            </a:r>
          </a:p>
        </p:txBody>
      </p:sp>
      <p:sp>
        <p:nvSpPr>
          <p:cNvPr id="81941" name="Rectangle 20"/>
          <p:cNvSpPr>
            <a:spLocks noChangeArrowheads="1"/>
          </p:cNvSpPr>
          <p:nvPr/>
        </p:nvSpPr>
        <p:spPr bwMode="auto">
          <a:xfrm>
            <a:off x="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42" name="Rectangle 21"/>
          <p:cNvSpPr>
            <a:spLocks noChangeArrowheads="1"/>
          </p:cNvSpPr>
          <p:nvPr/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43" name="Rectangle 22"/>
          <p:cNvSpPr>
            <a:spLocks noChangeArrowheads="1"/>
          </p:cNvSpPr>
          <p:nvPr/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44" name="Rectangle 23"/>
          <p:cNvSpPr>
            <a:spLocks noChangeArrowheads="1"/>
          </p:cNvSpPr>
          <p:nvPr/>
        </p:nvSpPr>
        <p:spPr bwMode="auto">
          <a:xfrm>
            <a:off x="388620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1000" i="1"/>
              <a:t>13</a:t>
            </a:r>
          </a:p>
        </p:txBody>
      </p:sp>
      <p:sp>
        <p:nvSpPr>
          <p:cNvPr id="81945" name="Rectangle 24"/>
          <p:cNvSpPr>
            <a:spLocks noChangeArrowheads="1"/>
          </p:cNvSpPr>
          <p:nvPr/>
        </p:nvSpPr>
        <p:spPr bwMode="auto">
          <a:xfrm>
            <a:off x="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46" name="Rectangle 25"/>
          <p:cNvSpPr>
            <a:spLocks noChangeArrowheads="1"/>
          </p:cNvSpPr>
          <p:nvPr/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47" name="Rectangle 26"/>
          <p:cNvSpPr>
            <a:spLocks noChangeArrowheads="1"/>
          </p:cNvSpPr>
          <p:nvPr/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48" name="Rectangle 27"/>
          <p:cNvSpPr>
            <a:spLocks noChangeArrowheads="1"/>
          </p:cNvSpPr>
          <p:nvPr/>
        </p:nvSpPr>
        <p:spPr bwMode="auto">
          <a:xfrm>
            <a:off x="388620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1000" i="1"/>
              <a:t>9</a:t>
            </a:r>
          </a:p>
        </p:txBody>
      </p:sp>
      <p:sp>
        <p:nvSpPr>
          <p:cNvPr id="81949" name="Rectangle 28"/>
          <p:cNvSpPr>
            <a:spLocks noChangeArrowheads="1"/>
          </p:cNvSpPr>
          <p:nvPr/>
        </p:nvSpPr>
        <p:spPr bwMode="auto">
          <a:xfrm>
            <a:off x="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50" name="Rectangle 29"/>
          <p:cNvSpPr>
            <a:spLocks noChangeArrowheads="1"/>
          </p:cNvSpPr>
          <p:nvPr/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51" name="Rectangle 30"/>
          <p:cNvSpPr>
            <a:spLocks noChangeArrowheads="1"/>
          </p:cNvSpPr>
          <p:nvPr/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52" name="Rectangle 31"/>
          <p:cNvSpPr>
            <a:spLocks noChangeArrowheads="1"/>
          </p:cNvSpPr>
          <p:nvPr/>
        </p:nvSpPr>
        <p:spPr bwMode="auto">
          <a:xfrm>
            <a:off x="388620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1000" i="1"/>
              <a:t>18</a:t>
            </a:r>
          </a:p>
        </p:txBody>
      </p:sp>
      <p:sp>
        <p:nvSpPr>
          <p:cNvPr id="81953" name="Rectangle 32"/>
          <p:cNvSpPr>
            <a:spLocks noChangeArrowheads="1"/>
          </p:cNvSpPr>
          <p:nvPr/>
        </p:nvSpPr>
        <p:spPr bwMode="auto">
          <a:xfrm>
            <a:off x="0" y="8682038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54" name="Rectangle 33"/>
          <p:cNvSpPr>
            <a:spLocks noChangeArrowheads="1"/>
          </p:cNvSpPr>
          <p:nvPr/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55" name="Rectangle 34"/>
          <p:cNvSpPr>
            <a:spLocks noChangeArrowheads="1"/>
          </p:cNvSpPr>
          <p:nvPr/>
        </p:nvSpPr>
        <p:spPr bwMode="auto">
          <a:xfrm>
            <a:off x="3879850" y="0"/>
            <a:ext cx="297973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56" name="Rectangle 35"/>
          <p:cNvSpPr>
            <a:spLocks noChangeArrowheads="1"/>
          </p:cNvSpPr>
          <p:nvPr/>
        </p:nvSpPr>
        <p:spPr bwMode="auto">
          <a:xfrm>
            <a:off x="3879850" y="8682038"/>
            <a:ext cx="2979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1000" i="1"/>
              <a:t>18</a:t>
            </a:r>
          </a:p>
        </p:txBody>
      </p:sp>
      <p:sp>
        <p:nvSpPr>
          <p:cNvPr id="81957" name="Rectangle 36"/>
          <p:cNvSpPr>
            <a:spLocks noChangeArrowheads="1"/>
          </p:cNvSpPr>
          <p:nvPr/>
        </p:nvSpPr>
        <p:spPr bwMode="auto">
          <a:xfrm>
            <a:off x="-1588" y="8682038"/>
            <a:ext cx="297815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58" name="Rectangle 37"/>
          <p:cNvSpPr>
            <a:spLocks noChangeArrowheads="1"/>
          </p:cNvSpPr>
          <p:nvPr/>
        </p:nvSpPr>
        <p:spPr bwMode="auto">
          <a:xfrm>
            <a:off x="-1588" y="0"/>
            <a:ext cx="2978151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59" name="Rectangle 38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3700" y="692150"/>
            <a:ext cx="607060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0" name="Rectangle 39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38638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z="2400" smtClean="0"/>
          </a:p>
        </p:txBody>
      </p:sp>
    </p:spTree>
    <p:extLst>
      <p:ext uri="{BB962C8B-B14F-4D97-AF65-F5344CB8AC3E}">
        <p14:creationId xmlns:p14="http://schemas.microsoft.com/office/powerpoint/2010/main" val="12002820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3F0CC06-BAAC-4FB3-8108-F2FC978A3FF1}" type="slidenum">
              <a:rPr lang="en-US" altLang="ru-RU">
                <a:latin typeface="Calibri" panose="020F0502020204030204" pitchFamily="34" charset="0"/>
              </a:rPr>
              <a:pPr eaLnBrk="1" hangingPunct="1"/>
              <a:t>44</a:t>
            </a:fld>
            <a:endParaRPr lang="en-US" altLang="ru-RU">
              <a:latin typeface="Calibri" panose="020F0502020204030204" pitchFamily="34" charset="0"/>
            </a:endParaRPr>
          </a:p>
        </p:txBody>
      </p:sp>
      <p:sp>
        <p:nvSpPr>
          <p:cNvPr id="84995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4996" name="Rectangle 3"/>
          <p:cNvSpPr>
            <a:spLocks noChangeArrowheads="1"/>
          </p:cNvSpPr>
          <p:nvPr/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1000" i="1"/>
              <a:t>14</a:t>
            </a:r>
          </a:p>
        </p:txBody>
      </p:sp>
      <p:sp>
        <p:nvSpPr>
          <p:cNvPr id="84997" name="Rectangle 4"/>
          <p:cNvSpPr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4998" name="Rectangle 5"/>
          <p:cNvSpPr>
            <a:spLocks noChangeArrowheads="1"/>
          </p:cNvSpPr>
          <p:nvPr/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499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38638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z="2400" smtClean="0"/>
          </a:p>
        </p:txBody>
      </p:sp>
      <p:sp>
        <p:nvSpPr>
          <p:cNvPr id="85000" name="Rectangle 7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3700" y="692150"/>
            <a:ext cx="607060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1589975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58B6D69-20B9-43C4-B888-47082153E3DA}" type="slidenum">
              <a:rPr lang="en-US" altLang="ru-RU">
                <a:latin typeface="Calibri" panose="020F0502020204030204" pitchFamily="34" charset="0"/>
              </a:rPr>
              <a:pPr eaLnBrk="1" hangingPunct="1"/>
              <a:t>45</a:t>
            </a:fld>
            <a:endParaRPr lang="en-US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6769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077BFFF-C00D-4E6A-9F8D-D253288B9276}" type="slidenum">
              <a:rPr lang="en-US" altLang="ru-RU">
                <a:latin typeface="Calibri" panose="020F0502020204030204" pitchFamily="34" charset="0"/>
              </a:rPr>
              <a:pPr eaLnBrk="1" hangingPunct="1"/>
              <a:t>48</a:t>
            </a:fld>
            <a:endParaRPr lang="en-US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803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DAF055F-AC2B-40B9-AEB6-4F7290E08CF5}" type="slidenum">
              <a:rPr lang="en-US" altLang="ru-RU">
                <a:latin typeface="Calibri" panose="020F0502020204030204" pitchFamily="34" charset="0"/>
              </a:rPr>
              <a:pPr eaLnBrk="1" hangingPunct="1"/>
              <a:t>23</a:t>
            </a:fld>
            <a:endParaRPr lang="en-US" altLang="ru-RU">
              <a:latin typeface="Calibri" panose="020F0502020204030204" pitchFamily="34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30788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50596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B55E5D2-E5EF-4939-9B68-0880A8C5943A}" type="slidenum">
              <a:rPr lang="en-US" altLang="ru-RU">
                <a:latin typeface="Calibri" panose="020F0502020204030204" pitchFamily="34" charset="0"/>
              </a:rPr>
              <a:pPr eaLnBrk="1" hangingPunct="1"/>
              <a:t>24</a:t>
            </a:fld>
            <a:endParaRPr lang="en-US" altLang="ru-RU">
              <a:latin typeface="Calibri" panose="020F050202020403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30788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82616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7583DC8-9381-4050-A7D2-AE4C0399DA1B}" type="slidenum">
              <a:rPr lang="en-US" altLang="ru-RU">
                <a:latin typeface="Calibri" panose="020F0502020204030204" pitchFamily="34" charset="0"/>
              </a:rPr>
              <a:pPr eaLnBrk="1" hangingPunct="1"/>
              <a:t>25</a:t>
            </a:fld>
            <a:endParaRPr lang="en-US" altLang="ru-RU">
              <a:latin typeface="Calibri" panose="020F0502020204030204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30788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135958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142B0EF-AD91-4925-A6A5-E0D02380DCE0}" type="slidenum">
              <a:rPr lang="en-US" altLang="ru-RU">
                <a:latin typeface="Calibri" panose="020F0502020204030204" pitchFamily="34" charset="0"/>
              </a:rPr>
              <a:pPr eaLnBrk="1" hangingPunct="1"/>
              <a:t>26</a:t>
            </a:fld>
            <a:endParaRPr lang="en-US" altLang="ru-RU">
              <a:latin typeface="Calibri" panose="020F0502020204030204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30788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06635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5183C12-FF9B-4DA9-BA01-C446A9CE355D}" type="slidenum">
              <a:rPr lang="en-US" altLang="ru-RU">
                <a:latin typeface="Calibri" panose="020F0502020204030204" pitchFamily="34" charset="0"/>
              </a:rPr>
              <a:pPr eaLnBrk="1" hangingPunct="1"/>
              <a:t>27</a:t>
            </a:fld>
            <a:endParaRPr lang="en-US" altLang="ru-RU">
              <a:latin typeface="Calibri" panose="020F0502020204030204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30788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31608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6B73736-7C81-44B2-AA01-FB6FB3FE484A}" type="slidenum">
              <a:rPr lang="en-US" altLang="ru-RU">
                <a:latin typeface="Calibri" panose="020F0502020204030204" pitchFamily="34" charset="0"/>
              </a:rPr>
              <a:pPr eaLnBrk="1" hangingPunct="1"/>
              <a:t>28</a:t>
            </a:fld>
            <a:endParaRPr lang="en-US" altLang="ru-RU">
              <a:latin typeface="Calibri" panose="020F0502020204030204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30788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34133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3364ABF-4388-4EE7-B419-78D58D179523}" type="slidenum">
              <a:rPr lang="en-US" altLang="ru-RU">
                <a:latin typeface="Calibri" panose="020F0502020204030204" pitchFamily="34" charset="0"/>
              </a:rPr>
              <a:pPr eaLnBrk="1" hangingPunct="1"/>
              <a:t>30</a:t>
            </a:fld>
            <a:endParaRPr lang="en-US" altLang="ru-RU">
              <a:latin typeface="Calibri" panose="020F0502020204030204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365956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42A2-95C7-45C7-9080-12E3824ED902}" type="datetimeFigureOut">
              <a:rPr lang="uk-UA" smtClean="0"/>
              <a:t>26.12.2023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8E6F9-E6F3-4120-B4A3-5B047793B25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4886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42A2-95C7-45C7-9080-12E3824ED902}" type="datetimeFigureOut">
              <a:rPr lang="uk-UA" smtClean="0"/>
              <a:t>26.12.2023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8E6F9-E6F3-4120-B4A3-5B047793B25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9572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42A2-95C7-45C7-9080-12E3824ED902}" type="datetimeFigureOut">
              <a:rPr lang="uk-UA" smtClean="0"/>
              <a:t>26.12.2023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8E6F9-E6F3-4120-B4A3-5B047793B25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4323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42A2-95C7-45C7-9080-12E3824ED902}" type="datetimeFigureOut">
              <a:rPr lang="uk-UA" smtClean="0"/>
              <a:t>26.12.2023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8E6F9-E6F3-4120-B4A3-5B047793B25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3517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42A2-95C7-45C7-9080-12E3824ED902}" type="datetimeFigureOut">
              <a:rPr lang="uk-UA" smtClean="0"/>
              <a:t>26.12.2023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8E6F9-E6F3-4120-B4A3-5B047793B25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6899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42A2-95C7-45C7-9080-12E3824ED902}" type="datetimeFigureOut">
              <a:rPr lang="uk-UA" smtClean="0"/>
              <a:t>26.12.2023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8E6F9-E6F3-4120-B4A3-5B047793B25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2408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42A2-95C7-45C7-9080-12E3824ED902}" type="datetimeFigureOut">
              <a:rPr lang="uk-UA" smtClean="0"/>
              <a:t>26.12.2023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8E6F9-E6F3-4120-B4A3-5B047793B25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772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42A2-95C7-45C7-9080-12E3824ED902}" type="datetimeFigureOut">
              <a:rPr lang="uk-UA" smtClean="0"/>
              <a:t>26.12.2023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8E6F9-E6F3-4120-B4A3-5B047793B25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4061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42A2-95C7-45C7-9080-12E3824ED902}" type="datetimeFigureOut">
              <a:rPr lang="uk-UA" smtClean="0"/>
              <a:t>26.12.2023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8E6F9-E6F3-4120-B4A3-5B047793B25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9581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42A2-95C7-45C7-9080-12E3824ED902}" type="datetimeFigureOut">
              <a:rPr lang="uk-UA" smtClean="0"/>
              <a:t>26.12.2023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8E6F9-E6F3-4120-B4A3-5B047793B25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7577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42A2-95C7-45C7-9080-12E3824ED902}" type="datetimeFigureOut">
              <a:rPr lang="uk-UA" smtClean="0"/>
              <a:t>26.12.2023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8E6F9-E6F3-4120-B4A3-5B047793B25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6786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542A2-95C7-45C7-9080-12E3824ED902}" type="datetimeFigureOut">
              <a:rPr lang="uk-UA" smtClean="0"/>
              <a:t>26.12.2023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8E6F9-E6F3-4120-B4A3-5B047793B25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088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ranslate.googleusercontent.com/translate_c?depth=1&amp;hl=ru&amp;langpair=en|ru&amp;rurl=translate.google.com.ua&amp;u=http://worldchefs.org/wacs2010/events/wcwb/newsitem.php?id=3413&amp;lang=en&amp;usg=ALkJrhjKBCYYc3be7pEIs29Ijt92VvSdS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microsoft.com/office/2007/relationships/hdphoto" Target="../media/hdphoto1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zakon.rada.gov.ua/laws/show/2639-19#Text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png"/><Relationship Id="rId10" Type="http://schemas.openxmlformats.org/officeDocument/2006/relationships/image" Target="../media/image69.jpeg"/><Relationship Id="rId4" Type="http://schemas.openxmlformats.org/officeDocument/2006/relationships/image" Target="../media/image63.png"/><Relationship Id="rId9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96820" y="96555"/>
            <a:ext cx="11946466" cy="138576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БЕЗПЕКА ХАРЧОВИХ ПРОДУКТІВ В КОНТЕКСТІ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ДИСЦИПЛІНИ «ТОВАРОЗНАВСТВО ХАРЧОВИХ ПРОДУКТІВ»</a:t>
            </a:r>
            <a:endParaRPr lang="ru-RU" sz="1600" dirty="0" smtClean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i="1" spc="-5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Андрєєва Ольга,  викладач предмету «Товарознавство харчових продуктів»</a:t>
            </a:r>
            <a:endParaRPr lang="ru-RU" sz="1600" dirty="0" smtClean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-1" y="1534475"/>
            <a:ext cx="12134335" cy="4062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кожним роком зростає актуальність безпечності харчових продуктів в технології харчування. </a:t>
            </a:r>
          </a:p>
        </p:txBody>
      </p:sp>
      <p:pic>
        <p:nvPicPr>
          <p:cNvPr id="2058" name="Picture 10" descr="Understanding the Codex Alimentarius. 5th Edition |Policy Support and  Governance| Food and Agriculture Organization of the United N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7396"/>
            <a:ext cx="3839425" cy="487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orldchefs.org/wacs2010/events/wcwb/images/MISSION_STATEMENT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425" y="1987396"/>
            <a:ext cx="8352575" cy="487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62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84903"/>
            <a:ext cx="12207112" cy="15634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Джерелами канцерогенів у харчових продуктах можуть бути метаболіти рослин і мікроорганізмів, які продукують </a:t>
            </a:r>
            <a:r>
              <a:rPr lang="uk-UA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канцерогенні </a:t>
            </a:r>
            <a:r>
              <a:rPr lang="uk-UA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мікотоксини</a:t>
            </a:r>
            <a:r>
              <a:rPr lang="uk-UA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 використанні неякісних пакувальних матеріалів, порушенні умов транспортування і зберігання у продукти мігрують </a:t>
            </a:r>
            <a:r>
              <a:rPr lang="uk-UA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поліциклічні</a:t>
            </a:r>
            <a:r>
              <a:rPr lang="uk-UA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ароматичні вуглеводні, </a:t>
            </a:r>
            <a:r>
              <a:rPr lang="uk-UA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поліхлоровані</a:t>
            </a:r>
            <a:r>
              <a:rPr lang="uk-UA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</a:t>
            </a:r>
            <a:r>
              <a:rPr lang="uk-UA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і </a:t>
            </a:r>
            <a:r>
              <a:rPr lang="uk-UA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трифеніли</a:t>
            </a:r>
            <a:r>
              <a:rPr lang="uk-UA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важкі метали, нітросполуки та інші канцерогенні речовини.</a:t>
            </a:r>
            <a:endParaRPr lang="ru-RU" sz="1400" b="1" dirty="0" smtClean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Канцерогени: що це таке та які бувають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2082"/>
            <a:ext cx="4981433" cy="503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Трансжири і канцерогени в харчуванні – в чому їх небезпека | ГАРМОНІ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1843537"/>
            <a:ext cx="3083418" cy="205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40740" y="4203563"/>
            <a:ext cx="6643176" cy="246336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uk-UA" sz="24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Антропогенні джерела забруднення харчових продуктів і продовольчої сировини є домінуючими, тому забруднення навколишнього середовища є свого роду </a:t>
            </a:r>
            <a:r>
              <a:rPr lang="uk-UA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індикатором </a:t>
            </a:r>
            <a:r>
              <a:rPr lang="uk-UA" sz="24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оцінки їх екологічної чистоти і безпеки.</a:t>
            </a:r>
            <a:endParaRPr lang="ru-RU" sz="2400" b="1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412" name="Picture 4" descr="Лекція &quot;Канцерогенез&quot; - YouTub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1"/>
          <a:stretch/>
        </p:blipFill>
        <p:spPr bwMode="auto">
          <a:xfrm>
            <a:off x="8336336" y="1812965"/>
            <a:ext cx="3870777" cy="209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47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866" y="0"/>
            <a:ext cx="12158134" cy="12563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Зростання якості продукції і послуг, забезпечення конституційних прав громадян України, як споживачів, є невід’ємною частиною цивілізованого ринку ресторанних послуг в нашій державі.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 цьому безпечність продукції стала ключовим ресурсом досягнення і підтримки конкурентних переваг на ринку ресторанних послуг. </a:t>
            </a:r>
            <a:endParaRPr lang="ru-RU" sz="1400" b="1" dirty="0" smtClean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Top Five Ways to Ensure Food Safety in Food Processing Indus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" y="1589903"/>
            <a:ext cx="5971518" cy="447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79525" y="1371636"/>
            <a:ext cx="6112475" cy="53614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Одним із завдань дисциплін «Товарознавство харчових продуктів», «Санітарія та гігієна» в освітньому процесі є найповніше представити інформації щодо: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проблем безпеки харчування, </a:t>
            </a:r>
            <a:r>
              <a:rPr lang="uk-UA" sz="20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новітніх НД, адаптованих до світових стандартів якості та безпеки продуктів харчування, технологій обробки сировини, харчових виробництв, сучасних викликів контамінації їжі; </a:t>
            </a:r>
            <a:endParaRPr lang="ru-RU" sz="2000" b="1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вмісту та впливу </a:t>
            </a:r>
            <a:r>
              <a:rPr lang="uk-UA" sz="20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ксенобіотиків</a:t>
            </a: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і </a:t>
            </a:r>
            <a:r>
              <a:rPr lang="uk-UA" sz="20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контамінантів</a:t>
            </a: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на організм людини;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допустима добова доза (ДДД), яка визначає допустиме добове надходження (ДДН) шкідливих речовин і гранично допустиму концентрацію (ГДК) в продукції;</a:t>
            </a:r>
            <a:endParaRPr lang="ru-RU" sz="2000" b="1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69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12192000" cy="14096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Інтенсифікація і глобалізація міждержавних торгових відносин, виробництва харчових продуктів  обумовили створення міжнародного харчового законодавства щодо вимог до безпеки харчових продуктів - </a:t>
            </a:r>
            <a:r>
              <a:rPr lang="uk-UA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Кодекс </a:t>
            </a:r>
            <a:r>
              <a:rPr lang="uk-UA" sz="20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Аліментаріус</a:t>
            </a:r>
            <a:r>
              <a:rPr lang="uk-UA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uk-UA" sz="2000" b="1" i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лат.</a:t>
            </a:r>
            <a:r>
              <a:rPr lang="uk-UA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Codex</a:t>
            </a:r>
            <a:r>
              <a:rPr lang="uk-UA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Alimentarius</a:t>
            </a:r>
            <a:r>
              <a:rPr lang="uk-UA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- харчовий кодекс, харчовий закон</a:t>
            </a:r>
            <a:endParaRPr lang="ru-RU" sz="20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3893791"/>
            <a:ext cx="12192000" cy="29642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2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 збірник міжнародно схвалених і поданих в однаковому вигляді стандартів на харчові продукти, розроблених під керівництвом FAO/WHO, спрямованих на захист здоров'я споживачів і гарантування чесної практики в торгівлі ними.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2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Містить положення щодо гігієни харчових продуктів, харчових добавок, залишків пестицидів та інших </a:t>
            </a:r>
            <a:r>
              <a:rPr lang="uk-UA" sz="22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контамінантів</a:t>
            </a:r>
            <a:r>
              <a:rPr lang="uk-UA" sz="22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маркування продуктів, методів аналізу та відбору проб; рекомендації, яких має дотримуватися міжнародна спільнота для захисту здоров’я споживачів і забезпечення однакових торговельних методів у вигляді правил, норм, настанов та інших документів. </a:t>
            </a:r>
            <a:endParaRPr lang="ru-RU" sz="2200" b="1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8" descr="As origens do Codex Alimentarius - Food Safety Braz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8054"/>
            <a:ext cx="4440195" cy="248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95" y="1408053"/>
            <a:ext cx="4421875" cy="2487304"/>
          </a:xfrm>
          <a:prstGeom prst="rect">
            <a:avLst/>
          </a:prstGeom>
        </p:spPr>
      </p:pic>
      <p:pic>
        <p:nvPicPr>
          <p:cNvPr id="6" name="Picture 8" descr="Виробникам потрібно впроваджувати Кодекс Аліментаріус — Трофімцева —  АГРОПОЛІ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070" y="1408053"/>
            <a:ext cx="3329930" cy="248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38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0"/>
            <a:ext cx="12192001" cy="17150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 міжнародного продажу не допускаються продукти, що містять отруйні речовини, непридатні для споживання продукти розпаду, хвороботворні речовини і </a:t>
            </a:r>
            <a:r>
              <a:rPr lang="uk-UA" sz="20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ксенобіотики</a:t>
            </a: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фальсифіковані і не відповідні етикетці продукти; продукти, що були приготовлені, упаковані та зберігалися / транспортувалися з порушенням санітарних правил чи іншим способом становлять загрозу здоров’ю людини</a:t>
            </a:r>
            <a:endParaRPr lang="ru-RU" sz="2000" b="1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ome | CODEXALIMENTARIUS FAO-W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6228"/>
            <a:ext cx="4335815" cy="433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Codex Alimentarius - What you need to kno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8"/>
          <a:stretch/>
        </p:blipFill>
        <p:spPr bwMode="auto">
          <a:xfrm>
            <a:off x="4121624" y="4463128"/>
            <a:ext cx="7557943" cy="234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Codex_predstavitev_2019 [Združljivostni način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815" y="1736228"/>
            <a:ext cx="2774668" cy="169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110483" y="1736228"/>
            <a:ext cx="5019459" cy="27269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Комісією </a:t>
            </a:r>
            <a:r>
              <a:rPr lang="uk-UA" sz="20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Codex</a:t>
            </a: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Alimentarius</a:t>
            </a: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опубліковано документ </a:t>
            </a:r>
            <a:r>
              <a:rPr lang="uk-UA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«Система аналізу небезпечного фактору і контрольної точки і керівництво до її застосування»</a:t>
            </a: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uk-UA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який використовується у всьому світі як стандарт, що забезпечує належний контроль харчової продукції. </a:t>
            </a:r>
            <a:endParaRPr lang="ru-RU" sz="2000" b="1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02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-1"/>
            <a:ext cx="12192001" cy="30562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Національну комісія України з Кодексу </a:t>
            </a:r>
            <a:r>
              <a:rPr lang="uk-UA" sz="2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Аліментаріус</a:t>
            </a:r>
            <a:r>
              <a:rPr lang="uk-UA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створено у 1998 р. </a:t>
            </a:r>
            <a:endParaRPr lang="uk-UA" sz="2000" b="1" dirty="0" smtClean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000" b="1" dirty="0" smtClean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 </a:t>
            </a: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липня 2014 Верховна Рада України ухвалила законопроект № 4179 а, який стосується </a:t>
            </a:r>
            <a:r>
              <a:rPr lang="uk-UA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гармонізації законодавства України та Європейського Союзу </a:t>
            </a: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сфері безпеки та якості харчових продуктів.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Зазначений документ передбачає «Забруднювачі» їжі (речовини, які потрапляють із навколишнього середовища і мають токсичний вплив), введення в Україні європейської моделі системи гарантування безпеки і якості продуктів харчування, що базується на процедурах </a:t>
            </a:r>
            <a:r>
              <a:rPr lang="uk-UA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HACCP (</a:t>
            </a:r>
            <a:r>
              <a:rPr lang="uk-UA" sz="20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Hazard</a:t>
            </a:r>
            <a:r>
              <a:rPr lang="uk-UA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Analysis</a:t>
            </a:r>
            <a:r>
              <a:rPr lang="uk-UA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lang="uk-UA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Critical</a:t>
            </a:r>
            <a:r>
              <a:rPr lang="uk-UA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Control</a:t>
            </a:r>
            <a:r>
              <a:rPr lang="uk-UA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Points</a:t>
            </a:r>
            <a:r>
              <a:rPr lang="uk-UA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аналіз небезпечних чинників і критичні контрольні точки) </a:t>
            </a:r>
            <a:endParaRPr lang="ru-RU" sz="2000" b="1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270" name="Picture 6" descr="Igiena si siguranta alimenta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61" y="4786183"/>
            <a:ext cx="3835212" cy="215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Новини комітетів - Експорт продуктів з доданою вартістю 2022 року більше  фокусувався на ринках Євросоюзу - Офіційний портал Верховної Ради Україн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08" y="3056220"/>
            <a:ext cx="4148337" cy="229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Основні вимоги ЄС до безпеки та якості товарів - презентация онлай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273" y="3056220"/>
            <a:ext cx="4203032" cy="314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he Best Ways to Communicate with Guests About Food Safety | by Pedanco |  Pedanco Blo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99" y="5374421"/>
            <a:ext cx="2226163" cy="148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Національна Комісія України з Кодексу Аліментаріус | PHARMATechExpo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76" b="26109"/>
          <a:stretch/>
        </p:blipFill>
        <p:spPr bwMode="auto">
          <a:xfrm>
            <a:off x="4969470" y="3056220"/>
            <a:ext cx="2253057" cy="90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67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30344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Стаття 50 Конституції України гарантує кожному громадянину право вільного доступу до інформації про стан довкілля, про якість харчових продуктів, а також право на її поширення; така інформація ніким не може бути засекречена. </a:t>
            </a:r>
            <a:r>
              <a:rPr lang="uk-UA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Держава встановила певні гарантії, і усі закони та інші нормативно-правові акти мають відповідати наведеній конституційній нормі. </a:t>
            </a:r>
            <a:endParaRPr lang="ru-RU" b="1" dirty="0" smtClean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Державні органи видають закони, постанови, стандарти та інструкції, сукупність яких називають </a:t>
            </a:r>
            <a:r>
              <a:rPr lang="uk-UA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харчовим законодавством. </a:t>
            </a:r>
            <a:r>
              <a:rPr lang="uk-UA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 числа нормативних документів входять, зокрема, державні санітарні правила і норми, кодекси, технічні та технологічні регламенти, </a:t>
            </a:r>
            <a:r>
              <a:rPr lang="uk-UA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СанПіН</a:t>
            </a:r>
            <a:r>
              <a:rPr lang="uk-UA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(санітарні правила і норми), національні (ДСТУ) та галузеві (ГСТУ) стандарти України, міждержавні стандарти та нормативні документи підприємства. У цих документах максимально враховано чинники, що впливають на якість і безпеку харчової продукції.</a:t>
            </a:r>
            <a:endParaRPr lang="ru-RU" b="1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390" name="Picture 6" descr="Система НАССР впроваджується в Україні – certificant.o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036" y="3203019"/>
            <a:ext cx="6495481" cy="365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5 основних етапів планування та підготовки при запровадженні принципів НАССР  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45" y="3203019"/>
            <a:ext cx="4553468" cy="364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81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23975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НАССР є системою, призначеною для </a:t>
            </a:r>
            <a:r>
              <a:rPr lang="uk-UA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ідентифікації небезпечних факторів (біологічних, фізичних, механічних або хімічних властивостей харчової продукції,</a:t>
            </a: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які можуть вплинуть на її безпеку) </a:t>
            </a: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 встановлення засобів, необхідних для їх контролю.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Ця система займає провідне місце у світовій харчовій індустрії, визнана в світі найякіснішою системою, одна зі складових Системи менеджменту безпеки харчової продукції, яка в свою чергу забезпечує попередження виникнення небезпек </a:t>
            </a:r>
            <a:r>
              <a:rPr lang="uk-UA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всіх етапах харчового ланцюжка, від первинного виробника сировини до кінцевого споживача</a:t>
            </a:r>
            <a:endParaRPr lang="ru-RU" sz="20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42220" y="2586264"/>
            <a:ext cx="5201653" cy="40510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2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Україні вимоги до розробки та впровадження систем управління безпечністю харчової продукції за принципами НАССР задекларовані </a:t>
            </a:r>
            <a:r>
              <a:rPr lang="uk-UA" sz="22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ДСТУ 4161-2003 «Система управління безпечністю харчових продуктів. Вимоги» та ДСТУ ISO 22000:2007 «Системи управління безпечністю харчових продуктів. Вимоги до будь-яких організацій харчового ланцюга».</a:t>
            </a:r>
            <a:endParaRPr lang="ru-RU" sz="22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2" descr="Головне про ситему безпеки харчових продуктів | TIC TUV Austr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86264"/>
            <a:ext cx="6824173" cy="405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96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4069493" y="849361"/>
            <a:ext cx="8122506" cy="2017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i="0" u="none" strike="noStrike" cap="none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НАССР - </a:t>
            </a:r>
            <a:r>
              <a:rPr lang="uk-UA" sz="2400" b="1" i="0" u="none" strike="noStrike" cap="none" dirty="0" err="1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Hazard</a:t>
            </a:r>
            <a:r>
              <a:rPr lang="uk-UA" sz="2400" b="1" i="0" u="none" strike="noStrike" cap="none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uk-UA" sz="2400" b="1" i="0" u="none" strike="noStrike" cap="none" dirty="0" err="1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Analysis</a:t>
            </a:r>
            <a:r>
              <a:rPr lang="uk-UA" sz="2400" b="1" i="0" u="none" strike="noStrike" cap="none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uk-UA" sz="2400" b="1" i="0" u="none" strike="noStrike" cap="none" dirty="0" err="1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Critical</a:t>
            </a:r>
            <a:r>
              <a:rPr lang="uk-UA" sz="2400" b="1" i="0" u="none" strike="noStrike" cap="none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uk-UA" sz="2400" b="1" i="0" u="none" strike="noStrike" cap="none" dirty="0" err="1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Control</a:t>
            </a:r>
            <a:r>
              <a:rPr lang="uk-UA" sz="2400" b="1" i="0" u="none" strike="noStrike" cap="none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uk-UA" sz="2400" b="1" i="0" u="none" strike="noStrike" cap="none" dirty="0" err="1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Points</a:t>
            </a:r>
            <a:r>
              <a:rPr lang="uk-UA" sz="2400" b="1" i="0" u="none" strike="noStrike" cap="none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- система, що дозволяє передбачити оцінити ризики і запобігти випуск небезпечної харчової продукції, тим самим, забезпечити споживачам гарантії безпеки продукції. </a:t>
            </a:r>
            <a:endParaRPr dirty="0">
              <a:solidFill>
                <a:srgbClr val="0000FF"/>
              </a:solidFill>
            </a:endParaRPr>
          </a:p>
        </p:txBody>
      </p:sp>
      <p:pic>
        <p:nvPicPr>
          <p:cNvPr id="85" name="Google Shape;85;p13" descr="Нет описания фото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"/>
            <a:ext cx="4069492" cy="398711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/>
          <p:nvPr/>
        </p:nvSpPr>
        <p:spPr>
          <a:xfrm>
            <a:off x="6717406" y="79920"/>
            <a:ext cx="3887987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400" b="1" dirty="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НАССР в ЗРГ</a:t>
            </a:r>
            <a:endParaRPr sz="4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371;p66" descr="Возможно, это изображение (текст «&quot;Alimentarius system management&quot; тел.: +38 050-028-98-85; +38 097-627-88-27 сайт: www.haccp.biz.ua суми. LIME NTAR Us харчовий ланцюг- послдовнсть стадійі певних операций виготовлення, оброблювання, збергання харчових продуктв τα ixHIx інгреденi̇в користування ними, починаючи 3 первинного виробництва τα до споживання. дсту ISO 22000-2007»)"/>
          <p:cNvPicPr preferRelativeResize="0"/>
          <p:nvPr/>
        </p:nvPicPr>
        <p:blipFill rotWithShape="1">
          <a:blip r:embed="rId4">
            <a:alphaModFix/>
          </a:blip>
          <a:srcRect t="29697"/>
          <a:stretch/>
        </p:blipFill>
        <p:spPr>
          <a:xfrm>
            <a:off x="4069493" y="2867856"/>
            <a:ext cx="8122506" cy="3990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Принципы HACCP, разработка и внедрение НАССР - Atesto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9" r="17501"/>
          <a:stretch/>
        </p:blipFill>
        <p:spPr bwMode="auto">
          <a:xfrm>
            <a:off x="380922" y="4059195"/>
            <a:ext cx="3129357" cy="279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182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5"/>
          <a:stretch/>
        </p:blipFill>
        <p:spPr>
          <a:xfrm>
            <a:off x="0" y="288757"/>
            <a:ext cx="6954253" cy="6412833"/>
          </a:xfr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12032" y="108285"/>
            <a:ext cx="6951712" cy="12463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900" b="1" dirty="0" smtClean="0">
                <a:solidFill>
                  <a:srgbClr val="0000FF"/>
                </a:solidFill>
              </a:rPr>
              <a:t>Вимоги до маркування </a:t>
            </a:r>
          </a:p>
          <a:p>
            <a:pPr algn="ctr"/>
            <a:r>
              <a:rPr lang="uk-UA" sz="2900" b="1" dirty="0" smtClean="0">
                <a:solidFill>
                  <a:srgbClr val="0000FF"/>
                </a:solidFill>
              </a:rPr>
              <a:t>харчових продуктів</a:t>
            </a:r>
            <a:r>
              <a:rPr lang="ru-RU" sz="29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Закон </a:t>
            </a:r>
            <a:r>
              <a:rPr lang="uk-UA" sz="29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України щодо інформації для споживачів харчових продуктів </a:t>
            </a:r>
            <a:r>
              <a:rPr lang="uk-UA" sz="2900" dirty="0">
                <a:solidFill>
                  <a:srgbClr val="0000FF"/>
                </a:solidFill>
                <a:hlinkClick r:id="rId3"/>
              </a:rPr>
              <a:t>https://</a:t>
            </a:r>
            <a:r>
              <a:rPr lang="uk-UA" sz="2900" dirty="0" smtClean="0">
                <a:solidFill>
                  <a:srgbClr val="0000FF"/>
                </a:solidFill>
                <a:hlinkClick r:id="rId3"/>
              </a:rPr>
              <a:t>zakon.rada.gov.ua/laws/show/2639-19#Text</a:t>
            </a:r>
            <a:endParaRPr lang="uk-UA" sz="2800" b="1" dirty="0">
              <a:solidFill>
                <a:srgbClr val="0000FF"/>
              </a:solidFill>
            </a:endParaRPr>
          </a:p>
        </p:txBody>
      </p:sp>
      <p:pic>
        <p:nvPicPr>
          <p:cNvPr id="9" name="Picture 4" descr="Нет описания фото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680" y="0"/>
            <a:ext cx="5252320" cy="684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oogle Shape;307;p55" descr="Возможно, это изображение (текст)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63792" r="57365" b="-1"/>
          <a:stretch/>
        </p:blipFill>
        <p:spPr>
          <a:xfrm>
            <a:off x="-26605" y="1354667"/>
            <a:ext cx="1481509" cy="10752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2551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781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Маркування харчових продуктів в умовах воєнного стану| Міністерство  аграрної політики та продовольства Україн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0"/>
            <a:ext cx="5113867" cy="689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577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348" y="120316"/>
            <a:ext cx="12059652" cy="323649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Життя </a:t>
            </a:r>
            <a:r>
              <a:rPr lang="uk-UA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 здоров’я людини в Конституції України визнані </a:t>
            </a:r>
            <a:r>
              <a:rPr lang="uk-UA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найвищою </a:t>
            </a:r>
            <a:r>
              <a:rPr lang="uk-UA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соціальною </a:t>
            </a:r>
            <a:r>
              <a:rPr lang="uk-UA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цінністю</a:t>
            </a:r>
            <a:r>
              <a:rPr lang="uk-UA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k-UA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Проте </a:t>
            </a:r>
            <a:r>
              <a:rPr lang="uk-UA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Україні стан здоров’я людей </a:t>
            </a:r>
            <a:r>
              <a:rPr lang="uk-UA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погіршується: </a:t>
            </a:r>
            <a:br>
              <a:rPr lang="uk-UA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внаслідок </a:t>
            </a:r>
            <a:r>
              <a:rPr lang="uk-UA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забруднення </a:t>
            </a:r>
            <a:r>
              <a:rPr lang="uk-UA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довкілля;</a:t>
            </a:r>
            <a:br>
              <a:rPr lang="uk-UA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техногенними </a:t>
            </a:r>
            <a:r>
              <a:rPr lang="uk-UA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викидами підприємств, </a:t>
            </a:r>
            <a:r>
              <a:rPr lang="uk-UA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автомобільного </a:t>
            </a:r>
            <a:r>
              <a:rPr lang="uk-UA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транспорту, </a:t>
            </a:r>
            <a:r>
              <a:rPr lang="uk-UA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техногенними катастрофами; </a:t>
            </a:r>
            <a:br>
              <a:rPr lang="uk-UA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військовими діями.</a:t>
            </a:r>
            <a:r>
              <a:rPr lang="uk-UA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1028" name="Picture 4" descr="Глава института экологии: угроза гибели человечества к 2050 году реальна |  Экология | Общество | Аргументы и Фак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76" y="3332221"/>
            <a:ext cx="5390148" cy="357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Світовий транзит від ресурсної економіки до постресурсної | Громадський  Прості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889" y="1112935"/>
            <a:ext cx="3894111" cy="290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Як через війну в Україні ростуть ціни на продукти – DW – 20.01.20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724" y="4016828"/>
            <a:ext cx="5050971" cy="284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34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Визначаємо термін придатності харчових продуктів за новими правилами.  ІНФОГРАФІКА - Житомирська обласна військова адміністраці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49000"/>
                    </a14:imgEffect>
                    <a14:imgEffect>
                      <a14:brightnessContrast bright="-1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121"/>
            <a:ext cx="4644008" cy="690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naurok.com.ua/uploads/files/463039/290617/318230_images/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7551234" cy="425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Знак відповідності системи управління безпечністю харчових продуктів  вимогам міжнародного стандарту ISO 220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933" y="4368822"/>
            <a:ext cx="2396067" cy="239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492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-1" y="1"/>
            <a:ext cx="9240253" cy="27792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12738">
              <a:lnSpc>
                <a:spcPct val="95000"/>
              </a:lnSpc>
              <a:buFontTx/>
              <a:buNone/>
            </a:pPr>
            <a:r>
              <a:rPr lang="uk-UA" altLang="ru-RU" sz="2200" b="1" dirty="0" smtClean="0">
                <a:solidFill>
                  <a:srgbClr val="0000FF"/>
                </a:solidFill>
              </a:rPr>
              <a:t>Безпечний харчовий  продукт</a:t>
            </a:r>
            <a:r>
              <a:rPr lang="uk-UA" altLang="ru-RU" sz="2200" dirty="0" smtClean="0">
                <a:solidFill>
                  <a:srgbClr val="0000FF"/>
                </a:solidFill>
              </a:rPr>
              <a:t>  -  харчовий  продукт,  який   не створює  шкідливого  впливу  на  здоров'я  людини безпосередньо чи опосередковано за умов його виробництва  та  обігу  з  дотриманням вимог   санітарних   заходів   та   споживання  (використання)  за призначенням   </a:t>
            </a:r>
            <a:r>
              <a:rPr lang="uk-UA" altLang="ru-RU" sz="2200" b="1" i="1" dirty="0" smtClean="0">
                <a:solidFill>
                  <a:srgbClr val="0000FF"/>
                </a:solidFill>
              </a:rPr>
              <a:t>(Закон України Про безпечність та якість харчових продуктів)</a:t>
            </a:r>
            <a:endParaRPr lang="en-US" altLang="ru-RU" sz="2200" b="1" i="1" dirty="0" smtClean="0">
              <a:solidFill>
                <a:srgbClr val="0000FF"/>
              </a:solidFill>
            </a:endParaRPr>
          </a:p>
          <a:p>
            <a:pPr indent="312738">
              <a:lnSpc>
                <a:spcPct val="95000"/>
              </a:lnSpc>
              <a:buFontTx/>
              <a:buNone/>
            </a:pPr>
            <a:r>
              <a:rPr lang="uk-UA" altLang="ru-RU" sz="2200" dirty="0" smtClean="0">
                <a:solidFill>
                  <a:srgbClr val="000066"/>
                </a:solidFill>
              </a:rPr>
              <a:t> </a:t>
            </a:r>
            <a:r>
              <a:rPr lang="uk-UA" altLang="ru-RU" sz="2200" dirty="0" smtClean="0">
                <a:solidFill>
                  <a:srgbClr val="0000FF"/>
                </a:solidFill>
              </a:rPr>
              <a:t>Більшість ознак </a:t>
            </a:r>
            <a:r>
              <a:rPr lang="uk-UA" altLang="ru-RU" sz="2200" b="1" dirty="0" smtClean="0">
                <a:solidFill>
                  <a:srgbClr val="FF0000"/>
                </a:solidFill>
              </a:rPr>
              <a:t>безпечності</a:t>
            </a:r>
            <a:r>
              <a:rPr lang="uk-UA" altLang="ru-RU" sz="2200" b="1" dirty="0" smtClean="0">
                <a:solidFill>
                  <a:srgbClr val="0000FF"/>
                </a:solidFill>
              </a:rPr>
              <a:t> </a:t>
            </a:r>
            <a:r>
              <a:rPr lang="uk-UA" altLang="ru-RU" sz="2200" dirty="0" smtClean="0">
                <a:solidFill>
                  <a:srgbClr val="0000FF"/>
                </a:solidFill>
              </a:rPr>
              <a:t>харчових продуктів   не можна розпізнати безпосередньо, для їх вимірювання потрібні лабораторні дослідження.</a:t>
            </a:r>
            <a:endParaRPr lang="ru-RU" altLang="ru-RU" sz="2200" dirty="0" smtClean="0">
              <a:solidFill>
                <a:srgbClr val="0000FF"/>
              </a:solidFill>
            </a:endParaRPr>
          </a:p>
        </p:txBody>
      </p:sp>
      <p:pic>
        <p:nvPicPr>
          <p:cNvPr id="6" name="Picture 4" descr="Food safety hi-res stock photography and images - Alam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1"/>
          <a:stretch/>
        </p:blipFill>
        <p:spPr bwMode="auto">
          <a:xfrm>
            <a:off x="9240252" y="-1"/>
            <a:ext cx="3039257" cy="277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00056"/>
              </a:clrFrom>
              <a:clrTo>
                <a:srgbClr val="C0005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1" y="3370617"/>
            <a:ext cx="2934884" cy="302006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8" name="Picture 5" descr="GAPs 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" r="3918"/>
          <a:stretch>
            <a:fillRect/>
          </a:stretch>
        </p:blipFill>
        <p:spPr bwMode="auto">
          <a:xfrm>
            <a:off x="3033246" y="3083775"/>
            <a:ext cx="5046863" cy="359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AA spectrophotome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632" y="3083775"/>
            <a:ext cx="3950368" cy="375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315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0" descr="Возможно, это изображение (текст)"/>
          <p:cNvPicPr preferRelativeResize="0"/>
          <p:nvPr/>
        </p:nvPicPr>
        <p:blipFill rotWithShape="1">
          <a:blip r:embed="rId3">
            <a:alphaModFix/>
          </a:blip>
          <a:srcRect l="17282" r="18059" b="8627"/>
          <a:stretch/>
        </p:blipFill>
        <p:spPr>
          <a:xfrm>
            <a:off x="55554" y="2312092"/>
            <a:ext cx="5382720" cy="45459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182554" y="73690"/>
            <a:ext cx="7464183" cy="21452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altLang="ru-RU" sz="2400" b="1" dirty="0">
                <a:solidFill>
                  <a:srgbClr val="0000FF"/>
                </a:solidFill>
              </a:rPr>
              <a:t>У системах безпечності  харчової продукції “небезпечний чинник” </a:t>
            </a:r>
            <a:r>
              <a:rPr lang="uk-UA" altLang="ru-RU" sz="2400" b="1" dirty="0">
                <a:solidFill>
                  <a:srgbClr val="FF0000"/>
                </a:solidFill>
              </a:rPr>
              <a:t>(біологічний, хімічний або фізичний</a:t>
            </a:r>
            <a:r>
              <a:rPr lang="uk-UA" altLang="ru-RU" sz="2400" b="1" dirty="0">
                <a:solidFill>
                  <a:srgbClr val="0000FF"/>
                </a:solidFill>
              </a:rPr>
              <a:t>) означає  стан або забруднення харчових продуктів, що може справити негативний вплив на </a:t>
            </a:r>
            <a:r>
              <a:rPr lang="uk-UA" altLang="ru-RU" sz="2400" b="1" dirty="0" smtClean="0">
                <a:solidFill>
                  <a:srgbClr val="0000FF"/>
                </a:solidFill>
              </a:rPr>
              <a:t>здоров'я </a:t>
            </a:r>
            <a:r>
              <a:rPr lang="uk-UA" altLang="ru-RU" sz="2400" b="1" dirty="0">
                <a:solidFill>
                  <a:srgbClr val="0000FF"/>
                </a:solidFill>
              </a:rPr>
              <a:t>людини та/або викликати захворювання.</a:t>
            </a:r>
          </a:p>
        </p:txBody>
      </p:sp>
      <p:pic>
        <p:nvPicPr>
          <p:cNvPr id="6" name="Picture 2" descr="Безпека продуктів харчування за принципами НАССР | Журнал &quot;АгроЕліта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027" y="144625"/>
            <a:ext cx="3117906" cy="216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75;p30" descr="Возможно, это изображение (еда)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58933" y="2312092"/>
            <a:ext cx="5927762" cy="45459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2028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28862" y="204536"/>
            <a:ext cx="6829927" cy="56356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hangingPunct="1"/>
            <a:r>
              <a:rPr lang="uk-UA" altLang="ru-RU" sz="2800" b="1" dirty="0">
                <a:solidFill>
                  <a:srgbClr val="0000FF"/>
                </a:solidFill>
              </a:rPr>
              <a:t>Біологічні небезпечні </a:t>
            </a:r>
            <a:r>
              <a:rPr lang="uk-UA" altLang="ru-RU" sz="2800" b="1" dirty="0" smtClean="0">
                <a:solidFill>
                  <a:srgbClr val="0000FF"/>
                </a:solidFill>
              </a:rPr>
              <a:t>чинники</a:t>
            </a:r>
            <a:endParaRPr lang="uk-UA" altLang="ru-RU" sz="2800" b="1" dirty="0">
              <a:solidFill>
                <a:srgbClr val="0000FF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328861" y="3160546"/>
            <a:ext cx="7429500" cy="34929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uk-UA" altLang="ru-RU" sz="2400" b="1" dirty="0">
                <a:solidFill>
                  <a:srgbClr val="0000FF"/>
                </a:solidFill>
              </a:rPr>
              <a:t>Мікроорганізми </a:t>
            </a:r>
            <a:r>
              <a:rPr lang="uk-UA" altLang="ru-RU" sz="2400" b="1" dirty="0" smtClean="0">
                <a:solidFill>
                  <a:srgbClr val="0000FF"/>
                </a:solidFill>
              </a:rPr>
              <a:t>- </a:t>
            </a:r>
            <a:r>
              <a:rPr lang="uk-UA" altLang="ru-RU" sz="2400" b="1" dirty="0">
                <a:solidFill>
                  <a:srgbClr val="0000FF"/>
                </a:solidFill>
              </a:rPr>
              <a:t>це неклітинні, одноклітинні або багатоклітинні біологічні об’єкти;</a:t>
            </a:r>
          </a:p>
          <a:p>
            <a:pPr eaLnBrk="1" hangingPunct="1"/>
            <a:r>
              <a:rPr lang="uk-UA" altLang="ru-RU" sz="2400" b="1" dirty="0">
                <a:solidFill>
                  <a:srgbClr val="0000FF"/>
                </a:solidFill>
              </a:rPr>
              <a:t>До них належать </a:t>
            </a:r>
            <a:r>
              <a:rPr lang="uk-UA" altLang="ru-RU" sz="2400" b="1" dirty="0" err="1">
                <a:solidFill>
                  <a:srgbClr val="0000FF"/>
                </a:solidFill>
              </a:rPr>
              <a:t>пріони</a:t>
            </a:r>
            <a:r>
              <a:rPr lang="uk-UA" altLang="ru-RU" sz="2400" b="1" dirty="0">
                <a:solidFill>
                  <a:srgbClr val="0000FF"/>
                </a:solidFill>
              </a:rPr>
              <a:t>, віруси, бактерії, дріжджі, пліснява та паразити;</a:t>
            </a:r>
          </a:p>
          <a:p>
            <a:pPr eaLnBrk="1" hangingPunct="1"/>
            <a:r>
              <a:rPr lang="uk-UA" altLang="ru-RU" sz="2400" b="1" dirty="0">
                <a:solidFill>
                  <a:srgbClr val="0000FF"/>
                </a:solidFill>
              </a:rPr>
              <a:t>Вони можуть бути:</a:t>
            </a:r>
          </a:p>
          <a:p>
            <a:pPr lvl="1" eaLnBrk="1" hangingPunct="1"/>
            <a:r>
              <a:rPr lang="uk-UA" altLang="ru-RU" b="1" dirty="0">
                <a:solidFill>
                  <a:srgbClr val="0000FF"/>
                </a:solidFill>
              </a:rPr>
              <a:t>корисними; </a:t>
            </a:r>
          </a:p>
          <a:p>
            <a:pPr lvl="1" eaLnBrk="1" hangingPunct="1"/>
            <a:r>
              <a:rPr lang="uk-UA" altLang="ru-RU" b="1" dirty="0">
                <a:solidFill>
                  <a:srgbClr val="0000FF"/>
                </a:solidFill>
              </a:rPr>
              <a:t>шкідливими;</a:t>
            </a:r>
          </a:p>
          <a:p>
            <a:pPr lvl="1" eaLnBrk="1" hangingPunct="1"/>
            <a:r>
              <a:rPr lang="uk-UA" altLang="ru-RU" b="1" dirty="0" smtClean="0">
                <a:solidFill>
                  <a:srgbClr val="0000FF"/>
                </a:solidFill>
              </a:rPr>
              <a:t>патогенними.</a:t>
            </a:r>
            <a:endParaRPr lang="uk-UA" altLang="ru-RU" b="1" dirty="0">
              <a:solidFill>
                <a:srgbClr val="0000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8861" y="994826"/>
            <a:ext cx="11609139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sz="2400" b="1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 категорію біологічної небезпеки </a:t>
            </a:r>
            <a:r>
              <a:rPr lang="uk-UA" sz="2400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входять організми, що викликають хвороби (</a:t>
            </a:r>
            <a:r>
              <a:rPr lang="uk-UA" sz="2400" dirty="0" err="1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патогени</a:t>
            </a:r>
            <a:r>
              <a:rPr lang="uk-UA" sz="2400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), які можуть інфікувати або викликати інтоксикацію у людей, а також служити причиною захворювань, що передаються через харчовий продукт. </a:t>
            </a:r>
            <a:endParaRPr lang="en-US" sz="2400" dirty="0" smtClean="0">
              <a:solidFill>
                <a:srgbClr val="0000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/>
            <a:r>
              <a:rPr lang="uk-UA" sz="2400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Існує </a:t>
            </a:r>
            <a:r>
              <a:rPr lang="uk-UA" sz="2400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ряд інфекцій, які виникають у результаті споживання харчового продукту, що містить шкідливі організми.</a:t>
            </a:r>
            <a:endParaRPr lang="uk-UA" sz="2400" dirty="0">
              <a:solidFill>
                <a:srgbClr val="0000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132;p22" descr="Возможно, это изображение в мультипликационном стил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6779" y="3160546"/>
            <a:ext cx="4275221" cy="3408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946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23111" y="198439"/>
            <a:ext cx="5544553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/>
            <a:r>
              <a:rPr lang="uk-UA" altLang="ru-RU" dirty="0" smtClean="0">
                <a:solidFill>
                  <a:srgbClr val="0000FF"/>
                </a:solidFill>
              </a:rPr>
              <a:t>Типи мікроорганізмів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23111" y="1524002"/>
            <a:ext cx="5544553" cy="312018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uk-UA" altLang="ru-RU" sz="2400" b="1" dirty="0">
                <a:solidFill>
                  <a:srgbClr val="0000FF"/>
                </a:solidFill>
              </a:rPr>
              <a:t>Корисні</a:t>
            </a:r>
            <a:r>
              <a:rPr lang="en-US" altLang="ru-RU" sz="2400" b="1" dirty="0">
                <a:solidFill>
                  <a:srgbClr val="0000FF"/>
                </a:solidFill>
              </a:rPr>
              <a:t> (</a:t>
            </a:r>
            <a:r>
              <a:rPr lang="uk-UA" altLang="ru-RU" sz="2400" b="1" dirty="0">
                <a:solidFill>
                  <a:srgbClr val="0000FF"/>
                </a:solidFill>
              </a:rPr>
              <a:t>або допоміжні</a:t>
            </a:r>
            <a:r>
              <a:rPr lang="en-US" altLang="ru-RU" sz="2400" b="1" dirty="0">
                <a:solidFill>
                  <a:srgbClr val="0000FF"/>
                </a:solidFill>
              </a:rPr>
              <a:t>):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uk-UA" altLang="ru-RU" sz="2100" dirty="0">
                <a:solidFill>
                  <a:srgbClr val="0000FF"/>
                </a:solidFill>
              </a:rPr>
              <a:t>додаються до харчових продуктів  або природно </a:t>
            </a:r>
            <a:r>
              <a:rPr lang="uk-UA" altLang="ru-RU" sz="2100" dirty="0" smtClean="0">
                <a:solidFill>
                  <a:srgbClr val="0000FF"/>
                </a:solidFill>
              </a:rPr>
              <a:t>в </a:t>
            </a:r>
            <a:r>
              <a:rPr lang="uk-UA" altLang="ru-RU" sz="2100" dirty="0">
                <a:solidFill>
                  <a:srgbClr val="0000FF"/>
                </a:solidFill>
              </a:rPr>
              <a:t>них присутні;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uk-UA" altLang="ru-RU" sz="2100" dirty="0">
                <a:solidFill>
                  <a:srgbClr val="0000FF"/>
                </a:solidFill>
              </a:rPr>
              <a:t>ферментують харчові продукти, щоб зберегти їх </a:t>
            </a:r>
            <a:r>
              <a:rPr lang="uk-UA" altLang="ru-RU" sz="2100" dirty="0" smtClean="0">
                <a:solidFill>
                  <a:srgbClr val="0000FF"/>
                </a:solidFill>
              </a:rPr>
              <a:t>та/або </a:t>
            </a:r>
            <a:r>
              <a:rPr lang="uk-UA" altLang="ru-RU" sz="2100" dirty="0">
                <a:solidFill>
                  <a:srgbClr val="0000FF"/>
                </a:solidFill>
              </a:rPr>
              <a:t>створити унікальний аромат і структуру;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None/>
            </a:pPr>
            <a:r>
              <a:rPr lang="uk-UA" altLang="ru-RU" sz="2100" b="1" dirty="0">
                <a:solidFill>
                  <a:srgbClr val="0000FF"/>
                </a:solidFill>
              </a:rPr>
              <a:t>приклади:</a:t>
            </a:r>
            <a:r>
              <a:rPr lang="uk-UA" altLang="ru-RU" sz="2100" dirty="0">
                <a:solidFill>
                  <a:srgbClr val="0000FF"/>
                </a:solidFill>
              </a:rPr>
              <a:t> сир, кефір, сметана, хліб, </a:t>
            </a:r>
            <a:r>
              <a:rPr lang="uk-UA" altLang="ru-RU" sz="2100" dirty="0" smtClean="0">
                <a:solidFill>
                  <a:srgbClr val="0000FF"/>
                </a:solidFill>
              </a:rPr>
              <a:t>кисла /ферментована капуста </a:t>
            </a:r>
            <a:r>
              <a:rPr lang="uk-UA" altLang="ru-RU" sz="2100" dirty="0">
                <a:solidFill>
                  <a:srgbClr val="0000FF"/>
                </a:solidFill>
              </a:rPr>
              <a:t>та </a:t>
            </a:r>
            <a:r>
              <a:rPr lang="uk-UA" altLang="ru-RU" sz="2100" dirty="0" smtClean="0">
                <a:solidFill>
                  <a:srgbClr val="0000FF"/>
                </a:solidFill>
              </a:rPr>
              <a:t>маринади</a:t>
            </a:r>
            <a:endParaRPr lang="uk-UA" altLang="ru-RU" sz="2100" dirty="0">
              <a:solidFill>
                <a:srgbClr val="0000FF"/>
              </a:solidFill>
            </a:endParaRPr>
          </a:p>
        </p:txBody>
      </p:sp>
      <p:pic>
        <p:nvPicPr>
          <p:cNvPr id="1434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77200" y="4038600"/>
            <a:ext cx="0" cy="0"/>
          </a:xfrm>
        </p:spPr>
      </p:pic>
      <p:pic>
        <p:nvPicPr>
          <p:cNvPr id="14341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0" b="18019"/>
          <a:stretch/>
        </p:blipFill>
        <p:spPr bwMode="auto">
          <a:xfrm>
            <a:off x="6235200" y="165374"/>
            <a:ext cx="3435259" cy="238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19466" r="4226" b="20940"/>
          <a:stretch/>
        </p:blipFill>
        <p:spPr bwMode="auto">
          <a:xfrm>
            <a:off x="9138249" y="2589788"/>
            <a:ext cx="2898175" cy="214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Знайомтесь, мікробіом - ваше друге &quot;Я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843" y="4754032"/>
            <a:ext cx="3740388" cy="210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ТОП-5 мікроорганізмів в молочних продуктах з ринку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832" y="2589788"/>
            <a:ext cx="2912417" cy="194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Даривіт Сан Форте — офіційний сайт » Про пробіотикі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070" y="201018"/>
            <a:ext cx="2418930" cy="157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Бактерії для акваріума - купити бактерії для акваріума - Аквасмайл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86" y="4754032"/>
            <a:ext cx="2082112" cy="208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Навіщо пробіотиками потрібні пребіотики, а нам - і ті, і інші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t="6371" r="7986"/>
          <a:stretch/>
        </p:blipFill>
        <p:spPr bwMode="auto">
          <a:xfrm>
            <a:off x="62335" y="4754032"/>
            <a:ext cx="2935706" cy="206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Здорове правильне харчування для схуднення і проти старіння. меню, рецепти,  тарілка, дієта - Університет здорової дитини Няньковських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612" y="4743104"/>
            <a:ext cx="3740388" cy="210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31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12821" y="142875"/>
            <a:ext cx="5938086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/>
            <a:r>
              <a:rPr lang="uk-UA" altLang="ru-RU" dirty="0" smtClean="0">
                <a:solidFill>
                  <a:srgbClr val="0000FF"/>
                </a:solidFill>
              </a:rPr>
              <a:t>Типи мікроорганізмів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24853" y="1382713"/>
            <a:ext cx="5926054" cy="329757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uk-UA" altLang="ru-RU" sz="2400" b="1" dirty="0">
                <a:solidFill>
                  <a:srgbClr val="0000FF"/>
                </a:solidFill>
              </a:rPr>
              <a:t>Шкідливі: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uk-UA" altLang="ru-RU" sz="2100" dirty="0">
                <a:solidFill>
                  <a:srgbClr val="0000FF"/>
                </a:solidFill>
              </a:rPr>
              <a:t>Змінюють органолептику  харчових продуктів та роблять їх непридатними або псують продукти;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uk-UA" altLang="ru-RU" sz="2100" dirty="0">
                <a:solidFill>
                  <a:srgbClr val="0000FF"/>
                </a:solidFill>
              </a:rPr>
              <a:t>Впливають на якість харчових продуктів, не обов'язково на їх безпеку;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None/>
            </a:pPr>
            <a:r>
              <a:rPr lang="uk-UA" altLang="ru-RU" sz="2100" b="1" dirty="0">
                <a:solidFill>
                  <a:srgbClr val="0000FF"/>
                </a:solidFill>
              </a:rPr>
              <a:t>Приклади:</a:t>
            </a:r>
            <a:r>
              <a:rPr lang="uk-UA" altLang="ru-RU" sz="2100" dirty="0">
                <a:solidFill>
                  <a:srgbClr val="0000FF"/>
                </a:solidFill>
              </a:rPr>
              <a:t>  безбарвні, м'які або покриті “мохом” овочі; кисле молоко; слизьке, гниле м'ясо</a:t>
            </a:r>
            <a:r>
              <a:rPr lang="uk-UA" altLang="ru-RU" sz="2000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1536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77200" y="4038600"/>
            <a:ext cx="0" cy="0"/>
          </a:xfrm>
        </p:spPr>
      </p:pic>
      <p:pic>
        <p:nvPicPr>
          <p:cNvPr id="15365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42875"/>
            <a:ext cx="4550193" cy="3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3416468"/>
            <a:ext cx="4550193" cy="269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Компанія “Військсервіс Волонтер” поставляє в ЗСУ тухле м'ясо і гнилі овочі  та фрукти. ФОТО | Politern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915" y="4764893"/>
            <a:ext cx="3855620" cy="20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encrypted-tbn1.gstatic.com/images?q=tbn:ANd9GcQ_35iZi9RpxV0MrpiKVHKYocISh4LSFxtixycQMQpgkr8oLTk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8" y="5029200"/>
            <a:ext cx="2177178" cy="143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84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1291" y="344487"/>
            <a:ext cx="8662236" cy="5635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eaLnBrk="1" hangingPunct="1"/>
            <a:r>
              <a:rPr lang="uk-UA" altLang="ru-RU" dirty="0" smtClean="0">
                <a:solidFill>
                  <a:srgbClr val="0000FF"/>
                </a:solidFill>
              </a:rPr>
              <a:t>Типи мікроорганізмів за патогенністю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01291" y="1052094"/>
            <a:ext cx="8582025" cy="254534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uk-UA" altLang="ru-RU" b="1" dirty="0">
                <a:solidFill>
                  <a:srgbClr val="0000FF"/>
                </a:solidFill>
              </a:rPr>
              <a:t>Патогенні</a:t>
            </a:r>
            <a:r>
              <a:rPr lang="en-US" altLang="ru-RU" dirty="0">
                <a:solidFill>
                  <a:srgbClr val="0000FF"/>
                </a:solidFill>
              </a:rPr>
              <a:t> (</a:t>
            </a:r>
            <a:r>
              <a:rPr lang="uk-UA" altLang="ru-RU" sz="2400" dirty="0">
                <a:solidFill>
                  <a:srgbClr val="0000FF"/>
                </a:solidFill>
              </a:rPr>
              <a:t>ті, що викликають захворювання</a:t>
            </a:r>
            <a:r>
              <a:rPr lang="en-US" altLang="ru-RU" dirty="0">
                <a:solidFill>
                  <a:srgbClr val="0000FF"/>
                </a:solidFill>
              </a:rPr>
              <a:t>):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uk-UA" altLang="ru-RU" sz="2400" dirty="0">
                <a:solidFill>
                  <a:srgbClr val="0000FF"/>
                </a:solidFill>
              </a:rPr>
              <a:t>спричиняють захворювання, які можуть варіюватися від легких до таких, що загрожують життю;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uk-UA" altLang="ru-RU" sz="2400" dirty="0">
                <a:solidFill>
                  <a:srgbClr val="0000FF"/>
                </a:solidFill>
              </a:rPr>
              <a:t>приклади </a:t>
            </a:r>
            <a:r>
              <a:rPr lang="uk-UA" altLang="ru-RU" sz="2400" dirty="0" smtClean="0">
                <a:solidFill>
                  <a:srgbClr val="0000FF"/>
                </a:solidFill>
              </a:rPr>
              <a:t>- </a:t>
            </a:r>
            <a:r>
              <a:rPr lang="uk-UA" altLang="ru-RU" sz="2400" dirty="0">
                <a:solidFill>
                  <a:srgbClr val="0000FF"/>
                </a:solidFill>
              </a:rPr>
              <a:t>харчові продукти, забруднені сальмонелою або E. </a:t>
            </a:r>
            <a:r>
              <a:rPr lang="uk-UA" altLang="ru-RU" sz="2400" dirty="0" err="1">
                <a:solidFill>
                  <a:srgbClr val="0000FF"/>
                </a:solidFill>
              </a:rPr>
              <a:t>сoli</a:t>
            </a:r>
            <a:r>
              <a:rPr lang="uk-UA" altLang="ru-RU" sz="2400" dirty="0">
                <a:solidFill>
                  <a:srgbClr val="0000FF"/>
                </a:solidFill>
              </a:rPr>
              <a:t> O157:H7.  Загальні ознаки та симптоми включають в себе нудоту, блювання і діарею</a:t>
            </a:r>
            <a:r>
              <a:rPr lang="uk-UA" altLang="ru-RU" sz="2400" dirty="0" smtClean="0">
                <a:solidFill>
                  <a:srgbClr val="0000FF"/>
                </a:solidFill>
              </a:rPr>
              <a:t>.</a:t>
            </a:r>
            <a:endParaRPr lang="uk-UA" altLang="ru-RU" sz="2400" dirty="0">
              <a:solidFill>
                <a:srgbClr val="0000FF"/>
              </a:solidFill>
            </a:endParaRPr>
          </a:p>
        </p:txBody>
      </p:sp>
      <p:pic>
        <p:nvPicPr>
          <p:cNvPr id="16388" name="Picture 5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0" y="3867150"/>
            <a:ext cx="0" cy="0"/>
          </a:xfrm>
        </p:spPr>
      </p:pic>
      <p:sp>
        <p:nvSpPr>
          <p:cNvPr id="16389" name="Rectangle 3"/>
          <p:cNvSpPr txBox="1">
            <a:spLocks noChangeArrowheads="1"/>
          </p:cNvSpPr>
          <p:nvPr/>
        </p:nvSpPr>
        <p:spPr bwMode="auto">
          <a:xfrm>
            <a:off x="301291" y="3741485"/>
            <a:ext cx="9059277" cy="1433513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227013" indent="-227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00783C"/>
              </a:buClr>
            </a:pPr>
            <a:r>
              <a:rPr lang="uk-UA" altLang="ru-RU" sz="2800" b="1" dirty="0">
                <a:solidFill>
                  <a:srgbClr val="0000FF"/>
                </a:solidFill>
                <a:latin typeface="Trebuchet MS" panose="020B0603020202020204" pitchFamily="34" charset="0"/>
              </a:rPr>
              <a:t>Умовно-патогенні</a:t>
            </a:r>
            <a:r>
              <a:rPr lang="en-US" altLang="ru-RU" sz="2800" b="1" dirty="0">
                <a:solidFill>
                  <a:srgbClr val="0000FF"/>
                </a:solidFill>
                <a:latin typeface="Trebuchet MS" panose="020B0603020202020204" pitchFamily="34" charset="0"/>
              </a:rPr>
              <a:t> </a:t>
            </a:r>
            <a:r>
              <a:rPr lang="en-US" altLang="ru-RU" sz="2800" dirty="0">
                <a:solidFill>
                  <a:srgbClr val="0000FF"/>
                </a:solidFill>
                <a:latin typeface="Trebuchet MS" panose="020B0603020202020204" pitchFamily="34" charset="0"/>
              </a:rPr>
              <a:t>(</a:t>
            </a:r>
            <a:r>
              <a:rPr lang="uk-UA" altLang="ru-RU" sz="2400" dirty="0">
                <a:solidFill>
                  <a:srgbClr val="0000FF"/>
                </a:solidFill>
                <a:latin typeface="Trebuchet MS" panose="020B0603020202020204" pitchFamily="34" charset="0"/>
              </a:rPr>
              <a:t>ті, що викликають захворювання лише при значній кількості клітин</a:t>
            </a:r>
            <a:r>
              <a:rPr lang="en-US" altLang="ru-RU" sz="2800" dirty="0">
                <a:solidFill>
                  <a:srgbClr val="0000FF"/>
                </a:solidFill>
                <a:latin typeface="Trebuchet MS" panose="020B0603020202020204" pitchFamily="34" charset="0"/>
              </a:rPr>
              <a:t>)</a:t>
            </a:r>
            <a:endParaRPr lang="uk-UA" altLang="ru-RU" sz="2800" dirty="0">
              <a:solidFill>
                <a:srgbClr val="0000FF"/>
              </a:solidFill>
              <a:latin typeface="Trebuchet MS" panose="020B0603020202020204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00783C"/>
              </a:buClr>
            </a:pPr>
            <a:r>
              <a:rPr lang="uk-UA" altLang="ru-RU" sz="2800" b="1" dirty="0">
                <a:solidFill>
                  <a:srgbClr val="0000FF"/>
                </a:solidFill>
                <a:latin typeface="Trebuchet MS" panose="020B0603020202020204" pitchFamily="34" charset="0"/>
              </a:rPr>
              <a:t>Непатогенні</a:t>
            </a:r>
            <a:endParaRPr lang="en-US" altLang="ru-RU" sz="2800" b="1" dirty="0">
              <a:solidFill>
                <a:srgbClr val="0000FF"/>
              </a:solidFill>
              <a:latin typeface="Trebuchet MS" panose="020B0603020202020204" pitchFamily="34" charset="0"/>
            </a:endParaRPr>
          </a:p>
        </p:txBody>
      </p:sp>
      <p:pic>
        <p:nvPicPr>
          <p:cNvPr id="2052" name="Picture 4" descr="Харчове отруєння : перша допомога, профілактика ». | Шегинівська громад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074" y="69962"/>
            <a:ext cx="2574925" cy="152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Харчове отруєння: види, симптоми, коли до лікаря та як запобігти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532" y="4370281"/>
            <a:ext cx="4326467" cy="248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Харчові отруєння: як убезпечити себе від харчових отруєнь – поради  лікарки-інфекціоністки Тетяни Баценок – Depo.u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49" y="4729169"/>
            <a:ext cx="3820583" cy="212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Як запобігти захворюванню на сальмонельоз - Головне управління  Держпродспоживслужби в Рівненській області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176" y="1633012"/>
            <a:ext cx="3262276" cy="210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Як уберегтися від сальмонельозу і що робити в разі зараження? | Медлаб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7037"/>
            <a:ext cx="2367438" cy="157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Сальмонельоз все ще залишається небезпечною інфекцією після спекотного літа  - Офіційний сайт Запорізької міської рад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438" y="5533886"/>
            <a:ext cx="1677511" cy="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25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0" t="22223" r="8195" b="6519"/>
          <a:stretch>
            <a:fillRect/>
          </a:stretch>
        </p:blipFill>
        <p:spPr bwMode="auto">
          <a:xfrm>
            <a:off x="9016409" y="3407085"/>
            <a:ext cx="3011753" cy="2591989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324853" y="156411"/>
            <a:ext cx="11032957" cy="11088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hangingPunct="1"/>
            <a:r>
              <a:rPr lang="uk-UA" altLang="ru-RU" sz="3200" dirty="0" smtClean="0">
                <a:solidFill>
                  <a:srgbClr val="0000FF"/>
                </a:solidFill>
              </a:rPr>
              <a:t>Мікроорганізми, що викликають захворювання, називаються </a:t>
            </a:r>
            <a:r>
              <a:rPr lang="uk-UA" altLang="ru-RU" sz="3200" b="1" dirty="0" smtClean="0">
                <a:solidFill>
                  <a:srgbClr val="FF0000"/>
                </a:solidFill>
              </a:rPr>
              <a:t>ПАТОГЕННИМИ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358744" y="1476479"/>
            <a:ext cx="5231383" cy="274464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altLang="ru-RU" sz="2400" b="1" dirty="0">
                <a:solidFill>
                  <a:srgbClr val="0000FF"/>
                </a:solidFill>
              </a:rPr>
              <a:t>Бактерії </a:t>
            </a:r>
            <a:r>
              <a:rPr lang="uk-UA" altLang="ru-RU" sz="2400" dirty="0">
                <a:solidFill>
                  <a:srgbClr val="0000FF"/>
                </a:solidFill>
              </a:rPr>
              <a:t>– одноклітинні організми, які мешкають всюди;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altLang="ru-RU" sz="2400" b="1" dirty="0">
                <a:solidFill>
                  <a:srgbClr val="0000FF"/>
                </a:solidFill>
              </a:rPr>
              <a:t>Віруси </a:t>
            </a:r>
            <a:r>
              <a:rPr lang="uk-UA" altLang="ru-RU" sz="2400" dirty="0">
                <a:solidFill>
                  <a:srgbClr val="0000FF"/>
                </a:solidFill>
              </a:rPr>
              <a:t>– неклітинні мікроорганізми, які живуть і розмножуються в виключно в живій клітині;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altLang="ru-RU" sz="2400" b="1" dirty="0">
                <a:solidFill>
                  <a:srgbClr val="0000FF"/>
                </a:solidFill>
              </a:rPr>
              <a:t>Паразити </a:t>
            </a:r>
            <a:r>
              <a:rPr lang="uk-UA" altLang="ru-RU" sz="2400" dirty="0">
                <a:solidFill>
                  <a:srgbClr val="0000FF"/>
                </a:solidFill>
              </a:rPr>
              <a:t>- глисти або </a:t>
            </a:r>
            <a:r>
              <a:rPr lang="uk-UA" altLang="ru-RU" sz="2400" dirty="0" err="1">
                <a:solidFill>
                  <a:srgbClr val="0000FF"/>
                </a:solidFill>
              </a:rPr>
              <a:t>протозоа</a:t>
            </a:r>
            <a:r>
              <a:rPr lang="uk-UA" altLang="ru-RU" sz="2400" dirty="0">
                <a:solidFill>
                  <a:srgbClr val="0000FF"/>
                </a:solidFill>
              </a:rPr>
              <a:t>, які живуть в організмі-носії тварини або людини.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9433547" y="5433120"/>
            <a:ext cx="11785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000" b="1" dirty="0">
                <a:solidFill>
                  <a:srgbClr val="002060"/>
                </a:solidFill>
                <a:latin typeface="+mj-lt"/>
              </a:rPr>
              <a:t>Паразити</a:t>
            </a:r>
            <a:endParaRPr lang="en-US" sz="20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1" r="16838"/>
          <a:stretch>
            <a:fillRect/>
          </a:stretch>
        </p:blipFill>
        <p:spPr bwMode="auto">
          <a:xfrm>
            <a:off x="6498428" y="3474503"/>
            <a:ext cx="2379399" cy="2358727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009" y="1476478"/>
            <a:ext cx="2615022" cy="1924947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7144646" y="3573314"/>
            <a:ext cx="8579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000" b="1" dirty="0">
                <a:solidFill>
                  <a:srgbClr val="0000FF"/>
                </a:solidFill>
                <a:latin typeface="+mj-lt"/>
              </a:rPr>
              <a:t>Віруси</a:t>
            </a:r>
            <a:endParaRPr lang="en-US" sz="2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6656390" y="1857316"/>
            <a:ext cx="10150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000" b="1" dirty="0">
                <a:solidFill>
                  <a:srgbClr val="0000FF"/>
                </a:solidFill>
                <a:latin typeface="+mj-lt"/>
              </a:rPr>
              <a:t>Бактерії</a:t>
            </a:r>
            <a:endParaRPr lang="en-US" sz="2000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10242" name="Picture 2" descr="Харчове отруєння симптоми та перша допомога вдома - Medial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570" y="1476478"/>
            <a:ext cx="3606133" cy="178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Microbes by Kateryna Kon/science Photo Librar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554" y="3881652"/>
            <a:ext cx="4446583" cy="295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185;p32" descr="Возможно, это изображение (‎еда и ‎текст «‎&quot;Alimentarius system management&quot;, M. cymи. Teл.: +38 050-028-98-85; +38 097-627-88-27 097-62 caйT: www.haccp.biz.ua w.haccp ه‎»‎‎)"/>
          <p:cNvPicPr preferRelativeResize="0"/>
          <p:nvPr/>
        </p:nvPicPr>
        <p:blipFill rotWithShape="1">
          <a:blip r:embed="rId8">
            <a:alphaModFix/>
          </a:blip>
          <a:srcRect t="34616" b="12764"/>
          <a:stretch/>
        </p:blipFill>
        <p:spPr>
          <a:xfrm>
            <a:off x="-5323" y="4967508"/>
            <a:ext cx="1987877" cy="9973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011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69757" y="231673"/>
            <a:ext cx="6657474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/>
            <a:r>
              <a:rPr lang="uk-UA" altLang="ru-RU" dirty="0" smtClean="0">
                <a:solidFill>
                  <a:srgbClr val="0000FF"/>
                </a:solidFill>
              </a:rPr>
              <a:t>Де живуть мікроорганізми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43264" y="1426638"/>
            <a:ext cx="4427538" cy="266349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indent="0" eaLnBrk="1" hangingPunct="1">
              <a:lnSpc>
                <a:spcPct val="100000"/>
              </a:lnSpc>
              <a:buFontTx/>
              <a:buNone/>
            </a:pPr>
            <a:r>
              <a:rPr lang="uk-UA" altLang="ru-RU" b="1" dirty="0" smtClean="0">
                <a:solidFill>
                  <a:srgbClr val="0000FF"/>
                </a:solidFill>
              </a:rPr>
              <a:t>Переважно, в ґрунті</a:t>
            </a:r>
            <a:r>
              <a:rPr lang="en-US" altLang="ru-RU" b="1" dirty="0" smtClean="0">
                <a:solidFill>
                  <a:srgbClr val="0000FF"/>
                </a:solidFill>
              </a:rPr>
              <a:t>…</a:t>
            </a:r>
          </a:p>
          <a:p>
            <a:pPr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ru-RU" b="1" dirty="0" smtClean="0">
                <a:solidFill>
                  <a:srgbClr val="0000FF"/>
                </a:solidFill>
              </a:rPr>
              <a:t>Listeria </a:t>
            </a:r>
            <a:r>
              <a:rPr lang="en-US" altLang="ru-RU" b="1" dirty="0" err="1" smtClean="0">
                <a:solidFill>
                  <a:srgbClr val="0000FF"/>
                </a:solidFill>
              </a:rPr>
              <a:t>monocytogenes</a:t>
            </a:r>
            <a:r>
              <a:rPr lang="uk-UA" altLang="ru-RU" b="1" dirty="0" smtClean="0">
                <a:solidFill>
                  <a:srgbClr val="0000FF"/>
                </a:solidFill>
              </a:rPr>
              <a:t>;</a:t>
            </a:r>
            <a:endParaRPr lang="en-US" altLang="ru-RU" b="1" dirty="0" smtClean="0">
              <a:solidFill>
                <a:srgbClr val="0000FF"/>
              </a:solidFill>
            </a:endParaRPr>
          </a:p>
          <a:p>
            <a:pPr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ru-RU" b="1" dirty="0" smtClean="0">
                <a:solidFill>
                  <a:srgbClr val="0000FF"/>
                </a:solidFill>
              </a:rPr>
              <a:t>Bacillus cereus</a:t>
            </a:r>
            <a:r>
              <a:rPr lang="uk-UA" altLang="ru-RU" b="1" dirty="0" smtClean="0">
                <a:solidFill>
                  <a:srgbClr val="0000FF"/>
                </a:solidFill>
              </a:rPr>
              <a:t>;</a:t>
            </a:r>
            <a:endParaRPr lang="en-US" altLang="ru-RU" b="1" dirty="0" smtClean="0">
              <a:solidFill>
                <a:srgbClr val="0000FF"/>
              </a:solidFill>
            </a:endParaRPr>
          </a:p>
          <a:p>
            <a:pPr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ru-RU" b="1" dirty="0" smtClean="0">
                <a:solidFill>
                  <a:srgbClr val="0000FF"/>
                </a:solidFill>
              </a:rPr>
              <a:t>Clostridium botulinum</a:t>
            </a:r>
            <a:r>
              <a:rPr lang="uk-UA" altLang="ru-RU" b="1" dirty="0" smtClean="0">
                <a:solidFill>
                  <a:srgbClr val="0000FF"/>
                </a:solidFill>
              </a:rPr>
              <a:t>;</a:t>
            </a:r>
            <a:endParaRPr lang="en-US" altLang="ru-RU" b="1" dirty="0" smtClean="0">
              <a:solidFill>
                <a:srgbClr val="0000FF"/>
              </a:solidFill>
            </a:endParaRPr>
          </a:p>
          <a:p>
            <a:pPr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ru-RU" b="1" dirty="0" smtClean="0">
                <a:solidFill>
                  <a:srgbClr val="0000FF"/>
                </a:solidFill>
              </a:rPr>
              <a:t>Clostridium </a:t>
            </a:r>
            <a:r>
              <a:rPr lang="en-US" altLang="ru-RU" b="1" dirty="0" err="1" smtClean="0">
                <a:solidFill>
                  <a:srgbClr val="0000FF"/>
                </a:solidFill>
              </a:rPr>
              <a:t>perfringens</a:t>
            </a:r>
            <a:r>
              <a:rPr lang="uk-UA" altLang="ru-RU" b="1" dirty="0" smtClean="0">
                <a:solidFill>
                  <a:srgbClr val="0000FF"/>
                </a:solidFill>
              </a:rPr>
              <a:t>…</a:t>
            </a:r>
            <a:endParaRPr lang="en-US" altLang="ru-RU" b="1" dirty="0" smtClean="0">
              <a:solidFill>
                <a:srgbClr val="0000FF"/>
              </a:solidFill>
            </a:endParaRPr>
          </a:p>
        </p:txBody>
      </p:sp>
      <p:sp>
        <p:nvSpPr>
          <p:cNvPr id="18436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750017" y="1450180"/>
            <a:ext cx="5177673" cy="280786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uk-UA" altLang="ru-RU" sz="2400" b="1" dirty="0" smtClean="0">
                <a:solidFill>
                  <a:srgbClr val="0000FF"/>
                </a:solidFill>
              </a:rPr>
              <a:t>Організми, що живуть у кишечнику</a:t>
            </a:r>
            <a:r>
              <a:rPr lang="en-US" altLang="ru-RU" sz="2400" b="1" dirty="0" smtClean="0">
                <a:solidFill>
                  <a:srgbClr val="0000FF"/>
                </a:solidFill>
              </a:rPr>
              <a:t> </a:t>
            </a:r>
            <a:r>
              <a:rPr lang="uk-UA" altLang="ru-RU" sz="2400" b="1" dirty="0" smtClean="0">
                <a:solidFill>
                  <a:srgbClr val="0000FF"/>
                </a:solidFill>
              </a:rPr>
              <a:t>людей та тварин:</a:t>
            </a:r>
            <a:endParaRPr lang="en-US" altLang="ru-RU" sz="2400" b="1" dirty="0" smtClean="0">
              <a:solidFill>
                <a:srgbClr val="0000FF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uk-UA" altLang="ru-RU" dirty="0" smtClean="0">
                <a:solidFill>
                  <a:srgbClr val="0000FF"/>
                </a:solidFill>
              </a:rPr>
              <a:t>різновиди </a:t>
            </a:r>
            <a:r>
              <a:rPr lang="en-US" altLang="ru-RU" dirty="0" smtClean="0">
                <a:solidFill>
                  <a:srgbClr val="0000FF"/>
                </a:solidFill>
              </a:rPr>
              <a:t>Salmonella</a:t>
            </a:r>
            <a:r>
              <a:rPr lang="uk-UA" altLang="ru-RU" dirty="0" smtClean="0">
                <a:solidFill>
                  <a:srgbClr val="0000FF"/>
                </a:solidFill>
              </a:rPr>
              <a:t>;</a:t>
            </a:r>
            <a:endParaRPr lang="en-US" altLang="ru-RU" dirty="0" smtClean="0">
              <a:solidFill>
                <a:srgbClr val="0000FF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ru-RU" dirty="0" smtClean="0">
                <a:solidFill>
                  <a:srgbClr val="0000FF"/>
                </a:solidFill>
              </a:rPr>
              <a:t>E.</a:t>
            </a:r>
            <a:r>
              <a:rPr lang="uk-UA" altLang="ru-RU" dirty="0" smtClean="0">
                <a:solidFill>
                  <a:srgbClr val="0000FF"/>
                </a:solidFill>
              </a:rPr>
              <a:t> с</a:t>
            </a:r>
            <a:r>
              <a:rPr lang="en-US" altLang="ru-RU" dirty="0" err="1" smtClean="0">
                <a:solidFill>
                  <a:srgbClr val="0000FF"/>
                </a:solidFill>
              </a:rPr>
              <a:t>oli</a:t>
            </a:r>
            <a:r>
              <a:rPr lang="en-US" altLang="ru-RU" dirty="0" smtClean="0">
                <a:solidFill>
                  <a:srgbClr val="0000FF"/>
                </a:solidFill>
              </a:rPr>
              <a:t> O157:H7</a:t>
            </a:r>
            <a:r>
              <a:rPr lang="uk-UA" altLang="ru-RU" dirty="0" smtClean="0">
                <a:solidFill>
                  <a:srgbClr val="0000FF"/>
                </a:solidFill>
              </a:rPr>
              <a:t>;</a:t>
            </a:r>
            <a:endParaRPr lang="en-US" altLang="ru-RU" dirty="0" smtClean="0">
              <a:solidFill>
                <a:srgbClr val="0000FF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uk-UA" altLang="ru-RU" dirty="0" smtClean="0">
                <a:solidFill>
                  <a:srgbClr val="0000FF"/>
                </a:solidFill>
              </a:rPr>
              <a:t>різновиди </a:t>
            </a:r>
            <a:r>
              <a:rPr lang="en-US" altLang="ru-RU" dirty="0" err="1" smtClean="0">
                <a:solidFill>
                  <a:srgbClr val="0000FF"/>
                </a:solidFill>
              </a:rPr>
              <a:t>Shigella</a:t>
            </a:r>
            <a:r>
              <a:rPr lang="uk-UA" altLang="ru-RU" dirty="0" smtClean="0">
                <a:solidFill>
                  <a:srgbClr val="0000FF"/>
                </a:solidFill>
              </a:rPr>
              <a:t>;</a:t>
            </a:r>
            <a:endParaRPr lang="en-US" altLang="ru-RU" dirty="0" smtClean="0">
              <a:solidFill>
                <a:srgbClr val="0000FF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ru-RU" dirty="0" smtClean="0">
                <a:solidFill>
                  <a:srgbClr val="0000FF"/>
                </a:solidFill>
              </a:rPr>
              <a:t>Campylobacter </a:t>
            </a:r>
            <a:r>
              <a:rPr lang="en-US" altLang="ru-RU" dirty="0" err="1" smtClean="0">
                <a:solidFill>
                  <a:srgbClr val="0000FF"/>
                </a:solidFill>
              </a:rPr>
              <a:t>jejuni</a:t>
            </a:r>
            <a:r>
              <a:rPr lang="uk-UA" altLang="ru-RU" dirty="0" smtClean="0">
                <a:solidFill>
                  <a:srgbClr val="0000FF"/>
                </a:solidFill>
              </a:rPr>
              <a:t>;</a:t>
            </a:r>
            <a:endParaRPr lang="en-US" altLang="ru-RU" dirty="0" smtClean="0">
              <a:solidFill>
                <a:srgbClr val="0000FF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uk-UA" altLang="ru-RU" dirty="0" smtClean="0">
                <a:solidFill>
                  <a:srgbClr val="0000FF"/>
                </a:solidFill>
              </a:rPr>
              <a:t>віруси та паразити…</a:t>
            </a:r>
            <a:endParaRPr lang="en-US" altLang="ru-RU" dirty="0">
              <a:solidFill>
                <a:srgbClr val="0000FF"/>
              </a:solidFill>
            </a:endParaRPr>
          </a:p>
        </p:txBody>
      </p:sp>
      <p:pic>
        <p:nvPicPr>
          <p:cNvPr id="5" name="Picture 2" descr="Які бактерії живуть в нашій оселі та чи можуть вони нам зашкодити? |  Українська правда _Житт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1" r="14157"/>
          <a:stretch/>
        </p:blipFill>
        <p:spPr bwMode="auto">
          <a:xfrm>
            <a:off x="102600" y="4303121"/>
            <a:ext cx="2768600" cy="255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Параноїкам не читати: 13 брудних фактів про бактерії у побуті, які  налякають кожног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358" y="4463102"/>
            <a:ext cx="2405588" cy="239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Центр контролю та профілактики хвороб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105" y="4464149"/>
            <a:ext cx="3414073" cy="239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Дослідження про штами бактерій, що викликають карієс - Dentist-Club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9" r="25843"/>
          <a:stretch/>
        </p:blipFill>
        <p:spPr bwMode="auto">
          <a:xfrm>
            <a:off x="10194193" y="543173"/>
            <a:ext cx="1955370" cy="198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oogle Shape;408;p73" descr="Нет описания фото."/>
          <p:cNvPicPr preferRelativeResize="0"/>
          <p:nvPr/>
        </p:nvPicPr>
        <p:blipFill rotWithShape="1">
          <a:blip r:embed="rId7">
            <a:alphaModFix/>
          </a:blip>
          <a:srcRect t="13240"/>
          <a:stretch/>
        </p:blipFill>
        <p:spPr>
          <a:xfrm>
            <a:off x="8398043" y="3007895"/>
            <a:ext cx="3890210" cy="38501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013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71118" y="358462"/>
            <a:ext cx="4097170" cy="56356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altLang="ru-RU" dirty="0" smtClean="0">
                <a:solidFill>
                  <a:srgbClr val="FF0000"/>
                </a:solidFill>
              </a:rPr>
              <a:t>Мікроорганізми</a:t>
            </a:r>
            <a:endParaRPr lang="ru-RU" altLang="ru-RU" dirty="0" smtClean="0">
              <a:solidFill>
                <a:srgbClr val="FF000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4258" y="1312421"/>
            <a:ext cx="6307415" cy="517343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altLang="ru-RU" sz="2400" dirty="0" smtClean="0">
                <a:solidFill>
                  <a:srgbClr val="0000FF"/>
                </a:solidFill>
              </a:rPr>
              <a:t>мікроскопічні організми, які мешкають всюди;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altLang="ru-RU" sz="1900" b="1" i="1" dirty="0" smtClean="0">
                <a:solidFill>
                  <a:srgbClr val="0000FF"/>
                </a:solidFill>
              </a:rPr>
              <a:t>(у </a:t>
            </a:r>
            <a:r>
              <a:rPr lang="uk-UA" altLang="ru-RU" sz="1900" b="1" i="1" dirty="0">
                <a:solidFill>
                  <a:srgbClr val="0000FF"/>
                </a:solidFill>
              </a:rPr>
              <a:t>повітрі, ґрунті та воді;  </a:t>
            </a:r>
            <a:r>
              <a:rPr lang="uk-UA" altLang="ru-RU" sz="1900" b="1" i="1" dirty="0" smtClean="0">
                <a:solidFill>
                  <a:srgbClr val="0000FF"/>
                </a:solidFill>
              </a:rPr>
              <a:t>у </a:t>
            </a:r>
            <a:r>
              <a:rPr lang="uk-UA" altLang="ru-RU" sz="1900" b="1" i="1" dirty="0">
                <a:solidFill>
                  <a:srgbClr val="0000FF"/>
                </a:solidFill>
              </a:rPr>
              <a:t>кишечниках тварин і людей;  </a:t>
            </a:r>
            <a:r>
              <a:rPr lang="uk-UA" altLang="ru-RU" sz="1900" b="1" i="1" dirty="0" smtClean="0">
                <a:solidFill>
                  <a:srgbClr val="0000FF"/>
                </a:solidFill>
              </a:rPr>
              <a:t>на </a:t>
            </a:r>
            <a:r>
              <a:rPr lang="uk-UA" altLang="ru-RU" sz="1900" b="1" i="1" dirty="0">
                <a:solidFill>
                  <a:srgbClr val="0000FF"/>
                </a:solidFill>
              </a:rPr>
              <a:t>поверхні фруктів та овочів; </a:t>
            </a:r>
            <a:r>
              <a:rPr lang="uk-UA" altLang="ru-RU" sz="1900" b="1" i="1" dirty="0" smtClean="0">
                <a:solidFill>
                  <a:srgbClr val="0000FF"/>
                </a:solidFill>
              </a:rPr>
              <a:t>у </a:t>
            </a:r>
            <a:r>
              <a:rPr lang="uk-UA" altLang="ru-RU" sz="1900" b="1" i="1" dirty="0">
                <a:solidFill>
                  <a:srgbClr val="0000FF"/>
                </a:solidFill>
              </a:rPr>
              <a:t>сирому м'ясі, птиці та морепродуктах;  </a:t>
            </a:r>
            <a:r>
              <a:rPr lang="uk-UA" altLang="ru-RU" sz="1900" b="1" i="1" dirty="0" smtClean="0">
                <a:solidFill>
                  <a:srgbClr val="0000FF"/>
                </a:solidFill>
              </a:rPr>
              <a:t>на </a:t>
            </a:r>
            <a:r>
              <a:rPr lang="uk-UA" altLang="ru-RU" sz="1900" b="1" i="1" dirty="0">
                <a:solidFill>
                  <a:srgbClr val="0000FF"/>
                </a:solidFill>
              </a:rPr>
              <a:t>шкарлупі горіхів;  </a:t>
            </a:r>
            <a:r>
              <a:rPr lang="uk-UA" altLang="ru-RU" sz="1900" b="1" i="1" dirty="0" smtClean="0">
                <a:solidFill>
                  <a:srgbClr val="0000FF"/>
                </a:solidFill>
              </a:rPr>
              <a:t>на </a:t>
            </a:r>
            <a:r>
              <a:rPr lang="uk-UA" altLang="ru-RU" sz="1900" b="1" i="1" dirty="0">
                <a:solidFill>
                  <a:srgbClr val="0000FF"/>
                </a:solidFill>
              </a:rPr>
              <a:t>комахах і гризунах; </a:t>
            </a:r>
            <a:r>
              <a:rPr lang="uk-UA" altLang="ru-RU" sz="1900" b="1" i="1" dirty="0" smtClean="0">
                <a:solidFill>
                  <a:srgbClr val="0000FF"/>
                </a:solidFill>
              </a:rPr>
              <a:t> на </a:t>
            </a:r>
            <a:r>
              <a:rPr lang="uk-UA" altLang="ru-RU" sz="1900" b="1" i="1" dirty="0">
                <a:solidFill>
                  <a:srgbClr val="0000FF"/>
                </a:solidFill>
              </a:rPr>
              <a:t>руках, шкірі, волоссі та одязі людей</a:t>
            </a:r>
            <a:r>
              <a:rPr lang="uk-UA" altLang="ru-RU" sz="1900" b="1" i="1" dirty="0" smtClean="0">
                <a:solidFill>
                  <a:srgbClr val="0000FF"/>
                </a:solidFill>
              </a:rPr>
              <a:t>);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uk-UA" altLang="ru-RU" sz="2400" dirty="0" smtClean="0">
              <a:solidFill>
                <a:srgbClr val="0000FF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altLang="ru-RU" sz="2400" dirty="0" smtClean="0">
                <a:solidFill>
                  <a:srgbClr val="0000FF"/>
                </a:solidFill>
              </a:rPr>
              <a:t>невидимі неозброєним оком: щоб їх побачити, треба їх збільшити в 1000 разів (400 мільйонів бактерій за розміром дорівнюють дрібці цукру);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uk-UA" altLang="ru-RU" sz="2400" dirty="0" smtClean="0">
              <a:solidFill>
                <a:srgbClr val="0000FF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altLang="ru-RU" sz="2400" dirty="0" smtClean="0">
                <a:solidFill>
                  <a:srgbClr val="0000FF"/>
                </a:solidFill>
              </a:rPr>
              <a:t>викликають найбільшу кількість смертей  через хвороби, пов'язані з харчовими продуктами</a:t>
            </a:r>
            <a:endParaRPr lang="ru-RU" altLang="ru-RU" dirty="0" smtClean="0">
              <a:solidFill>
                <a:srgbClr val="000066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668376" y="3333504"/>
            <a:ext cx="5378312" cy="3354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altLang="ru-RU" sz="2400" b="1" dirty="0">
                <a:solidFill>
                  <a:srgbClr val="0000FF"/>
                </a:solidFill>
              </a:rPr>
              <a:t>Щоб розмножуватися та викликати захворювання, мікроорганізмам  потрібні: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altLang="ru-RU" sz="2400" b="1" dirty="0" smtClean="0">
                <a:solidFill>
                  <a:srgbClr val="FF0000"/>
                </a:solidFill>
              </a:rPr>
              <a:t>Волога,</a:t>
            </a:r>
            <a:r>
              <a:rPr lang="uk-UA" altLang="ru-RU" sz="2400" dirty="0" smtClean="0">
                <a:solidFill>
                  <a:srgbClr val="000066"/>
                </a:solidFill>
              </a:rPr>
              <a:t> </a:t>
            </a:r>
            <a:r>
              <a:rPr lang="uk-UA" altLang="ru-RU" sz="2400" dirty="0" smtClean="0">
                <a:solidFill>
                  <a:srgbClr val="0000FF"/>
                </a:solidFill>
              </a:rPr>
              <a:t>що присутня в більшості харчових продуктів, зокрема, у фруктах та овочах;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altLang="ru-RU" sz="2400" b="1" dirty="0" smtClean="0">
                <a:solidFill>
                  <a:srgbClr val="FF0000"/>
                </a:solidFill>
              </a:rPr>
              <a:t>Поживні речовини,</a:t>
            </a:r>
            <a:r>
              <a:rPr lang="uk-UA" altLang="ru-RU" sz="2400" dirty="0" smtClean="0">
                <a:solidFill>
                  <a:srgbClr val="000066"/>
                </a:solidFill>
              </a:rPr>
              <a:t>  </a:t>
            </a:r>
            <a:r>
              <a:rPr lang="uk-UA" altLang="ru-RU" sz="2400" dirty="0" smtClean="0">
                <a:solidFill>
                  <a:srgbClr val="0000FF"/>
                </a:solidFill>
              </a:rPr>
              <a:t>які є в більшості    харчових продуктів;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altLang="ru-RU" sz="2400" b="1" dirty="0" smtClean="0">
                <a:solidFill>
                  <a:srgbClr val="FF0000"/>
                </a:solidFill>
              </a:rPr>
              <a:t>Прийнятна температура,</a:t>
            </a:r>
            <a:r>
              <a:rPr lang="uk-UA" altLang="ru-RU" sz="2400" dirty="0" smtClean="0">
                <a:solidFill>
                  <a:srgbClr val="000066"/>
                </a:solidFill>
              </a:rPr>
              <a:t> </a:t>
            </a:r>
            <a:r>
              <a:rPr lang="uk-UA" altLang="ru-RU" sz="2400" dirty="0" smtClean="0">
                <a:solidFill>
                  <a:srgbClr val="0000FF"/>
                </a:solidFill>
              </a:rPr>
              <a:t>особливо кімнатна або трохи вища Т;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altLang="ru-RU" sz="2400" b="1" dirty="0" smtClean="0">
                <a:solidFill>
                  <a:srgbClr val="FF0000"/>
                </a:solidFill>
              </a:rPr>
              <a:t>Час.</a:t>
            </a:r>
            <a:endParaRPr lang="uk-UA" altLang="ru-RU" sz="2400" b="1" dirty="0">
              <a:solidFill>
                <a:srgbClr val="FF0000"/>
              </a:solidFill>
            </a:endParaRPr>
          </a:p>
        </p:txBody>
      </p:sp>
      <p:pic>
        <p:nvPicPr>
          <p:cNvPr id="4102" name="Picture 6" descr="https://peritumagri.com/stride/pluginfile.php/14529/mod_page/content/5/image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29" y="-2"/>
            <a:ext cx="5611871" cy="31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29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012" y="33793"/>
            <a:ext cx="6678023" cy="209951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Зростає </a:t>
            </a:r>
            <a:r>
              <a:rPr lang="uk-UA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кількість дітей </a:t>
            </a:r>
            <a:r>
              <a:rPr lang="uk-UA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вродженими </a:t>
            </a:r>
            <a:r>
              <a:rPr lang="uk-UA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вадами </a:t>
            </a:r>
            <a:r>
              <a:rPr lang="uk-UA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розвитку,  церебральний </a:t>
            </a:r>
            <a:r>
              <a:rPr lang="uk-UA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параліч; </a:t>
            </a:r>
            <a:r>
              <a:rPr lang="uk-UA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психоневрологічні </a:t>
            </a:r>
            <a:r>
              <a:rPr lang="uk-UA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захворювання</a:t>
            </a:r>
            <a:r>
              <a:rPr lang="uk-UA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uk-UA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вади серцево-судинної системи</a:t>
            </a:r>
            <a:endParaRPr lang="uk-UA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501189" y="3898232"/>
            <a:ext cx="8690811" cy="29597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Соціально-економічна криза та зубожіння громадян призводить </a:t>
            </a:r>
            <a:r>
              <a:rPr lang="uk-UA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епідемічних вибухів туберкульозу, наркоманії, анемії, поширення самогубств, зниження народжуваності; поширюються захворювання, зумовлені ризикованим способом життя</a:t>
            </a:r>
            <a:endParaRPr lang="uk-UA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Олігофренія у дітей: що це таке, симптоми, ступеня тяжкості, лікування »  Жіночий клу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036" y="120317"/>
            <a:ext cx="5333669" cy="354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Українців все менше. Чому так і як рятувати ситуацію? - Український  соціологічний порта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189" y="2133303"/>
            <a:ext cx="3244845" cy="176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Українців все менше. Чому так і як рятувати ситуацію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4310"/>
            <a:ext cx="3501187" cy="232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06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33625" y="61065"/>
            <a:ext cx="10852485" cy="111743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uk-UA" altLang="ru-RU" dirty="0" smtClean="0">
                <a:solidFill>
                  <a:srgbClr val="0000FF"/>
                </a:solidFill>
              </a:rPr>
              <a:t>Бактерії розмножуються шляхом поділу надвоє</a:t>
            </a:r>
          </a:p>
        </p:txBody>
      </p:sp>
      <p:sp>
        <p:nvSpPr>
          <p:cNvPr id="21507" name="Content Placeholder 103"/>
          <p:cNvSpPr>
            <a:spLocks noGrp="1"/>
          </p:cNvSpPr>
          <p:nvPr>
            <p:ph idx="1"/>
          </p:nvPr>
        </p:nvSpPr>
        <p:spPr>
          <a:xfrm>
            <a:off x="333625" y="1543051"/>
            <a:ext cx="5835029" cy="24339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uk-UA" sz="2400" dirty="0">
                <a:solidFill>
                  <a:srgbClr val="0000FF"/>
                </a:solidFill>
              </a:rPr>
              <a:t>Приклад розмноження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uk-UA" sz="2400" dirty="0">
                <a:solidFill>
                  <a:srgbClr val="0000FF"/>
                </a:solidFill>
              </a:rPr>
              <a:t>бактерій, які подвоюються кожні </a:t>
            </a:r>
            <a:r>
              <a:rPr lang="en-US" sz="2400" dirty="0">
                <a:solidFill>
                  <a:srgbClr val="0000FF"/>
                </a:solidFill>
              </a:rPr>
              <a:t>20 </a:t>
            </a:r>
            <a:r>
              <a:rPr lang="uk-UA" sz="2400" dirty="0">
                <a:solidFill>
                  <a:srgbClr val="0000FF"/>
                </a:solidFill>
              </a:rPr>
              <a:t>хвилин</a:t>
            </a:r>
            <a:endParaRPr lang="en-US" sz="2400" dirty="0">
              <a:solidFill>
                <a:srgbClr val="0000FF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uk-UA" sz="2400" dirty="0">
                <a:solidFill>
                  <a:srgbClr val="0000FF"/>
                </a:solidFill>
              </a:rPr>
              <a:t>На фактичні темпи розмноження впливають декілька чинників </a:t>
            </a:r>
            <a:endParaRPr lang="en-US" sz="2400" dirty="0">
              <a:solidFill>
                <a:srgbClr val="0000FF"/>
              </a:solidFill>
            </a:endParaRPr>
          </a:p>
        </p:txBody>
      </p:sp>
      <p:grpSp>
        <p:nvGrpSpPr>
          <p:cNvPr id="20484" name="Group 8"/>
          <p:cNvGrpSpPr>
            <a:grpSpLocks/>
          </p:cNvGrpSpPr>
          <p:nvPr/>
        </p:nvGrpSpPr>
        <p:grpSpPr bwMode="auto">
          <a:xfrm>
            <a:off x="9167814" y="1214438"/>
            <a:ext cx="427037" cy="571500"/>
            <a:chOff x="5774436" y="1527475"/>
            <a:chExt cx="427555" cy="571073"/>
          </a:xfrm>
        </p:grpSpPr>
        <p:sp>
          <p:nvSpPr>
            <p:cNvPr id="5" name="Oval 4"/>
            <p:cNvSpPr/>
            <p:nvPr/>
          </p:nvSpPr>
          <p:spPr>
            <a:xfrm rot="18649143">
              <a:off x="5935341" y="1641540"/>
              <a:ext cx="380715" cy="152585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5774436" y="1846324"/>
              <a:ext cx="238414" cy="252224"/>
            </a:xfrm>
            <a:custGeom>
              <a:avLst/>
              <a:gdLst>
                <a:gd name="connsiteX0" fmla="*/ 237744 w 237744"/>
                <a:gd name="connsiteY0" fmla="*/ 0 h 251460"/>
                <a:gd name="connsiteX1" fmla="*/ 192024 w 237744"/>
                <a:gd name="connsiteY1" fmla="*/ 50292 h 251460"/>
                <a:gd name="connsiteX2" fmla="*/ 132588 w 237744"/>
                <a:gd name="connsiteY2" fmla="*/ 50292 h 251460"/>
                <a:gd name="connsiteX3" fmla="*/ 155448 w 237744"/>
                <a:gd name="connsiteY3" fmla="*/ 114300 h 251460"/>
                <a:gd name="connsiteX4" fmla="*/ 73152 w 237744"/>
                <a:gd name="connsiteY4" fmla="*/ 109728 h 251460"/>
                <a:gd name="connsiteX5" fmla="*/ 100584 w 237744"/>
                <a:gd name="connsiteY5" fmla="*/ 178308 h 251460"/>
                <a:gd name="connsiteX6" fmla="*/ 22860 w 237744"/>
                <a:gd name="connsiteY6" fmla="*/ 164592 h 251460"/>
                <a:gd name="connsiteX7" fmla="*/ 27432 w 237744"/>
                <a:gd name="connsiteY7" fmla="*/ 219456 h 251460"/>
                <a:gd name="connsiteX8" fmla="*/ 9144 w 237744"/>
                <a:gd name="connsiteY8" fmla="*/ 237744 h 251460"/>
                <a:gd name="connsiteX9" fmla="*/ 0 w 237744"/>
                <a:gd name="connsiteY9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744" h="251460">
                  <a:moveTo>
                    <a:pt x="237744" y="0"/>
                  </a:moveTo>
                  <a:cubicBezTo>
                    <a:pt x="223647" y="20955"/>
                    <a:pt x="209550" y="41910"/>
                    <a:pt x="192024" y="50292"/>
                  </a:cubicBezTo>
                  <a:cubicBezTo>
                    <a:pt x="174498" y="58674"/>
                    <a:pt x="138684" y="39624"/>
                    <a:pt x="132588" y="50292"/>
                  </a:cubicBezTo>
                  <a:cubicBezTo>
                    <a:pt x="126492" y="60960"/>
                    <a:pt x="165354" y="104394"/>
                    <a:pt x="155448" y="114300"/>
                  </a:cubicBezTo>
                  <a:cubicBezTo>
                    <a:pt x="145542" y="124206"/>
                    <a:pt x="82296" y="99060"/>
                    <a:pt x="73152" y="109728"/>
                  </a:cubicBezTo>
                  <a:cubicBezTo>
                    <a:pt x="64008" y="120396"/>
                    <a:pt x="108966" y="169164"/>
                    <a:pt x="100584" y="178308"/>
                  </a:cubicBezTo>
                  <a:cubicBezTo>
                    <a:pt x="92202" y="187452"/>
                    <a:pt x="35052" y="157734"/>
                    <a:pt x="22860" y="164592"/>
                  </a:cubicBezTo>
                  <a:cubicBezTo>
                    <a:pt x="10668" y="171450"/>
                    <a:pt x="29718" y="207264"/>
                    <a:pt x="27432" y="219456"/>
                  </a:cubicBezTo>
                  <a:cubicBezTo>
                    <a:pt x="25146" y="231648"/>
                    <a:pt x="13716" y="232410"/>
                    <a:pt x="9144" y="237744"/>
                  </a:cubicBezTo>
                  <a:cubicBezTo>
                    <a:pt x="4572" y="243078"/>
                    <a:pt x="2286" y="247269"/>
                    <a:pt x="0" y="25146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20485" name="Group 9"/>
          <p:cNvGrpSpPr>
            <a:grpSpLocks/>
          </p:cNvGrpSpPr>
          <p:nvPr/>
        </p:nvGrpSpPr>
        <p:grpSpPr bwMode="auto">
          <a:xfrm>
            <a:off x="9372600" y="1833563"/>
            <a:ext cx="427038" cy="571500"/>
            <a:chOff x="5774436" y="1527475"/>
            <a:chExt cx="427555" cy="571073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Oval 10"/>
            <p:cNvSpPr/>
            <p:nvPr/>
          </p:nvSpPr>
          <p:spPr>
            <a:xfrm rot="18649143">
              <a:off x="5935341" y="1641540"/>
              <a:ext cx="380715" cy="152585"/>
            </a:xfrm>
            <a:prstGeom prst="ellipse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5774436" y="1846324"/>
              <a:ext cx="238413" cy="252224"/>
            </a:xfrm>
            <a:custGeom>
              <a:avLst/>
              <a:gdLst>
                <a:gd name="connsiteX0" fmla="*/ 237744 w 237744"/>
                <a:gd name="connsiteY0" fmla="*/ 0 h 251460"/>
                <a:gd name="connsiteX1" fmla="*/ 192024 w 237744"/>
                <a:gd name="connsiteY1" fmla="*/ 50292 h 251460"/>
                <a:gd name="connsiteX2" fmla="*/ 132588 w 237744"/>
                <a:gd name="connsiteY2" fmla="*/ 50292 h 251460"/>
                <a:gd name="connsiteX3" fmla="*/ 155448 w 237744"/>
                <a:gd name="connsiteY3" fmla="*/ 114300 h 251460"/>
                <a:gd name="connsiteX4" fmla="*/ 73152 w 237744"/>
                <a:gd name="connsiteY4" fmla="*/ 109728 h 251460"/>
                <a:gd name="connsiteX5" fmla="*/ 100584 w 237744"/>
                <a:gd name="connsiteY5" fmla="*/ 178308 h 251460"/>
                <a:gd name="connsiteX6" fmla="*/ 22860 w 237744"/>
                <a:gd name="connsiteY6" fmla="*/ 164592 h 251460"/>
                <a:gd name="connsiteX7" fmla="*/ 27432 w 237744"/>
                <a:gd name="connsiteY7" fmla="*/ 219456 h 251460"/>
                <a:gd name="connsiteX8" fmla="*/ 9144 w 237744"/>
                <a:gd name="connsiteY8" fmla="*/ 237744 h 251460"/>
                <a:gd name="connsiteX9" fmla="*/ 0 w 237744"/>
                <a:gd name="connsiteY9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744" h="251460">
                  <a:moveTo>
                    <a:pt x="237744" y="0"/>
                  </a:moveTo>
                  <a:cubicBezTo>
                    <a:pt x="223647" y="20955"/>
                    <a:pt x="209550" y="41910"/>
                    <a:pt x="192024" y="50292"/>
                  </a:cubicBezTo>
                  <a:cubicBezTo>
                    <a:pt x="174498" y="58674"/>
                    <a:pt x="138684" y="39624"/>
                    <a:pt x="132588" y="50292"/>
                  </a:cubicBezTo>
                  <a:cubicBezTo>
                    <a:pt x="126492" y="60960"/>
                    <a:pt x="165354" y="104394"/>
                    <a:pt x="155448" y="114300"/>
                  </a:cubicBezTo>
                  <a:cubicBezTo>
                    <a:pt x="145542" y="124206"/>
                    <a:pt x="82296" y="99060"/>
                    <a:pt x="73152" y="109728"/>
                  </a:cubicBezTo>
                  <a:cubicBezTo>
                    <a:pt x="64008" y="120396"/>
                    <a:pt x="108966" y="169164"/>
                    <a:pt x="100584" y="178308"/>
                  </a:cubicBezTo>
                  <a:cubicBezTo>
                    <a:pt x="92202" y="187452"/>
                    <a:pt x="35052" y="157734"/>
                    <a:pt x="22860" y="164592"/>
                  </a:cubicBezTo>
                  <a:cubicBezTo>
                    <a:pt x="10668" y="171450"/>
                    <a:pt x="29718" y="207264"/>
                    <a:pt x="27432" y="219456"/>
                  </a:cubicBezTo>
                  <a:cubicBezTo>
                    <a:pt x="25146" y="231648"/>
                    <a:pt x="13716" y="232410"/>
                    <a:pt x="9144" y="237744"/>
                  </a:cubicBezTo>
                  <a:cubicBezTo>
                    <a:pt x="4572" y="243078"/>
                    <a:pt x="2286" y="247269"/>
                    <a:pt x="0" y="251460"/>
                  </a:cubicBezTo>
                </a:path>
              </a:pathLst>
            </a:cu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20486" name="Group 12"/>
          <p:cNvGrpSpPr>
            <a:grpSpLocks/>
          </p:cNvGrpSpPr>
          <p:nvPr/>
        </p:nvGrpSpPr>
        <p:grpSpPr bwMode="auto">
          <a:xfrm>
            <a:off x="8458200" y="1833563"/>
            <a:ext cx="427038" cy="571500"/>
            <a:chOff x="5774436" y="1527475"/>
            <a:chExt cx="427555" cy="571073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Oval 13"/>
            <p:cNvSpPr/>
            <p:nvPr/>
          </p:nvSpPr>
          <p:spPr>
            <a:xfrm rot="18649143">
              <a:off x="5935341" y="1641540"/>
              <a:ext cx="380715" cy="152585"/>
            </a:xfrm>
            <a:prstGeom prst="ellipse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5774436" y="1846324"/>
              <a:ext cx="238413" cy="252224"/>
            </a:xfrm>
            <a:custGeom>
              <a:avLst/>
              <a:gdLst>
                <a:gd name="connsiteX0" fmla="*/ 237744 w 237744"/>
                <a:gd name="connsiteY0" fmla="*/ 0 h 251460"/>
                <a:gd name="connsiteX1" fmla="*/ 192024 w 237744"/>
                <a:gd name="connsiteY1" fmla="*/ 50292 h 251460"/>
                <a:gd name="connsiteX2" fmla="*/ 132588 w 237744"/>
                <a:gd name="connsiteY2" fmla="*/ 50292 h 251460"/>
                <a:gd name="connsiteX3" fmla="*/ 155448 w 237744"/>
                <a:gd name="connsiteY3" fmla="*/ 114300 h 251460"/>
                <a:gd name="connsiteX4" fmla="*/ 73152 w 237744"/>
                <a:gd name="connsiteY4" fmla="*/ 109728 h 251460"/>
                <a:gd name="connsiteX5" fmla="*/ 100584 w 237744"/>
                <a:gd name="connsiteY5" fmla="*/ 178308 h 251460"/>
                <a:gd name="connsiteX6" fmla="*/ 22860 w 237744"/>
                <a:gd name="connsiteY6" fmla="*/ 164592 h 251460"/>
                <a:gd name="connsiteX7" fmla="*/ 27432 w 237744"/>
                <a:gd name="connsiteY7" fmla="*/ 219456 h 251460"/>
                <a:gd name="connsiteX8" fmla="*/ 9144 w 237744"/>
                <a:gd name="connsiteY8" fmla="*/ 237744 h 251460"/>
                <a:gd name="connsiteX9" fmla="*/ 0 w 237744"/>
                <a:gd name="connsiteY9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744" h="251460">
                  <a:moveTo>
                    <a:pt x="237744" y="0"/>
                  </a:moveTo>
                  <a:cubicBezTo>
                    <a:pt x="223647" y="20955"/>
                    <a:pt x="209550" y="41910"/>
                    <a:pt x="192024" y="50292"/>
                  </a:cubicBezTo>
                  <a:cubicBezTo>
                    <a:pt x="174498" y="58674"/>
                    <a:pt x="138684" y="39624"/>
                    <a:pt x="132588" y="50292"/>
                  </a:cubicBezTo>
                  <a:cubicBezTo>
                    <a:pt x="126492" y="60960"/>
                    <a:pt x="165354" y="104394"/>
                    <a:pt x="155448" y="114300"/>
                  </a:cubicBezTo>
                  <a:cubicBezTo>
                    <a:pt x="145542" y="124206"/>
                    <a:pt x="82296" y="99060"/>
                    <a:pt x="73152" y="109728"/>
                  </a:cubicBezTo>
                  <a:cubicBezTo>
                    <a:pt x="64008" y="120396"/>
                    <a:pt x="108966" y="169164"/>
                    <a:pt x="100584" y="178308"/>
                  </a:cubicBezTo>
                  <a:cubicBezTo>
                    <a:pt x="92202" y="187452"/>
                    <a:pt x="35052" y="157734"/>
                    <a:pt x="22860" y="164592"/>
                  </a:cubicBezTo>
                  <a:cubicBezTo>
                    <a:pt x="10668" y="171450"/>
                    <a:pt x="29718" y="207264"/>
                    <a:pt x="27432" y="219456"/>
                  </a:cubicBezTo>
                  <a:cubicBezTo>
                    <a:pt x="25146" y="231648"/>
                    <a:pt x="13716" y="232410"/>
                    <a:pt x="9144" y="237744"/>
                  </a:cubicBezTo>
                  <a:cubicBezTo>
                    <a:pt x="4572" y="243078"/>
                    <a:pt x="2286" y="247269"/>
                    <a:pt x="0" y="251460"/>
                  </a:cubicBezTo>
                </a:path>
              </a:pathLst>
            </a:cu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20487" name="Group 15"/>
          <p:cNvGrpSpPr>
            <a:grpSpLocks/>
          </p:cNvGrpSpPr>
          <p:nvPr/>
        </p:nvGrpSpPr>
        <p:grpSpPr bwMode="auto">
          <a:xfrm>
            <a:off x="8610600" y="2671763"/>
            <a:ext cx="427038" cy="571500"/>
            <a:chOff x="5774436" y="1527475"/>
            <a:chExt cx="427555" cy="571073"/>
          </a:xfrm>
          <a:solidFill>
            <a:srgbClr val="00B0F0"/>
          </a:solidFill>
        </p:grpSpPr>
        <p:sp>
          <p:nvSpPr>
            <p:cNvPr id="17" name="Oval 16"/>
            <p:cNvSpPr/>
            <p:nvPr/>
          </p:nvSpPr>
          <p:spPr>
            <a:xfrm rot="18649143">
              <a:off x="5935341" y="1641540"/>
              <a:ext cx="380715" cy="152585"/>
            </a:xfrm>
            <a:prstGeom prst="ellipse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5774436" y="1846324"/>
              <a:ext cx="238413" cy="252224"/>
            </a:xfrm>
            <a:custGeom>
              <a:avLst/>
              <a:gdLst>
                <a:gd name="connsiteX0" fmla="*/ 237744 w 237744"/>
                <a:gd name="connsiteY0" fmla="*/ 0 h 251460"/>
                <a:gd name="connsiteX1" fmla="*/ 192024 w 237744"/>
                <a:gd name="connsiteY1" fmla="*/ 50292 h 251460"/>
                <a:gd name="connsiteX2" fmla="*/ 132588 w 237744"/>
                <a:gd name="connsiteY2" fmla="*/ 50292 h 251460"/>
                <a:gd name="connsiteX3" fmla="*/ 155448 w 237744"/>
                <a:gd name="connsiteY3" fmla="*/ 114300 h 251460"/>
                <a:gd name="connsiteX4" fmla="*/ 73152 w 237744"/>
                <a:gd name="connsiteY4" fmla="*/ 109728 h 251460"/>
                <a:gd name="connsiteX5" fmla="*/ 100584 w 237744"/>
                <a:gd name="connsiteY5" fmla="*/ 178308 h 251460"/>
                <a:gd name="connsiteX6" fmla="*/ 22860 w 237744"/>
                <a:gd name="connsiteY6" fmla="*/ 164592 h 251460"/>
                <a:gd name="connsiteX7" fmla="*/ 27432 w 237744"/>
                <a:gd name="connsiteY7" fmla="*/ 219456 h 251460"/>
                <a:gd name="connsiteX8" fmla="*/ 9144 w 237744"/>
                <a:gd name="connsiteY8" fmla="*/ 237744 h 251460"/>
                <a:gd name="connsiteX9" fmla="*/ 0 w 237744"/>
                <a:gd name="connsiteY9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744" h="251460">
                  <a:moveTo>
                    <a:pt x="237744" y="0"/>
                  </a:moveTo>
                  <a:cubicBezTo>
                    <a:pt x="223647" y="20955"/>
                    <a:pt x="209550" y="41910"/>
                    <a:pt x="192024" y="50292"/>
                  </a:cubicBezTo>
                  <a:cubicBezTo>
                    <a:pt x="174498" y="58674"/>
                    <a:pt x="138684" y="39624"/>
                    <a:pt x="132588" y="50292"/>
                  </a:cubicBezTo>
                  <a:cubicBezTo>
                    <a:pt x="126492" y="60960"/>
                    <a:pt x="165354" y="104394"/>
                    <a:pt x="155448" y="114300"/>
                  </a:cubicBezTo>
                  <a:cubicBezTo>
                    <a:pt x="145542" y="124206"/>
                    <a:pt x="82296" y="99060"/>
                    <a:pt x="73152" y="109728"/>
                  </a:cubicBezTo>
                  <a:cubicBezTo>
                    <a:pt x="64008" y="120396"/>
                    <a:pt x="108966" y="169164"/>
                    <a:pt x="100584" y="178308"/>
                  </a:cubicBezTo>
                  <a:cubicBezTo>
                    <a:pt x="92202" y="187452"/>
                    <a:pt x="35052" y="157734"/>
                    <a:pt x="22860" y="164592"/>
                  </a:cubicBezTo>
                  <a:cubicBezTo>
                    <a:pt x="10668" y="171450"/>
                    <a:pt x="29718" y="207264"/>
                    <a:pt x="27432" y="219456"/>
                  </a:cubicBezTo>
                  <a:cubicBezTo>
                    <a:pt x="25146" y="231648"/>
                    <a:pt x="13716" y="232410"/>
                    <a:pt x="9144" y="237744"/>
                  </a:cubicBezTo>
                  <a:cubicBezTo>
                    <a:pt x="4572" y="243078"/>
                    <a:pt x="2286" y="247269"/>
                    <a:pt x="0" y="251460"/>
                  </a:cubicBezTo>
                </a:path>
              </a:pathLst>
            </a:cu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20488" name="Group 18"/>
          <p:cNvGrpSpPr>
            <a:grpSpLocks/>
          </p:cNvGrpSpPr>
          <p:nvPr/>
        </p:nvGrpSpPr>
        <p:grpSpPr bwMode="auto">
          <a:xfrm>
            <a:off x="9067800" y="2671763"/>
            <a:ext cx="427038" cy="571500"/>
            <a:chOff x="5774436" y="1527475"/>
            <a:chExt cx="427555" cy="571073"/>
          </a:xfrm>
          <a:solidFill>
            <a:srgbClr val="00B0F0"/>
          </a:solidFill>
        </p:grpSpPr>
        <p:sp>
          <p:nvSpPr>
            <p:cNvPr id="20" name="Oval 19"/>
            <p:cNvSpPr/>
            <p:nvPr/>
          </p:nvSpPr>
          <p:spPr>
            <a:xfrm rot="18649143">
              <a:off x="5935341" y="1641540"/>
              <a:ext cx="380715" cy="152585"/>
            </a:xfrm>
            <a:prstGeom prst="ellipse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5774436" y="1846324"/>
              <a:ext cx="238413" cy="252224"/>
            </a:xfrm>
            <a:custGeom>
              <a:avLst/>
              <a:gdLst>
                <a:gd name="connsiteX0" fmla="*/ 237744 w 237744"/>
                <a:gd name="connsiteY0" fmla="*/ 0 h 251460"/>
                <a:gd name="connsiteX1" fmla="*/ 192024 w 237744"/>
                <a:gd name="connsiteY1" fmla="*/ 50292 h 251460"/>
                <a:gd name="connsiteX2" fmla="*/ 132588 w 237744"/>
                <a:gd name="connsiteY2" fmla="*/ 50292 h 251460"/>
                <a:gd name="connsiteX3" fmla="*/ 155448 w 237744"/>
                <a:gd name="connsiteY3" fmla="*/ 114300 h 251460"/>
                <a:gd name="connsiteX4" fmla="*/ 73152 w 237744"/>
                <a:gd name="connsiteY4" fmla="*/ 109728 h 251460"/>
                <a:gd name="connsiteX5" fmla="*/ 100584 w 237744"/>
                <a:gd name="connsiteY5" fmla="*/ 178308 h 251460"/>
                <a:gd name="connsiteX6" fmla="*/ 22860 w 237744"/>
                <a:gd name="connsiteY6" fmla="*/ 164592 h 251460"/>
                <a:gd name="connsiteX7" fmla="*/ 27432 w 237744"/>
                <a:gd name="connsiteY7" fmla="*/ 219456 h 251460"/>
                <a:gd name="connsiteX8" fmla="*/ 9144 w 237744"/>
                <a:gd name="connsiteY8" fmla="*/ 237744 h 251460"/>
                <a:gd name="connsiteX9" fmla="*/ 0 w 237744"/>
                <a:gd name="connsiteY9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744" h="251460">
                  <a:moveTo>
                    <a:pt x="237744" y="0"/>
                  </a:moveTo>
                  <a:cubicBezTo>
                    <a:pt x="223647" y="20955"/>
                    <a:pt x="209550" y="41910"/>
                    <a:pt x="192024" y="50292"/>
                  </a:cubicBezTo>
                  <a:cubicBezTo>
                    <a:pt x="174498" y="58674"/>
                    <a:pt x="138684" y="39624"/>
                    <a:pt x="132588" y="50292"/>
                  </a:cubicBezTo>
                  <a:cubicBezTo>
                    <a:pt x="126492" y="60960"/>
                    <a:pt x="165354" y="104394"/>
                    <a:pt x="155448" y="114300"/>
                  </a:cubicBezTo>
                  <a:cubicBezTo>
                    <a:pt x="145542" y="124206"/>
                    <a:pt x="82296" y="99060"/>
                    <a:pt x="73152" y="109728"/>
                  </a:cubicBezTo>
                  <a:cubicBezTo>
                    <a:pt x="64008" y="120396"/>
                    <a:pt x="108966" y="169164"/>
                    <a:pt x="100584" y="178308"/>
                  </a:cubicBezTo>
                  <a:cubicBezTo>
                    <a:pt x="92202" y="187452"/>
                    <a:pt x="35052" y="157734"/>
                    <a:pt x="22860" y="164592"/>
                  </a:cubicBezTo>
                  <a:cubicBezTo>
                    <a:pt x="10668" y="171450"/>
                    <a:pt x="29718" y="207264"/>
                    <a:pt x="27432" y="219456"/>
                  </a:cubicBezTo>
                  <a:cubicBezTo>
                    <a:pt x="25146" y="231648"/>
                    <a:pt x="13716" y="232410"/>
                    <a:pt x="9144" y="237744"/>
                  </a:cubicBezTo>
                  <a:cubicBezTo>
                    <a:pt x="4572" y="243078"/>
                    <a:pt x="2286" y="247269"/>
                    <a:pt x="0" y="251460"/>
                  </a:cubicBezTo>
                </a:path>
              </a:pathLst>
            </a:cu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20489" name="Group 21"/>
          <p:cNvGrpSpPr>
            <a:grpSpLocks/>
          </p:cNvGrpSpPr>
          <p:nvPr/>
        </p:nvGrpSpPr>
        <p:grpSpPr bwMode="auto">
          <a:xfrm>
            <a:off x="9601200" y="2671763"/>
            <a:ext cx="427038" cy="571500"/>
            <a:chOff x="5774436" y="1527475"/>
            <a:chExt cx="427555" cy="571073"/>
          </a:xfrm>
          <a:solidFill>
            <a:srgbClr val="00B0F0"/>
          </a:solidFill>
        </p:grpSpPr>
        <p:sp>
          <p:nvSpPr>
            <p:cNvPr id="23" name="Oval 22"/>
            <p:cNvSpPr/>
            <p:nvPr/>
          </p:nvSpPr>
          <p:spPr>
            <a:xfrm rot="18649143">
              <a:off x="5935341" y="1641540"/>
              <a:ext cx="380715" cy="152585"/>
            </a:xfrm>
            <a:prstGeom prst="ellipse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5774436" y="1846324"/>
              <a:ext cx="238413" cy="252224"/>
            </a:xfrm>
            <a:custGeom>
              <a:avLst/>
              <a:gdLst>
                <a:gd name="connsiteX0" fmla="*/ 237744 w 237744"/>
                <a:gd name="connsiteY0" fmla="*/ 0 h 251460"/>
                <a:gd name="connsiteX1" fmla="*/ 192024 w 237744"/>
                <a:gd name="connsiteY1" fmla="*/ 50292 h 251460"/>
                <a:gd name="connsiteX2" fmla="*/ 132588 w 237744"/>
                <a:gd name="connsiteY2" fmla="*/ 50292 h 251460"/>
                <a:gd name="connsiteX3" fmla="*/ 155448 w 237744"/>
                <a:gd name="connsiteY3" fmla="*/ 114300 h 251460"/>
                <a:gd name="connsiteX4" fmla="*/ 73152 w 237744"/>
                <a:gd name="connsiteY4" fmla="*/ 109728 h 251460"/>
                <a:gd name="connsiteX5" fmla="*/ 100584 w 237744"/>
                <a:gd name="connsiteY5" fmla="*/ 178308 h 251460"/>
                <a:gd name="connsiteX6" fmla="*/ 22860 w 237744"/>
                <a:gd name="connsiteY6" fmla="*/ 164592 h 251460"/>
                <a:gd name="connsiteX7" fmla="*/ 27432 w 237744"/>
                <a:gd name="connsiteY7" fmla="*/ 219456 h 251460"/>
                <a:gd name="connsiteX8" fmla="*/ 9144 w 237744"/>
                <a:gd name="connsiteY8" fmla="*/ 237744 h 251460"/>
                <a:gd name="connsiteX9" fmla="*/ 0 w 237744"/>
                <a:gd name="connsiteY9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744" h="251460">
                  <a:moveTo>
                    <a:pt x="237744" y="0"/>
                  </a:moveTo>
                  <a:cubicBezTo>
                    <a:pt x="223647" y="20955"/>
                    <a:pt x="209550" y="41910"/>
                    <a:pt x="192024" y="50292"/>
                  </a:cubicBezTo>
                  <a:cubicBezTo>
                    <a:pt x="174498" y="58674"/>
                    <a:pt x="138684" y="39624"/>
                    <a:pt x="132588" y="50292"/>
                  </a:cubicBezTo>
                  <a:cubicBezTo>
                    <a:pt x="126492" y="60960"/>
                    <a:pt x="165354" y="104394"/>
                    <a:pt x="155448" y="114300"/>
                  </a:cubicBezTo>
                  <a:cubicBezTo>
                    <a:pt x="145542" y="124206"/>
                    <a:pt x="82296" y="99060"/>
                    <a:pt x="73152" y="109728"/>
                  </a:cubicBezTo>
                  <a:cubicBezTo>
                    <a:pt x="64008" y="120396"/>
                    <a:pt x="108966" y="169164"/>
                    <a:pt x="100584" y="178308"/>
                  </a:cubicBezTo>
                  <a:cubicBezTo>
                    <a:pt x="92202" y="187452"/>
                    <a:pt x="35052" y="157734"/>
                    <a:pt x="22860" y="164592"/>
                  </a:cubicBezTo>
                  <a:cubicBezTo>
                    <a:pt x="10668" y="171450"/>
                    <a:pt x="29718" y="207264"/>
                    <a:pt x="27432" y="219456"/>
                  </a:cubicBezTo>
                  <a:cubicBezTo>
                    <a:pt x="25146" y="231648"/>
                    <a:pt x="13716" y="232410"/>
                    <a:pt x="9144" y="237744"/>
                  </a:cubicBezTo>
                  <a:cubicBezTo>
                    <a:pt x="4572" y="243078"/>
                    <a:pt x="2286" y="247269"/>
                    <a:pt x="0" y="251460"/>
                  </a:cubicBezTo>
                </a:path>
              </a:pathLst>
            </a:cu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20490" name="Group 24"/>
          <p:cNvGrpSpPr>
            <a:grpSpLocks/>
          </p:cNvGrpSpPr>
          <p:nvPr/>
        </p:nvGrpSpPr>
        <p:grpSpPr bwMode="auto">
          <a:xfrm>
            <a:off x="8077200" y="2671763"/>
            <a:ext cx="427038" cy="571500"/>
            <a:chOff x="5774436" y="1527475"/>
            <a:chExt cx="427555" cy="571073"/>
          </a:xfrm>
          <a:solidFill>
            <a:srgbClr val="00B0F0"/>
          </a:solidFill>
        </p:grpSpPr>
        <p:sp>
          <p:nvSpPr>
            <p:cNvPr id="26" name="Oval 25"/>
            <p:cNvSpPr/>
            <p:nvPr/>
          </p:nvSpPr>
          <p:spPr>
            <a:xfrm rot="18649143">
              <a:off x="5935341" y="1641540"/>
              <a:ext cx="380715" cy="152585"/>
            </a:xfrm>
            <a:prstGeom prst="ellipse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5774436" y="1846324"/>
              <a:ext cx="238413" cy="252224"/>
            </a:xfrm>
            <a:custGeom>
              <a:avLst/>
              <a:gdLst>
                <a:gd name="connsiteX0" fmla="*/ 237744 w 237744"/>
                <a:gd name="connsiteY0" fmla="*/ 0 h 251460"/>
                <a:gd name="connsiteX1" fmla="*/ 192024 w 237744"/>
                <a:gd name="connsiteY1" fmla="*/ 50292 h 251460"/>
                <a:gd name="connsiteX2" fmla="*/ 132588 w 237744"/>
                <a:gd name="connsiteY2" fmla="*/ 50292 h 251460"/>
                <a:gd name="connsiteX3" fmla="*/ 155448 w 237744"/>
                <a:gd name="connsiteY3" fmla="*/ 114300 h 251460"/>
                <a:gd name="connsiteX4" fmla="*/ 73152 w 237744"/>
                <a:gd name="connsiteY4" fmla="*/ 109728 h 251460"/>
                <a:gd name="connsiteX5" fmla="*/ 100584 w 237744"/>
                <a:gd name="connsiteY5" fmla="*/ 178308 h 251460"/>
                <a:gd name="connsiteX6" fmla="*/ 22860 w 237744"/>
                <a:gd name="connsiteY6" fmla="*/ 164592 h 251460"/>
                <a:gd name="connsiteX7" fmla="*/ 27432 w 237744"/>
                <a:gd name="connsiteY7" fmla="*/ 219456 h 251460"/>
                <a:gd name="connsiteX8" fmla="*/ 9144 w 237744"/>
                <a:gd name="connsiteY8" fmla="*/ 237744 h 251460"/>
                <a:gd name="connsiteX9" fmla="*/ 0 w 237744"/>
                <a:gd name="connsiteY9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744" h="251460">
                  <a:moveTo>
                    <a:pt x="237744" y="0"/>
                  </a:moveTo>
                  <a:cubicBezTo>
                    <a:pt x="223647" y="20955"/>
                    <a:pt x="209550" y="41910"/>
                    <a:pt x="192024" y="50292"/>
                  </a:cubicBezTo>
                  <a:cubicBezTo>
                    <a:pt x="174498" y="58674"/>
                    <a:pt x="138684" y="39624"/>
                    <a:pt x="132588" y="50292"/>
                  </a:cubicBezTo>
                  <a:cubicBezTo>
                    <a:pt x="126492" y="60960"/>
                    <a:pt x="165354" y="104394"/>
                    <a:pt x="155448" y="114300"/>
                  </a:cubicBezTo>
                  <a:cubicBezTo>
                    <a:pt x="145542" y="124206"/>
                    <a:pt x="82296" y="99060"/>
                    <a:pt x="73152" y="109728"/>
                  </a:cubicBezTo>
                  <a:cubicBezTo>
                    <a:pt x="64008" y="120396"/>
                    <a:pt x="108966" y="169164"/>
                    <a:pt x="100584" y="178308"/>
                  </a:cubicBezTo>
                  <a:cubicBezTo>
                    <a:pt x="92202" y="187452"/>
                    <a:pt x="35052" y="157734"/>
                    <a:pt x="22860" y="164592"/>
                  </a:cubicBezTo>
                  <a:cubicBezTo>
                    <a:pt x="10668" y="171450"/>
                    <a:pt x="29718" y="207264"/>
                    <a:pt x="27432" y="219456"/>
                  </a:cubicBezTo>
                  <a:cubicBezTo>
                    <a:pt x="25146" y="231648"/>
                    <a:pt x="13716" y="232410"/>
                    <a:pt x="9144" y="237744"/>
                  </a:cubicBezTo>
                  <a:cubicBezTo>
                    <a:pt x="4572" y="243078"/>
                    <a:pt x="2286" y="247269"/>
                    <a:pt x="0" y="251460"/>
                  </a:cubicBezTo>
                </a:path>
              </a:pathLst>
            </a:cu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20491" name="Group 27"/>
          <p:cNvGrpSpPr>
            <a:grpSpLocks/>
          </p:cNvGrpSpPr>
          <p:nvPr/>
        </p:nvGrpSpPr>
        <p:grpSpPr bwMode="auto">
          <a:xfrm>
            <a:off x="8610600" y="3662363"/>
            <a:ext cx="427038" cy="571500"/>
            <a:chOff x="5774436" y="1527475"/>
            <a:chExt cx="427555" cy="571073"/>
          </a:xfrm>
          <a:solidFill>
            <a:srgbClr val="0000FF"/>
          </a:solidFill>
        </p:grpSpPr>
        <p:sp>
          <p:nvSpPr>
            <p:cNvPr id="29" name="Oval 28"/>
            <p:cNvSpPr/>
            <p:nvPr/>
          </p:nvSpPr>
          <p:spPr>
            <a:xfrm rot="18649143">
              <a:off x="5935341" y="1641540"/>
              <a:ext cx="380715" cy="152585"/>
            </a:xfrm>
            <a:prstGeom prst="ellipse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5774436" y="1846324"/>
              <a:ext cx="238413" cy="252224"/>
            </a:xfrm>
            <a:custGeom>
              <a:avLst/>
              <a:gdLst>
                <a:gd name="connsiteX0" fmla="*/ 237744 w 237744"/>
                <a:gd name="connsiteY0" fmla="*/ 0 h 251460"/>
                <a:gd name="connsiteX1" fmla="*/ 192024 w 237744"/>
                <a:gd name="connsiteY1" fmla="*/ 50292 h 251460"/>
                <a:gd name="connsiteX2" fmla="*/ 132588 w 237744"/>
                <a:gd name="connsiteY2" fmla="*/ 50292 h 251460"/>
                <a:gd name="connsiteX3" fmla="*/ 155448 w 237744"/>
                <a:gd name="connsiteY3" fmla="*/ 114300 h 251460"/>
                <a:gd name="connsiteX4" fmla="*/ 73152 w 237744"/>
                <a:gd name="connsiteY4" fmla="*/ 109728 h 251460"/>
                <a:gd name="connsiteX5" fmla="*/ 100584 w 237744"/>
                <a:gd name="connsiteY5" fmla="*/ 178308 h 251460"/>
                <a:gd name="connsiteX6" fmla="*/ 22860 w 237744"/>
                <a:gd name="connsiteY6" fmla="*/ 164592 h 251460"/>
                <a:gd name="connsiteX7" fmla="*/ 27432 w 237744"/>
                <a:gd name="connsiteY7" fmla="*/ 219456 h 251460"/>
                <a:gd name="connsiteX8" fmla="*/ 9144 w 237744"/>
                <a:gd name="connsiteY8" fmla="*/ 237744 h 251460"/>
                <a:gd name="connsiteX9" fmla="*/ 0 w 237744"/>
                <a:gd name="connsiteY9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744" h="251460">
                  <a:moveTo>
                    <a:pt x="237744" y="0"/>
                  </a:moveTo>
                  <a:cubicBezTo>
                    <a:pt x="223647" y="20955"/>
                    <a:pt x="209550" y="41910"/>
                    <a:pt x="192024" y="50292"/>
                  </a:cubicBezTo>
                  <a:cubicBezTo>
                    <a:pt x="174498" y="58674"/>
                    <a:pt x="138684" y="39624"/>
                    <a:pt x="132588" y="50292"/>
                  </a:cubicBezTo>
                  <a:cubicBezTo>
                    <a:pt x="126492" y="60960"/>
                    <a:pt x="165354" y="104394"/>
                    <a:pt x="155448" y="114300"/>
                  </a:cubicBezTo>
                  <a:cubicBezTo>
                    <a:pt x="145542" y="124206"/>
                    <a:pt x="82296" y="99060"/>
                    <a:pt x="73152" y="109728"/>
                  </a:cubicBezTo>
                  <a:cubicBezTo>
                    <a:pt x="64008" y="120396"/>
                    <a:pt x="108966" y="169164"/>
                    <a:pt x="100584" y="178308"/>
                  </a:cubicBezTo>
                  <a:cubicBezTo>
                    <a:pt x="92202" y="187452"/>
                    <a:pt x="35052" y="157734"/>
                    <a:pt x="22860" y="164592"/>
                  </a:cubicBezTo>
                  <a:cubicBezTo>
                    <a:pt x="10668" y="171450"/>
                    <a:pt x="29718" y="207264"/>
                    <a:pt x="27432" y="219456"/>
                  </a:cubicBezTo>
                  <a:cubicBezTo>
                    <a:pt x="25146" y="231648"/>
                    <a:pt x="13716" y="232410"/>
                    <a:pt x="9144" y="237744"/>
                  </a:cubicBezTo>
                  <a:cubicBezTo>
                    <a:pt x="4572" y="243078"/>
                    <a:pt x="2286" y="247269"/>
                    <a:pt x="0" y="251460"/>
                  </a:cubicBezTo>
                </a:path>
              </a:pathLst>
            </a:cu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20492" name="Group 30"/>
          <p:cNvGrpSpPr>
            <a:grpSpLocks/>
          </p:cNvGrpSpPr>
          <p:nvPr/>
        </p:nvGrpSpPr>
        <p:grpSpPr bwMode="auto">
          <a:xfrm>
            <a:off x="8915400" y="3662363"/>
            <a:ext cx="427038" cy="571500"/>
            <a:chOff x="5774436" y="1527475"/>
            <a:chExt cx="427555" cy="571073"/>
          </a:xfrm>
          <a:solidFill>
            <a:srgbClr val="0000FF"/>
          </a:solidFill>
        </p:grpSpPr>
        <p:sp>
          <p:nvSpPr>
            <p:cNvPr id="32" name="Oval 31"/>
            <p:cNvSpPr/>
            <p:nvPr/>
          </p:nvSpPr>
          <p:spPr>
            <a:xfrm rot="18649143">
              <a:off x="5935341" y="1641540"/>
              <a:ext cx="380715" cy="152585"/>
            </a:xfrm>
            <a:prstGeom prst="ellipse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5774436" y="1846324"/>
              <a:ext cx="238413" cy="252224"/>
            </a:xfrm>
            <a:custGeom>
              <a:avLst/>
              <a:gdLst>
                <a:gd name="connsiteX0" fmla="*/ 237744 w 237744"/>
                <a:gd name="connsiteY0" fmla="*/ 0 h 251460"/>
                <a:gd name="connsiteX1" fmla="*/ 192024 w 237744"/>
                <a:gd name="connsiteY1" fmla="*/ 50292 h 251460"/>
                <a:gd name="connsiteX2" fmla="*/ 132588 w 237744"/>
                <a:gd name="connsiteY2" fmla="*/ 50292 h 251460"/>
                <a:gd name="connsiteX3" fmla="*/ 155448 w 237744"/>
                <a:gd name="connsiteY3" fmla="*/ 114300 h 251460"/>
                <a:gd name="connsiteX4" fmla="*/ 73152 w 237744"/>
                <a:gd name="connsiteY4" fmla="*/ 109728 h 251460"/>
                <a:gd name="connsiteX5" fmla="*/ 100584 w 237744"/>
                <a:gd name="connsiteY5" fmla="*/ 178308 h 251460"/>
                <a:gd name="connsiteX6" fmla="*/ 22860 w 237744"/>
                <a:gd name="connsiteY6" fmla="*/ 164592 h 251460"/>
                <a:gd name="connsiteX7" fmla="*/ 27432 w 237744"/>
                <a:gd name="connsiteY7" fmla="*/ 219456 h 251460"/>
                <a:gd name="connsiteX8" fmla="*/ 9144 w 237744"/>
                <a:gd name="connsiteY8" fmla="*/ 237744 h 251460"/>
                <a:gd name="connsiteX9" fmla="*/ 0 w 237744"/>
                <a:gd name="connsiteY9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744" h="251460">
                  <a:moveTo>
                    <a:pt x="237744" y="0"/>
                  </a:moveTo>
                  <a:cubicBezTo>
                    <a:pt x="223647" y="20955"/>
                    <a:pt x="209550" y="41910"/>
                    <a:pt x="192024" y="50292"/>
                  </a:cubicBezTo>
                  <a:cubicBezTo>
                    <a:pt x="174498" y="58674"/>
                    <a:pt x="138684" y="39624"/>
                    <a:pt x="132588" y="50292"/>
                  </a:cubicBezTo>
                  <a:cubicBezTo>
                    <a:pt x="126492" y="60960"/>
                    <a:pt x="165354" y="104394"/>
                    <a:pt x="155448" y="114300"/>
                  </a:cubicBezTo>
                  <a:cubicBezTo>
                    <a:pt x="145542" y="124206"/>
                    <a:pt x="82296" y="99060"/>
                    <a:pt x="73152" y="109728"/>
                  </a:cubicBezTo>
                  <a:cubicBezTo>
                    <a:pt x="64008" y="120396"/>
                    <a:pt x="108966" y="169164"/>
                    <a:pt x="100584" y="178308"/>
                  </a:cubicBezTo>
                  <a:cubicBezTo>
                    <a:pt x="92202" y="187452"/>
                    <a:pt x="35052" y="157734"/>
                    <a:pt x="22860" y="164592"/>
                  </a:cubicBezTo>
                  <a:cubicBezTo>
                    <a:pt x="10668" y="171450"/>
                    <a:pt x="29718" y="207264"/>
                    <a:pt x="27432" y="219456"/>
                  </a:cubicBezTo>
                  <a:cubicBezTo>
                    <a:pt x="25146" y="231648"/>
                    <a:pt x="13716" y="232410"/>
                    <a:pt x="9144" y="237744"/>
                  </a:cubicBezTo>
                  <a:cubicBezTo>
                    <a:pt x="4572" y="243078"/>
                    <a:pt x="2286" y="247269"/>
                    <a:pt x="0" y="251460"/>
                  </a:cubicBezTo>
                </a:path>
              </a:pathLst>
            </a:cu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20493" name="Group 33"/>
          <p:cNvGrpSpPr>
            <a:grpSpLocks/>
          </p:cNvGrpSpPr>
          <p:nvPr/>
        </p:nvGrpSpPr>
        <p:grpSpPr bwMode="auto">
          <a:xfrm>
            <a:off x="9220200" y="3662363"/>
            <a:ext cx="427038" cy="571500"/>
            <a:chOff x="5774436" y="1527475"/>
            <a:chExt cx="427555" cy="571073"/>
          </a:xfrm>
          <a:solidFill>
            <a:srgbClr val="0000FF"/>
          </a:solidFill>
        </p:grpSpPr>
        <p:sp>
          <p:nvSpPr>
            <p:cNvPr id="35" name="Oval 34"/>
            <p:cNvSpPr/>
            <p:nvPr/>
          </p:nvSpPr>
          <p:spPr>
            <a:xfrm rot="18649143">
              <a:off x="5935341" y="1641540"/>
              <a:ext cx="380715" cy="152585"/>
            </a:xfrm>
            <a:prstGeom prst="ellipse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5774436" y="1846324"/>
              <a:ext cx="238413" cy="252224"/>
            </a:xfrm>
            <a:custGeom>
              <a:avLst/>
              <a:gdLst>
                <a:gd name="connsiteX0" fmla="*/ 237744 w 237744"/>
                <a:gd name="connsiteY0" fmla="*/ 0 h 251460"/>
                <a:gd name="connsiteX1" fmla="*/ 192024 w 237744"/>
                <a:gd name="connsiteY1" fmla="*/ 50292 h 251460"/>
                <a:gd name="connsiteX2" fmla="*/ 132588 w 237744"/>
                <a:gd name="connsiteY2" fmla="*/ 50292 h 251460"/>
                <a:gd name="connsiteX3" fmla="*/ 155448 w 237744"/>
                <a:gd name="connsiteY3" fmla="*/ 114300 h 251460"/>
                <a:gd name="connsiteX4" fmla="*/ 73152 w 237744"/>
                <a:gd name="connsiteY4" fmla="*/ 109728 h 251460"/>
                <a:gd name="connsiteX5" fmla="*/ 100584 w 237744"/>
                <a:gd name="connsiteY5" fmla="*/ 178308 h 251460"/>
                <a:gd name="connsiteX6" fmla="*/ 22860 w 237744"/>
                <a:gd name="connsiteY6" fmla="*/ 164592 h 251460"/>
                <a:gd name="connsiteX7" fmla="*/ 27432 w 237744"/>
                <a:gd name="connsiteY7" fmla="*/ 219456 h 251460"/>
                <a:gd name="connsiteX8" fmla="*/ 9144 w 237744"/>
                <a:gd name="connsiteY8" fmla="*/ 237744 h 251460"/>
                <a:gd name="connsiteX9" fmla="*/ 0 w 237744"/>
                <a:gd name="connsiteY9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744" h="251460">
                  <a:moveTo>
                    <a:pt x="237744" y="0"/>
                  </a:moveTo>
                  <a:cubicBezTo>
                    <a:pt x="223647" y="20955"/>
                    <a:pt x="209550" y="41910"/>
                    <a:pt x="192024" y="50292"/>
                  </a:cubicBezTo>
                  <a:cubicBezTo>
                    <a:pt x="174498" y="58674"/>
                    <a:pt x="138684" y="39624"/>
                    <a:pt x="132588" y="50292"/>
                  </a:cubicBezTo>
                  <a:cubicBezTo>
                    <a:pt x="126492" y="60960"/>
                    <a:pt x="165354" y="104394"/>
                    <a:pt x="155448" y="114300"/>
                  </a:cubicBezTo>
                  <a:cubicBezTo>
                    <a:pt x="145542" y="124206"/>
                    <a:pt x="82296" y="99060"/>
                    <a:pt x="73152" y="109728"/>
                  </a:cubicBezTo>
                  <a:cubicBezTo>
                    <a:pt x="64008" y="120396"/>
                    <a:pt x="108966" y="169164"/>
                    <a:pt x="100584" y="178308"/>
                  </a:cubicBezTo>
                  <a:cubicBezTo>
                    <a:pt x="92202" y="187452"/>
                    <a:pt x="35052" y="157734"/>
                    <a:pt x="22860" y="164592"/>
                  </a:cubicBezTo>
                  <a:cubicBezTo>
                    <a:pt x="10668" y="171450"/>
                    <a:pt x="29718" y="207264"/>
                    <a:pt x="27432" y="219456"/>
                  </a:cubicBezTo>
                  <a:cubicBezTo>
                    <a:pt x="25146" y="231648"/>
                    <a:pt x="13716" y="232410"/>
                    <a:pt x="9144" y="237744"/>
                  </a:cubicBezTo>
                  <a:cubicBezTo>
                    <a:pt x="4572" y="243078"/>
                    <a:pt x="2286" y="247269"/>
                    <a:pt x="0" y="251460"/>
                  </a:cubicBezTo>
                </a:path>
              </a:pathLst>
            </a:cu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20494" name="Group 36"/>
          <p:cNvGrpSpPr>
            <a:grpSpLocks/>
          </p:cNvGrpSpPr>
          <p:nvPr/>
        </p:nvGrpSpPr>
        <p:grpSpPr bwMode="auto">
          <a:xfrm>
            <a:off x="9525000" y="3662363"/>
            <a:ext cx="427038" cy="571500"/>
            <a:chOff x="5774436" y="1527475"/>
            <a:chExt cx="427555" cy="571073"/>
          </a:xfrm>
          <a:solidFill>
            <a:srgbClr val="0000FF"/>
          </a:solidFill>
        </p:grpSpPr>
        <p:sp>
          <p:nvSpPr>
            <p:cNvPr id="38" name="Oval 37"/>
            <p:cNvSpPr/>
            <p:nvPr/>
          </p:nvSpPr>
          <p:spPr>
            <a:xfrm rot="18649143">
              <a:off x="5935341" y="1641540"/>
              <a:ext cx="380715" cy="152585"/>
            </a:xfrm>
            <a:prstGeom prst="ellipse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5774436" y="1846324"/>
              <a:ext cx="238413" cy="252224"/>
            </a:xfrm>
            <a:custGeom>
              <a:avLst/>
              <a:gdLst>
                <a:gd name="connsiteX0" fmla="*/ 237744 w 237744"/>
                <a:gd name="connsiteY0" fmla="*/ 0 h 251460"/>
                <a:gd name="connsiteX1" fmla="*/ 192024 w 237744"/>
                <a:gd name="connsiteY1" fmla="*/ 50292 h 251460"/>
                <a:gd name="connsiteX2" fmla="*/ 132588 w 237744"/>
                <a:gd name="connsiteY2" fmla="*/ 50292 h 251460"/>
                <a:gd name="connsiteX3" fmla="*/ 155448 w 237744"/>
                <a:gd name="connsiteY3" fmla="*/ 114300 h 251460"/>
                <a:gd name="connsiteX4" fmla="*/ 73152 w 237744"/>
                <a:gd name="connsiteY4" fmla="*/ 109728 h 251460"/>
                <a:gd name="connsiteX5" fmla="*/ 100584 w 237744"/>
                <a:gd name="connsiteY5" fmla="*/ 178308 h 251460"/>
                <a:gd name="connsiteX6" fmla="*/ 22860 w 237744"/>
                <a:gd name="connsiteY6" fmla="*/ 164592 h 251460"/>
                <a:gd name="connsiteX7" fmla="*/ 27432 w 237744"/>
                <a:gd name="connsiteY7" fmla="*/ 219456 h 251460"/>
                <a:gd name="connsiteX8" fmla="*/ 9144 w 237744"/>
                <a:gd name="connsiteY8" fmla="*/ 237744 h 251460"/>
                <a:gd name="connsiteX9" fmla="*/ 0 w 237744"/>
                <a:gd name="connsiteY9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744" h="251460">
                  <a:moveTo>
                    <a:pt x="237744" y="0"/>
                  </a:moveTo>
                  <a:cubicBezTo>
                    <a:pt x="223647" y="20955"/>
                    <a:pt x="209550" y="41910"/>
                    <a:pt x="192024" y="50292"/>
                  </a:cubicBezTo>
                  <a:cubicBezTo>
                    <a:pt x="174498" y="58674"/>
                    <a:pt x="138684" y="39624"/>
                    <a:pt x="132588" y="50292"/>
                  </a:cubicBezTo>
                  <a:cubicBezTo>
                    <a:pt x="126492" y="60960"/>
                    <a:pt x="165354" y="104394"/>
                    <a:pt x="155448" y="114300"/>
                  </a:cubicBezTo>
                  <a:cubicBezTo>
                    <a:pt x="145542" y="124206"/>
                    <a:pt x="82296" y="99060"/>
                    <a:pt x="73152" y="109728"/>
                  </a:cubicBezTo>
                  <a:cubicBezTo>
                    <a:pt x="64008" y="120396"/>
                    <a:pt x="108966" y="169164"/>
                    <a:pt x="100584" y="178308"/>
                  </a:cubicBezTo>
                  <a:cubicBezTo>
                    <a:pt x="92202" y="187452"/>
                    <a:pt x="35052" y="157734"/>
                    <a:pt x="22860" y="164592"/>
                  </a:cubicBezTo>
                  <a:cubicBezTo>
                    <a:pt x="10668" y="171450"/>
                    <a:pt x="29718" y="207264"/>
                    <a:pt x="27432" y="219456"/>
                  </a:cubicBezTo>
                  <a:cubicBezTo>
                    <a:pt x="25146" y="231648"/>
                    <a:pt x="13716" y="232410"/>
                    <a:pt x="9144" y="237744"/>
                  </a:cubicBezTo>
                  <a:cubicBezTo>
                    <a:pt x="4572" y="243078"/>
                    <a:pt x="2286" y="247269"/>
                    <a:pt x="0" y="251460"/>
                  </a:cubicBezTo>
                </a:path>
              </a:pathLst>
            </a:cu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20495" name="Group 39"/>
          <p:cNvGrpSpPr>
            <a:grpSpLocks/>
          </p:cNvGrpSpPr>
          <p:nvPr/>
        </p:nvGrpSpPr>
        <p:grpSpPr bwMode="auto">
          <a:xfrm>
            <a:off x="9829800" y="3662363"/>
            <a:ext cx="427038" cy="571500"/>
            <a:chOff x="5774436" y="1527475"/>
            <a:chExt cx="427555" cy="571073"/>
          </a:xfrm>
          <a:solidFill>
            <a:srgbClr val="0000FF"/>
          </a:solidFill>
        </p:grpSpPr>
        <p:sp>
          <p:nvSpPr>
            <p:cNvPr id="41" name="Oval 40"/>
            <p:cNvSpPr/>
            <p:nvPr/>
          </p:nvSpPr>
          <p:spPr>
            <a:xfrm rot="18649143">
              <a:off x="5935341" y="1641540"/>
              <a:ext cx="380715" cy="152585"/>
            </a:xfrm>
            <a:prstGeom prst="ellipse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774436" y="1846324"/>
              <a:ext cx="238413" cy="252224"/>
            </a:xfrm>
            <a:custGeom>
              <a:avLst/>
              <a:gdLst>
                <a:gd name="connsiteX0" fmla="*/ 237744 w 237744"/>
                <a:gd name="connsiteY0" fmla="*/ 0 h 251460"/>
                <a:gd name="connsiteX1" fmla="*/ 192024 w 237744"/>
                <a:gd name="connsiteY1" fmla="*/ 50292 h 251460"/>
                <a:gd name="connsiteX2" fmla="*/ 132588 w 237744"/>
                <a:gd name="connsiteY2" fmla="*/ 50292 h 251460"/>
                <a:gd name="connsiteX3" fmla="*/ 155448 w 237744"/>
                <a:gd name="connsiteY3" fmla="*/ 114300 h 251460"/>
                <a:gd name="connsiteX4" fmla="*/ 73152 w 237744"/>
                <a:gd name="connsiteY4" fmla="*/ 109728 h 251460"/>
                <a:gd name="connsiteX5" fmla="*/ 100584 w 237744"/>
                <a:gd name="connsiteY5" fmla="*/ 178308 h 251460"/>
                <a:gd name="connsiteX6" fmla="*/ 22860 w 237744"/>
                <a:gd name="connsiteY6" fmla="*/ 164592 h 251460"/>
                <a:gd name="connsiteX7" fmla="*/ 27432 w 237744"/>
                <a:gd name="connsiteY7" fmla="*/ 219456 h 251460"/>
                <a:gd name="connsiteX8" fmla="*/ 9144 w 237744"/>
                <a:gd name="connsiteY8" fmla="*/ 237744 h 251460"/>
                <a:gd name="connsiteX9" fmla="*/ 0 w 237744"/>
                <a:gd name="connsiteY9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744" h="251460">
                  <a:moveTo>
                    <a:pt x="237744" y="0"/>
                  </a:moveTo>
                  <a:cubicBezTo>
                    <a:pt x="223647" y="20955"/>
                    <a:pt x="209550" y="41910"/>
                    <a:pt x="192024" y="50292"/>
                  </a:cubicBezTo>
                  <a:cubicBezTo>
                    <a:pt x="174498" y="58674"/>
                    <a:pt x="138684" y="39624"/>
                    <a:pt x="132588" y="50292"/>
                  </a:cubicBezTo>
                  <a:cubicBezTo>
                    <a:pt x="126492" y="60960"/>
                    <a:pt x="165354" y="104394"/>
                    <a:pt x="155448" y="114300"/>
                  </a:cubicBezTo>
                  <a:cubicBezTo>
                    <a:pt x="145542" y="124206"/>
                    <a:pt x="82296" y="99060"/>
                    <a:pt x="73152" y="109728"/>
                  </a:cubicBezTo>
                  <a:cubicBezTo>
                    <a:pt x="64008" y="120396"/>
                    <a:pt x="108966" y="169164"/>
                    <a:pt x="100584" y="178308"/>
                  </a:cubicBezTo>
                  <a:cubicBezTo>
                    <a:pt x="92202" y="187452"/>
                    <a:pt x="35052" y="157734"/>
                    <a:pt x="22860" y="164592"/>
                  </a:cubicBezTo>
                  <a:cubicBezTo>
                    <a:pt x="10668" y="171450"/>
                    <a:pt x="29718" y="207264"/>
                    <a:pt x="27432" y="219456"/>
                  </a:cubicBezTo>
                  <a:cubicBezTo>
                    <a:pt x="25146" y="231648"/>
                    <a:pt x="13716" y="232410"/>
                    <a:pt x="9144" y="237744"/>
                  </a:cubicBezTo>
                  <a:cubicBezTo>
                    <a:pt x="4572" y="243078"/>
                    <a:pt x="2286" y="247269"/>
                    <a:pt x="0" y="251460"/>
                  </a:cubicBezTo>
                </a:path>
              </a:pathLst>
            </a:cu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20496" name="Group 42"/>
          <p:cNvGrpSpPr>
            <a:grpSpLocks/>
          </p:cNvGrpSpPr>
          <p:nvPr/>
        </p:nvGrpSpPr>
        <p:grpSpPr bwMode="auto">
          <a:xfrm>
            <a:off x="8305800" y="3662363"/>
            <a:ext cx="427038" cy="571500"/>
            <a:chOff x="5774436" y="1527475"/>
            <a:chExt cx="427555" cy="571073"/>
          </a:xfrm>
          <a:solidFill>
            <a:srgbClr val="0000FF"/>
          </a:solidFill>
        </p:grpSpPr>
        <p:sp>
          <p:nvSpPr>
            <p:cNvPr id="44" name="Oval 43"/>
            <p:cNvSpPr/>
            <p:nvPr/>
          </p:nvSpPr>
          <p:spPr>
            <a:xfrm rot="18649143">
              <a:off x="5935341" y="1641540"/>
              <a:ext cx="380715" cy="152585"/>
            </a:xfrm>
            <a:prstGeom prst="ellipse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5774436" y="1846324"/>
              <a:ext cx="238413" cy="252224"/>
            </a:xfrm>
            <a:custGeom>
              <a:avLst/>
              <a:gdLst>
                <a:gd name="connsiteX0" fmla="*/ 237744 w 237744"/>
                <a:gd name="connsiteY0" fmla="*/ 0 h 251460"/>
                <a:gd name="connsiteX1" fmla="*/ 192024 w 237744"/>
                <a:gd name="connsiteY1" fmla="*/ 50292 h 251460"/>
                <a:gd name="connsiteX2" fmla="*/ 132588 w 237744"/>
                <a:gd name="connsiteY2" fmla="*/ 50292 h 251460"/>
                <a:gd name="connsiteX3" fmla="*/ 155448 w 237744"/>
                <a:gd name="connsiteY3" fmla="*/ 114300 h 251460"/>
                <a:gd name="connsiteX4" fmla="*/ 73152 w 237744"/>
                <a:gd name="connsiteY4" fmla="*/ 109728 h 251460"/>
                <a:gd name="connsiteX5" fmla="*/ 100584 w 237744"/>
                <a:gd name="connsiteY5" fmla="*/ 178308 h 251460"/>
                <a:gd name="connsiteX6" fmla="*/ 22860 w 237744"/>
                <a:gd name="connsiteY6" fmla="*/ 164592 h 251460"/>
                <a:gd name="connsiteX7" fmla="*/ 27432 w 237744"/>
                <a:gd name="connsiteY7" fmla="*/ 219456 h 251460"/>
                <a:gd name="connsiteX8" fmla="*/ 9144 w 237744"/>
                <a:gd name="connsiteY8" fmla="*/ 237744 h 251460"/>
                <a:gd name="connsiteX9" fmla="*/ 0 w 237744"/>
                <a:gd name="connsiteY9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744" h="251460">
                  <a:moveTo>
                    <a:pt x="237744" y="0"/>
                  </a:moveTo>
                  <a:cubicBezTo>
                    <a:pt x="223647" y="20955"/>
                    <a:pt x="209550" y="41910"/>
                    <a:pt x="192024" y="50292"/>
                  </a:cubicBezTo>
                  <a:cubicBezTo>
                    <a:pt x="174498" y="58674"/>
                    <a:pt x="138684" y="39624"/>
                    <a:pt x="132588" y="50292"/>
                  </a:cubicBezTo>
                  <a:cubicBezTo>
                    <a:pt x="126492" y="60960"/>
                    <a:pt x="165354" y="104394"/>
                    <a:pt x="155448" y="114300"/>
                  </a:cubicBezTo>
                  <a:cubicBezTo>
                    <a:pt x="145542" y="124206"/>
                    <a:pt x="82296" y="99060"/>
                    <a:pt x="73152" y="109728"/>
                  </a:cubicBezTo>
                  <a:cubicBezTo>
                    <a:pt x="64008" y="120396"/>
                    <a:pt x="108966" y="169164"/>
                    <a:pt x="100584" y="178308"/>
                  </a:cubicBezTo>
                  <a:cubicBezTo>
                    <a:pt x="92202" y="187452"/>
                    <a:pt x="35052" y="157734"/>
                    <a:pt x="22860" y="164592"/>
                  </a:cubicBezTo>
                  <a:cubicBezTo>
                    <a:pt x="10668" y="171450"/>
                    <a:pt x="29718" y="207264"/>
                    <a:pt x="27432" y="219456"/>
                  </a:cubicBezTo>
                  <a:cubicBezTo>
                    <a:pt x="25146" y="231648"/>
                    <a:pt x="13716" y="232410"/>
                    <a:pt x="9144" y="237744"/>
                  </a:cubicBezTo>
                  <a:cubicBezTo>
                    <a:pt x="4572" y="243078"/>
                    <a:pt x="2286" y="247269"/>
                    <a:pt x="0" y="251460"/>
                  </a:cubicBezTo>
                </a:path>
              </a:pathLst>
            </a:cu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20497" name="Group 45"/>
          <p:cNvGrpSpPr>
            <a:grpSpLocks/>
          </p:cNvGrpSpPr>
          <p:nvPr/>
        </p:nvGrpSpPr>
        <p:grpSpPr bwMode="auto">
          <a:xfrm>
            <a:off x="8001000" y="3662363"/>
            <a:ext cx="427038" cy="571500"/>
            <a:chOff x="5774436" y="1527475"/>
            <a:chExt cx="427555" cy="571073"/>
          </a:xfrm>
          <a:solidFill>
            <a:srgbClr val="0000FF"/>
          </a:solidFill>
        </p:grpSpPr>
        <p:sp>
          <p:nvSpPr>
            <p:cNvPr id="47" name="Oval 46"/>
            <p:cNvSpPr/>
            <p:nvPr/>
          </p:nvSpPr>
          <p:spPr>
            <a:xfrm rot="18649143">
              <a:off x="5935341" y="1641540"/>
              <a:ext cx="380715" cy="152585"/>
            </a:xfrm>
            <a:prstGeom prst="ellipse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5774436" y="1846324"/>
              <a:ext cx="238413" cy="252224"/>
            </a:xfrm>
            <a:custGeom>
              <a:avLst/>
              <a:gdLst>
                <a:gd name="connsiteX0" fmla="*/ 237744 w 237744"/>
                <a:gd name="connsiteY0" fmla="*/ 0 h 251460"/>
                <a:gd name="connsiteX1" fmla="*/ 192024 w 237744"/>
                <a:gd name="connsiteY1" fmla="*/ 50292 h 251460"/>
                <a:gd name="connsiteX2" fmla="*/ 132588 w 237744"/>
                <a:gd name="connsiteY2" fmla="*/ 50292 h 251460"/>
                <a:gd name="connsiteX3" fmla="*/ 155448 w 237744"/>
                <a:gd name="connsiteY3" fmla="*/ 114300 h 251460"/>
                <a:gd name="connsiteX4" fmla="*/ 73152 w 237744"/>
                <a:gd name="connsiteY4" fmla="*/ 109728 h 251460"/>
                <a:gd name="connsiteX5" fmla="*/ 100584 w 237744"/>
                <a:gd name="connsiteY5" fmla="*/ 178308 h 251460"/>
                <a:gd name="connsiteX6" fmla="*/ 22860 w 237744"/>
                <a:gd name="connsiteY6" fmla="*/ 164592 h 251460"/>
                <a:gd name="connsiteX7" fmla="*/ 27432 w 237744"/>
                <a:gd name="connsiteY7" fmla="*/ 219456 h 251460"/>
                <a:gd name="connsiteX8" fmla="*/ 9144 w 237744"/>
                <a:gd name="connsiteY8" fmla="*/ 237744 h 251460"/>
                <a:gd name="connsiteX9" fmla="*/ 0 w 237744"/>
                <a:gd name="connsiteY9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744" h="251460">
                  <a:moveTo>
                    <a:pt x="237744" y="0"/>
                  </a:moveTo>
                  <a:cubicBezTo>
                    <a:pt x="223647" y="20955"/>
                    <a:pt x="209550" y="41910"/>
                    <a:pt x="192024" y="50292"/>
                  </a:cubicBezTo>
                  <a:cubicBezTo>
                    <a:pt x="174498" y="58674"/>
                    <a:pt x="138684" y="39624"/>
                    <a:pt x="132588" y="50292"/>
                  </a:cubicBezTo>
                  <a:cubicBezTo>
                    <a:pt x="126492" y="60960"/>
                    <a:pt x="165354" y="104394"/>
                    <a:pt x="155448" y="114300"/>
                  </a:cubicBezTo>
                  <a:cubicBezTo>
                    <a:pt x="145542" y="124206"/>
                    <a:pt x="82296" y="99060"/>
                    <a:pt x="73152" y="109728"/>
                  </a:cubicBezTo>
                  <a:cubicBezTo>
                    <a:pt x="64008" y="120396"/>
                    <a:pt x="108966" y="169164"/>
                    <a:pt x="100584" y="178308"/>
                  </a:cubicBezTo>
                  <a:cubicBezTo>
                    <a:pt x="92202" y="187452"/>
                    <a:pt x="35052" y="157734"/>
                    <a:pt x="22860" y="164592"/>
                  </a:cubicBezTo>
                  <a:cubicBezTo>
                    <a:pt x="10668" y="171450"/>
                    <a:pt x="29718" y="207264"/>
                    <a:pt x="27432" y="219456"/>
                  </a:cubicBezTo>
                  <a:cubicBezTo>
                    <a:pt x="25146" y="231648"/>
                    <a:pt x="13716" y="232410"/>
                    <a:pt x="9144" y="237744"/>
                  </a:cubicBezTo>
                  <a:cubicBezTo>
                    <a:pt x="4572" y="243078"/>
                    <a:pt x="2286" y="247269"/>
                    <a:pt x="0" y="251460"/>
                  </a:cubicBezTo>
                </a:path>
              </a:pathLst>
            </a:cu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20498" name="Group 48"/>
          <p:cNvGrpSpPr>
            <a:grpSpLocks/>
          </p:cNvGrpSpPr>
          <p:nvPr/>
        </p:nvGrpSpPr>
        <p:grpSpPr bwMode="auto">
          <a:xfrm>
            <a:off x="7696200" y="3662363"/>
            <a:ext cx="427038" cy="571500"/>
            <a:chOff x="5774436" y="1527475"/>
            <a:chExt cx="427555" cy="571073"/>
          </a:xfrm>
          <a:solidFill>
            <a:srgbClr val="0000FF"/>
          </a:solidFill>
        </p:grpSpPr>
        <p:sp>
          <p:nvSpPr>
            <p:cNvPr id="50" name="Oval 49"/>
            <p:cNvSpPr/>
            <p:nvPr/>
          </p:nvSpPr>
          <p:spPr>
            <a:xfrm rot="18649143">
              <a:off x="5935341" y="1641540"/>
              <a:ext cx="380715" cy="152585"/>
            </a:xfrm>
            <a:prstGeom prst="ellipse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5774436" y="1846324"/>
              <a:ext cx="238413" cy="252224"/>
            </a:xfrm>
            <a:custGeom>
              <a:avLst/>
              <a:gdLst>
                <a:gd name="connsiteX0" fmla="*/ 237744 w 237744"/>
                <a:gd name="connsiteY0" fmla="*/ 0 h 251460"/>
                <a:gd name="connsiteX1" fmla="*/ 192024 w 237744"/>
                <a:gd name="connsiteY1" fmla="*/ 50292 h 251460"/>
                <a:gd name="connsiteX2" fmla="*/ 132588 w 237744"/>
                <a:gd name="connsiteY2" fmla="*/ 50292 h 251460"/>
                <a:gd name="connsiteX3" fmla="*/ 155448 w 237744"/>
                <a:gd name="connsiteY3" fmla="*/ 114300 h 251460"/>
                <a:gd name="connsiteX4" fmla="*/ 73152 w 237744"/>
                <a:gd name="connsiteY4" fmla="*/ 109728 h 251460"/>
                <a:gd name="connsiteX5" fmla="*/ 100584 w 237744"/>
                <a:gd name="connsiteY5" fmla="*/ 178308 h 251460"/>
                <a:gd name="connsiteX6" fmla="*/ 22860 w 237744"/>
                <a:gd name="connsiteY6" fmla="*/ 164592 h 251460"/>
                <a:gd name="connsiteX7" fmla="*/ 27432 w 237744"/>
                <a:gd name="connsiteY7" fmla="*/ 219456 h 251460"/>
                <a:gd name="connsiteX8" fmla="*/ 9144 w 237744"/>
                <a:gd name="connsiteY8" fmla="*/ 237744 h 251460"/>
                <a:gd name="connsiteX9" fmla="*/ 0 w 237744"/>
                <a:gd name="connsiteY9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744" h="251460">
                  <a:moveTo>
                    <a:pt x="237744" y="0"/>
                  </a:moveTo>
                  <a:cubicBezTo>
                    <a:pt x="223647" y="20955"/>
                    <a:pt x="209550" y="41910"/>
                    <a:pt x="192024" y="50292"/>
                  </a:cubicBezTo>
                  <a:cubicBezTo>
                    <a:pt x="174498" y="58674"/>
                    <a:pt x="138684" y="39624"/>
                    <a:pt x="132588" y="50292"/>
                  </a:cubicBezTo>
                  <a:cubicBezTo>
                    <a:pt x="126492" y="60960"/>
                    <a:pt x="165354" y="104394"/>
                    <a:pt x="155448" y="114300"/>
                  </a:cubicBezTo>
                  <a:cubicBezTo>
                    <a:pt x="145542" y="124206"/>
                    <a:pt x="82296" y="99060"/>
                    <a:pt x="73152" y="109728"/>
                  </a:cubicBezTo>
                  <a:cubicBezTo>
                    <a:pt x="64008" y="120396"/>
                    <a:pt x="108966" y="169164"/>
                    <a:pt x="100584" y="178308"/>
                  </a:cubicBezTo>
                  <a:cubicBezTo>
                    <a:pt x="92202" y="187452"/>
                    <a:pt x="35052" y="157734"/>
                    <a:pt x="22860" y="164592"/>
                  </a:cubicBezTo>
                  <a:cubicBezTo>
                    <a:pt x="10668" y="171450"/>
                    <a:pt x="29718" y="207264"/>
                    <a:pt x="27432" y="219456"/>
                  </a:cubicBezTo>
                  <a:cubicBezTo>
                    <a:pt x="25146" y="231648"/>
                    <a:pt x="13716" y="232410"/>
                    <a:pt x="9144" y="237744"/>
                  </a:cubicBezTo>
                  <a:cubicBezTo>
                    <a:pt x="4572" y="243078"/>
                    <a:pt x="2286" y="247269"/>
                    <a:pt x="0" y="251460"/>
                  </a:cubicBezTo>
                </a:path>
              </a:pathLst>
            </a:cu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20499" name="Group 52"/>
          <p:cNvGrpSpPr>
            <a:grpSpLocks/>
          </p:cNvGrpSpPr>
          <p:nvPr/>
        </p:nvGrpSpPr>
        <p:grpSpPr bwMode="auto">
          <a:xfrm>
            <a:off x="8458200" y="5210175"/>
            <a:ext cx="427038" cy="571500"/>
            <a:chOff x="5774436" y="1527475"/>
            <a:chExt cx="427555" cy="571073"/>
          </a:xfrm>
          <a:solidFill>
            <a:srgbClr val="0000FF"/>
          </a:solidFill>
        </p:grpSpPr>
        <p:sp>
          <p:nvSpPr>
            <p:cNvPr id="54" name="Oval 53"/>
            <p:cNvSpPr/>
            <p:nvPr/>
          </p:nvSpPr>
          <p:spPr>
            <a:xfrm rot="18649143">
              <a:off x="5935341" y="1641540"/>
              <a:ext cx="380715" cy="15258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5774436" y="1846325"/>
              <a:ext cx="238413" cy="252223"/>
            </a:xfrm>
            <a:custGeom>
              <a:avLst/>
              <a:gdLst>
                <a:gd name="connsiteX0" fmla="*/ 237744 w 237744"/>
                <a:gd name="connsiteY0" fmla="*/ 0 h 251460"/>
                <a:gd name="connsiteX1" fmla="*/ 192024 w 237744"/>
                <a:gd name="connsiteY1" fmla="*/ 50292 h 251460"/>
                <a:gd name="connsiteX2" fmla="*/ 132588 w 237744"/>
                <a:gd name="connsiteY2" fmla="*/ 50292 h 251460"/>
                <a:gd name="connsiteX3" fmla="*/ 155448 w 237744"/>
                <a:gd name="connsiteY3" fmla="*/ 114300 h 251460"/>
                <a:gd name="connsiteX4" fmla="*/ 73152 w 237744"/>
                <a:gd name="connsiteY4" fmla="*/ 109728 h 251460"/>
                <a:gd name="connsiteX5" fmla="*/ 100584 w 237744"/>
                <a:gd name="connsiteY5" fmla="*/ 178308 h 251460"/>
                <a:gd name="connsiteX6" fmla="*/ 22860 w 237744"/>
                <a:gd name="connsiteY6" fmla="*/ 164592 h 251460"/>
                <a:gd name="connsiteX7" fmla="*/ 27432 w 237744"/>
                <a:gd name="connsiteY7" fmla="*/ 219456 h 251460"/>
                <a:gd name="connsiteX8" fmla="*/ 9144 w 237744"/>
                <a:gd name="connsiteY8" fmla="*/ 237744 h 251460"/>
                <a:gd name="connsiteX9" fmla="*/ 0 w 237744"/>
                <a:gd name="connsiteY9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744" h="251460">
                  <a:moveTo>
                    <a:pt x="237744" y="0"/>
                  </a:moveTo>
                  <a:cubicBezTo>
                    <a:pt x="223647" y="20955"/>
                    <a:pt x="209550" y="41910"/>
                    <a:pt x="192024" y="50292"/>
                  </a:cubicBezTo>
                  <a:cubicBezTo>
                    <a:pt x="174498" y="58674"/>
                    <a:pt x="138684" y="39624"/>
                    <a:pt x="132588" y="50292"/>
                  </a:cubicBezTo>
                  <a:cubicBezTo>
                    <a:pt x="126492" y="60960"/>
                    <a:pt x="165354" y="104394"/>
                    <a:pt x="155448" y="114300"/>
                  </a:cubicBezTo>
                  <a:cubicBezTo>
                    <a:pt x="145542" y="124206"/>
                    <a:pt x="82296" y="99060"/>
                    <a:pt x="73152" y="109728"/>
                  </a:cubicBezTo>
                  <a:cubicBezTo>
                    <a:pt x="64008" y="120396"/>
                    <a:pt x="108966" y="169164"/>
                    <a:pt x="100584" y="178308"/>
                  </a:cubicBezTo>
                  <a:cubicBezTo>
                    <a:pt x="92202" y="187452"/>
                    <a:pt x="35052" y="157734"/>
                    <a:pt x="22860" y="164592"/>
                  </a:cubicBezTo>
                  <a:cubicBezTo>
                    <a:pt x="10668" y="171450"/>
                    <a:pt x="29718" y="207264"/>
                    <a:pt x="27432" y="219456"/>
                  </a:cubicBezTo>
                  <a:cubicBezTo>
                    <a:pt x="25146" y="231648"/>
                    <a:pt x="13716" y="232410"/>
                    <a:pt x="9144" y="237744"/>
                  </a:cubicBezTo>
                  <a:cubicBezTo>
                    <a:pt x="4572" y="243078"/>
                    <a:pt x="2286" y="247269"/>
                    <a:pt x="0" y="251460"/>
                  </a:cubicBezTo>
                </a:path>
              </a:pathLst>
            </a:cu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20500" name="Group 55"/>
          <p:cNvGrpSpPr>
            <a:grpSpLocks/>
          </p:cNvGrpSpPr>
          <p:nvPr/>
        </p:nvGrpSpPr>
        <p:grpSpPr bwMode="auto">
          <a:xfrm>
            <a:off x="8763000" y="5210175"/>
            <a:ext cx="427038" cy="571500"/>
            <a:chOff x="5774436" y="1527475"/>
            <a:chExt cx="427555" cy="571073"/>
          </a:xfrm>
        </p:grpSpPr>
        <p:sp>
          <p:nvSpPr>
            <p:cNvPr id="57" name="Oval 56"/>
            <p:cNvSpPr/>
            <p:nvPr/>
          </p:nvSpPr>
          <p:spPr>
            <a:xfrm rot="18649143">
              <a:off x="5935341" y="1641540"/>
              <a:ext cx="380715" cy="152585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5774436" y="1846325"/>
              <a:ext cx="238413" cy="252223"/>
            </a:xfrm>
            <a:custGeom>
              <a:avLst/>
              <a:gdLst>
                <a:gd name="connsiteX0" fmla="*/ 237744 w 237744"/>
                <a:gd name="connsiteY0" fmla="*/ 0 h 251460"/>
                <a:gd name="connsiteX1" fmla="*/ 192024 w 237744"/>
                <a:gd name="connsiteY1" fmla="*/ 50292 h 251460"/>
                <a:gd name="connsiteX2" fmla="*/ 132588 w 237744"/>
                <a:gd name="connsiteY2" fmla="*/ 50292 h 251460"/>
                <a:gd name="connsiteX3" fmla="*/ 155448 w 237744"/>
                <a:gd name="connsiteY3" fmla="*/ 114300 h 251460"/>
                <a:gd name="connsiteX4" fmla="*/ 73152 w 237744"/>
                <a:gd name="connsiteY4" fmla="*/ 109728 h 251460"/>
                <a:gd name="connsiteX5" fmla="*/ 100584 w 237744"/>
                <a:gd name="connsiteY5" fmla="*/ 178308 h 251460"/>
                <a:gd name="connsiteX6" fmla="*/ 22860 w 237744"/>
                <a:gd name="connsiteY6" fmla="*/ 164592 h 251460"/>
                <a:gd name="connsiteX7" fmla="*/ 27432 w 237744"/>
                <a:gd name="connsiteY7" fmla="*/ 219456 h 251460"/>
                <a:gd name="connsiteX8" fmla="*/ 9144 w 237744"/>
                <a:gd name="connsiteY8" fmla="*/ 237744 h 251460"/>
                <a:gd name="connsiteX9" fmla="*/ 0 w 237744"/>
                <a:gd name="connsiteY9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744" h="251460">
                  <a:moveTo>
                    <a:pt x="237744" y="0"/>
                  </a:moveTo>
                  <a:cubicBezTo>
                    <a:pt x="223647" y="20955"/>
                    <a:pt x="209550" y="41910"/>
                    <a:pt x="192024" y="50292"/>
                  </a:cubicBezTo>
                  <a:cubicBezTo>
                    <a:pt x="174498" y="58674"/>
                    <a:pt x="138684" y="39624"/>
                    <a:pt x="132588" y="50292"/>
                  </a:cubicBezTo>
                  <a:cubicBezTo>
                    <a:pt x="126492" y="60960"/>
                    <a:pt x="165354" y="104394"/>
                    <a:pt x="155448" y="114300"/>
                  </a:cubicBezTo>
                  <a:cubicBezTo>
                    <a:pt x="145542" y="124206"/>
                    <a:pt x="82296" y="99060"/>
                    <a:pt x="73152" y="109728"/>
                  </a:cubicBezTo>
                  <a:cubicBezTo>
                    <a:pt x="64008" y="120396"/>
                    <a:pt x="108966" y="169164"/>
                    <a:pt x="100584" y="178308"/>
                  </a:cubicBezTo>
                  <a:cubicBezTo>
                    <a:pt x="92202" y="187452"/>
                    <a:pt x="35052" y="157734"/>
                    <a:pt x="22860" y="164592"/>
                  </a:cubicBezTo>
                  <a:cubicBezTo>
                    <a:pt x="10668" y="171450"/>
                    <a:pt x="29718" y="207264"/>
                    <a:pt x="27432" y="219456"/>
                  </a:cubicBezTo>
                  <a:cubicBezTo>
                    <a:pt x="25146" y="231648"/>
                    <a:pt x="13716" y="232410"/>
                    <a:pt x="9144" y="237744"/>
                  </a:cubicBezTo>
                  <a:cubicBezTo>
                    <a:pt x="4572" y="243078"/>
                    <a:pt x="2286" y="247269"/>
                    <a:pt x="0" y="25146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20501" name="Group 58"/>
          <p:cNvGrpSpPr>
            <a:grpSpLocks/>
          </p:cNvGrpSpPr>
          <p:nvPr/>
        </p:nvGrpSpPr>
        <p:grpSpPr bwMode="auto">
          <a:xfrm>
            <a:off x="9067800" y="5210175"/>
            <a:ext cx="427038" cy="571500"/>
            <a:chOff x="5774436" y="1527475"/>
            <a:chExt cx="427555" cy="571073"/>
          </a:xfrm>
          <a:solidFill>
            <a:srgbClr val="0000FF"/>
          </a:solidFill>
        </p:grpSpPr>
        <p:sp>
          <p:nvSpPr>
            <p:cNvPr id="60" name="Oval 59"/>
            <p:cNvSpPr/>
            <p:nvPr/>
          </p:nvSpPr>
          <p:spPr>
            <a:xfrm rot="18649143">
              <a:off x="5935341" y="1641540"/>
              <a:ext cx="380715" cy="15258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5774436" y="1846325"/>
              <a:ext cx="238413" cy="252223"/>
            </a:xfrm>
            <a:custGeom>
              <a:avLst/>
              <a:gdLst>
                <a:gd name="connsiteX0" fmla="*/ 237744 w 237744"/>
                <a:gd name="connsiteY0" fmla="*/ 0 h 251460"/>
                <a:gd name="connsiteX1" fmla="*/ 192024 w 237744"/>
                <a:gd name="connsiteY1" fmla="*/ 50292 h 251460"/>
                <a:gd name="connsiteX2" fmla="*/ 132588 w 237744"/>
                <a:gd name="connsiteY2" fmla="*/ 50292 h 251460"/>
                <a:gd name="connsiteX3" fmla="*/ 155448 w 237744"/>
                <a:gd name="connsiteY3" fmla="*/ 114300 h 251460"/>
                <a:gd name="connsiteX4" fmla="*/ 73152 w 237744"/>
                <a:gd name="connsiteY4" fmla="*/ 109728 h 251460"/>
                <a:gd name="connsiteX5" fmla="*/ 100584 w 237744"/>
                <a:gd name="connsiteY5" fmla="*/ 178308 h 251460"/>
                <a:gd name="connsiteX6" fmla="*/ 22860 w 237744"/>
                <a:gd name="connsiteY6" fmla="*/ 164592 h 251460"/>
                <a:gd name="connsiteX7" fmla="*/ 27432 w 237744"/>
                <a:gd name="connsiteY7" fmla="*/ 219456 h 251460"/>
                <a:gd name="connsiteX8" fmla="*/ 9144 w 237744"/>
                <a:gd name="connsiteY8" fmla="*/ 237744 h 251460"/>
                <a:gd name="connsiteX9" fmla="*/ 0 w 237744"/>
                <a:gd name="connsiteY9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744" h="251460">
                  <a:moveTo>
                    <a:pt x="237744" y="0"/>
                  </a:moveTo>
                  <a:cubicBezTo>
                    <a:pt x="223647" y="20955"/>
                    <a:pt x="209550" y="41910"/>
                    <a:pt x="192024" y="50292"/>
                  </a:cubicBezTo>
                  <a:cubicBezTo>
                    <a:pt x="174498" y="58674"/>
                    <a:pt x="138684" y="39624"/>
                    <a:pt x="132588" y="50292"/>
                  </a:cubicBezTo>
                  <a:cubicBezTo>
                    <a:pt x="126492" y="60960"/>
                    <a:pt x="165354" y="104394"/>
                    <a:pt x="155448" y="114300"/>
                  </a:cubicBezTo>
                  <a:cubicBezTo>
                    <a:pt x="145542" y="124206"/>
                    <a:pt x="82296" y="99060"/>
                    <a:pt x="73152" y="109728"/>
                  </a:cubicBezTo>
                  <a:cubicBezTo>
                    <a:pt x="64008" y="120396"/>
                    <a:pt x="108966" y="169164"/>
                    <a:pt x="100584" y="178308"/>
                  </a:cubicBezTo>
                  <a:cubicBezTo>
                    <a:pt x="92202" y="187452"/>
                    <a:pt x="35052" y="157734"/>
                    <a:pt x="22860" y="164592"/>
                  </a:cubicBezTo>
                  <a:cubicBezTo>
                    <a:pt x="10668" y="171450"/>
                    <a:pt x="29718" y="207264"/>
                    <a:pt x="27432" y="219456"/>
                  </a:cubicBezTo>
                  <a:cubicBezTo>
                    <a:pt x="25146" y="231648"/>
                    <a:pt x="13716" y="232410"/>
                    <a:pt x="9144" y="237744"/>
                  </a:cubicBezTo>
                  <a:cubicBezTo>
                    <a:pt x="4572" y="243078"/>
                    <a:pt x="2286" y="247269"/>
                    <a:pt x="0" y="251460"/>
                  </a:cubicBezTo>
                </a:path>
              </a:pathLst>
            </a:cu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20502" name="Group 61"/>
          <p:cNvGrpSpPr>
            <a:grpSpLocks/>
          </p:cNvGrpSpPr>
          <p:nvPr/>
        </p:nvGrpSpPr>
        <p:grpSpPr bwMode="auto">
          <a:xfrm>
            <a:off x="9372600" y="5210175"/>
            <a:ext cx="427038" cy="571500"/>
            <a:chOff x="5774436" y="1527475"/>
            <a:chExt cx="427555" cy="571073"/>
          </a:xfrm>
          <a:solidFill>
            <a:srgbClr val="0000FF"/>
          </a:solidFill>
        </p:grpSpPr>
        <p:sp>
          <p:nvSpPr>
            <p:cNvPr id="63" name="Oval 62"/>
            <p:cNvSpPr/>
            <p:nvPr/>
          </p:nvSpPr>
          <p:spPr>
            <a:xfrm rot="18649143">
              <a:off x="5935341" y="1641540"/>
              <a:ext cx="380715" cy="15258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5774436" y="1846325"/>
              <a:ext cx="238413" cy="252223"/>
            </a:xfrm>
            <a:custGeom>
              <a:avLst/>
              <a:gdLst>
                <a:gd name="connsiteX0" fmla="*/ 237744 w 237744"/>
                <a:gd name="connsiteY0" fmla="*/ 0 h 251460"/>
                <a:gd name="connsiteX1" fmla="*/ 192024 w 237744"/>
                <a:gd name="connsiteY1" fmla="*/ 50292 h 251460"/>
                <a:gd name="connsiteX2" fmla="*/ 132588 w 237744"/>
                <a:gd name="connsiteY2" fmla="*/ 50292 h 251460"/>
                <a:gd name="connsiteX3" fmla="*/ 155448 w 237744"/>
                <a:gd name="connsiteY3" fmla="*/ 114300 h 251460"/>
                <a:gd name="connsiteX4" fmla="*/ 73152 w 237744"/>
                <a:gd name="connsiteY4" fmla="*/ 109728 h 251460"/>
                <a:gd name="connsiteX5" fmla="*/ 100584 w 237744"/>
                <a:gd name="connsiteY5" fmla="*/ 178308 h 251460"/>
                <a:gd name="connsiteX6" fmla="*/ 22860 w 237744"/>
                <a:gd name="connsiteY6" fmla="*/ 164592 h 251460"/>
                <a:gd name="connsiteX7" fmla="*/ 27432 w 237744"/>
                <a:gd name="connsiteY7" fmla="*/ 219456 h 251460"/>
                <a:gd name="connsiteX8" fmla="*/ 9144 w 237744"/>
                <a:gd name="connsiteY8" fmla="*/ 237744 h 251460"/>
                <a:gd name="connsiteX9" fmla="*/ 0 w 237744"/>
                <a:gd name="connsiteY9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744" h="251460">
                  <a:moveTo>
                    <a:pt x="237744" y="0"/>
                  </a:moveTo>
                  <a:cubicBezTo>
                    <a:pt x="223647" y="20955"/>
                    <a:pt x="209550" y="41910"/>
                    <a:pt x="192024" y="50292"/>
                  </a:cubicBezTo>
                  <a:cubicBezTo>
                    <a:pt x="174498" y="58674"/>
                    <a:pt x="138684" y="39624"/>
                    <a:pt x="132588" y="50292"/>
                  </a:cubicBezTo>
                  <a:cubicBezTo>
                    <a:pt x="126492" y="60960"/>
                    <a:pt x="165354" y="104394"/>
                    <a:pt x="155448" y="114300"/>
                  </a:cubicBezTo>
                  <a:cubicBezTo>
                    <a:pt x="145542" y="124206"/>
                    <a:pt x="82296" y="99060"/>
                    <a:pt x="73152" y="109728"/>
                  </a:cubicBezTo>
                  <a:cubicBezTo>
                    <a:pt x="64008" y="120396"/>
                    <a:pt x="108966" y="169164"/>
                    <a:pt x="100584" y="178308"/>
                  </a:cubicBezTo>
                  <a:cubicBezTo>
                    <a:pt x="92202" y="187452"/>
                    <a:pt x="35052" y="157734"/>
                    <a:pt x="22860" y="164592"/>
                  </a:cubicBezTo>
                  <a:cubicBezTo>
                    <a:pt x="10668" y="171450"/>
                    <a:pt x="29718" y="207264"/>
                    <a:pt x="27432" y="219456"/>
                  </a:cubicBezTo>
                  <a:cubicBezTo>
                    <a:pt x="25146" y="231648"/>
                    <a:pt x="13716" y="232410"/>
                    <a:pt x="9144" y="237744"/>
                  </a:cubicBezTo>
                  <a:cubicBezTo>
                    <a:pt x="4572" y="243078"/>
                    <a:pt x="2286" y="247269"/>
                    <a:pt x="0" y="251460"/>
                  </a:cubicBezTo>
                </a:path>
              </a:pathLst>
            </a:cu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20503" name="Group 64"/>
          <p:cNvGrpSpPr>
            <a:grpSpLocks/>
          </p:cNvGrpSpPr>
          <p:nvPr/>
        </p:nvGrpSpPr>
        <p:grpSpPr bwMode="auto">
          <a:xfrm>
            <a:off x="9677400" y="5210175"/>
            <a:ext cx="427038" cy="571500"/>
            <a:chOff x="5774436" y="1527475"/>
            <a:chExt cx="427555" cy="571073"/>
          </a:xfrm>
          <a:solidFill>
            <a:srgbClr val="0000FF"/>
          </a:solidFill>
        </p:grpSpPr>
        <p:sp>
          <p:nvSpPr>
            <p:cNvPr id="66" name="Oval 65"/>
            <p:cNvSpPr/>
            <p:nvPr/>
          </p:nvSpPr>
          <p:spPr>
            <a:xfrm rot="18649143">
              <a:off x="5935341" y="1641540"/>
              <a:ext cx="380715" cy="15258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>
              <a:off x="5774436" y="1846325"/>
              <a:ext cx="238413" cy="252223"/>
            </a:xfrm>
            <a:custGeom>
              <a:avLst/>
              <a:gdLst>
                <a:gd name="connsiteX0" fmla="*/ 237744 w 237744"/>
                <a:gd name="connsiteY0" fmla="*/ 0 h 251460"/>
                <a:gd name="connsiteX1" fmla="*/ 192024 w 237744"/>
                <a:gd name="connsiteY1" fmla="*/ 50292 h 251460"/>
                <a:gd name="connsiteX2" fmla="*/ 132588 w 237744"/>
                <a:gd name="connsiteY2" fmla="*/ 50292 h 251460"/>
                <a:gd name="connsiteX3" fmla="*/ 155448 w 237744"/>
                <a:gd name="connsiteY3" fmla="*/ 114300 h 251460"/>
                <a:gd name="connsiteX4" fmla="*/ 73152 w 237744"/>
                <a:gd name="connsiteY4" fmla="*/ 109728 h 251460"/>
                <a:gd name="connsiteX5" fmla="*/ 100584 w 237744"/>
                <a:gd name="connsiteY5" fmla="*/ 178308 h 251460"/>
                <a:gd name="connsiteX6" fmla="*/ 22860 w 237744"/>
                <a:gd name="connsiteY6" fmla="*/ 164592 h 251460"/>
                <a:gd name="connsiteX7" fmla="*/ 27432 w 237744"/>
                <a:gd name="connsiteY7" fmla="*/ 219456 h 251460"/>
                <a:gd name="connsiteX8" fmla="*/ 9144 w 237744"/>
                <a:gd name="connsiteY8" fmla="*/ 237744 h 251460"/>
                <a:gd name="connsiteX9" fmla="*/ 0 w 237744"/>
                <a:gd name="connsiteY9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744" h="251460">
                  <a:moveTo>
                    <a:pt x="237744" y="0"/>
                  </a:moveTo>
                  <a:cubicBezTo>
                    <a:pt x="223647" y="20955"/>
                    <a:pt x="209550" y="41910"/>
                    <a:pt x="192024" y="50292"/>
                  </a:cubicBezTo>
                  <a:cubicBezTo>
                    <a:pt x="174498" y="58674"/>
                    <a:pt x="138684" y="39624"/>
                    <a:pt x="132588" y="50292"/>
                  </a:cubicBezTo>
                  <a:cubicBezTo>
                    <a:pt x="126492" y="60960"/>
                    <a:pt x="165354" y="104394"/>
                    <a:pt x="155448" y="114300"/>
                  </a:cubicBezTo>
                  <a:cubicBezTo>
                    <a:pt x="145542" y="124206"/>
                    <a:pt x="82296" y="99060"/>
                    <a:pt x="73152" y="109728"/>
                  </a:cubicBezTo>
                  <a:cubicBezTo>
                    <a:pt x="64008" y="120396"/>
                    <a:pt x="108966" y="169164"/>
                    <a:pt x="100584" y="178308"/>
                  </a:cubicBezTo>
                  <a:cubicBezTo>
                    <a:pt x="92202" y="187452"/>
                    <a:pt x="35052" y="157734"/>
                    <a:pt x="22860" y="164592"/>
                  </a:cubicBezTo>
                  <a:cubicBezTo>
                    <a:pt x="10668" y="171450"/>
                    <a:pt x="29718" y="207264"/>
                    <a:pt x="27432" y="219456"/>
                  </a:cubicBezTo>
                  <a:cubicBezTo>
                    <a:pt x="25146" y="231648"/>
                    <a:pt x="13716" y="232410"/>
                    <a:pt x="9144" y="237744"/>
                  </a:cubicBezTo>
                  <a:cubicBezTo>
                    <a:pt x="4572" y="243078"/>
                    <a:pt x="2286" y="247269"/>
                    <a:pt x="0" y="251460"/>
                  </a:cubicBezTo>
                </a:path>
              </a:pathLst>
            </a:cu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20504" name="Group 67"/>
          <p:cNvGrpSpPr>
            <a:grpSpLocks/>
          </p:cNvGrpSpPr>
          <p:nvPr/>
        </p:nvGrpSpPr>
        <p:grpSpPr bwMode="auto">
          <a:xfrm>
            <a:off x="8153400" y="5210175"/>
            <a:ext cx="427038" cy="571500"/>
            <a:chOff x="5774436" y="1527475"/>
            <a:chExt cx="427555" cy="571073"/>
          </a:xfrm>
          <a:solidFill>
            <a:srgbClr val="0000FF"/>
          </a:solidFill>
        </p:grpSpPr>
        <p:sp>
          <p:nvSpPr>
            <p:cNvPr id="69" name="Oval 68"/>
            <p:cNvSpPr/>
            <p:nvPr/>
          </p:nvSpPr>
          <p:spPr>
            <a:xfrm rot="18649143">
              <a:off x="5935341" y="1641540"/>
              <a:ext cx="380715" cy="15258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>
              <a:off x="5774436" y="1846325"/>
              <a:ext cx="238413" cy="252223"/>
            </a:xfrm>
            <a:custGeom>
              <a:avLst/>
              <a:gdLst>
                <a:gd name="connsiteX0" fmla="*/ 237744 w 237744"/>
                <a:gd name="connsiteY0" fmla="*/ 0 h 251460"/>
                <a:gd name="connsiteX1" fmla="*/ 192024 w 237744"/>
                <a:gd name="connsiteY1" fmla="*/ 50292 h 251460"/>
                <a:gd name="connsiteX2" fmla="*/ 132588 w 237744"/>
                <a:gd name="connsiteY2" fmla="*/ 50292 h 251460"/>
                <a:gd name="connsiteX3" fmla="*/ 155448 w 237744"/>
                <a:gd name="connsiteY3" fmla="*/ 114300 h 251460"/>
                <a:gd name="connsiteX4" fmla="*/ 73152 w 237744"/>
                <a:gd name="connsiteY4" fmla="*/ 109728 h 251460"/>
                <a:gd name="connsiteX5" fmla="*/ 100584 w 237744"/>
                <a:gd name="connsiteY5" fmla="*/ 178308 h 251460"/>
                <a:gd name="connsiteX6" fmla="*/ 22860 w 237744"/>
                <a:gd name="connsiteY6" fmla="*/ 164592 h 251460"/>
                <a:gd name="connsiteX7" fmla="*/ 27432 w 237744"/>
                <a:gd name="connsiteY7" fmla="*/ 219456 h 251460"/>
                <a:gd name="connsiteX8" fmla="*/ 9144 w 237744"/>
                <a:gd name="connsiteY8" fmla="*/ 237744 h 251460"/>
                <a:gd name="connsiteX9" fmla="*/ 0 w 237744"/>
                <a:gd name="connsiteY9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744" h="251460">
                  <a:moveTo>
                    <a:pt x="237744" y="0"/>
                  </a:moveTo>
                  <a:cubicBezTo>
                    <a:pt x="223647" y="20955"/>
                    <a:pt x="209550" y="41910"/>
                    <a:pt x="192024" y="50292"/>
                  </a:cubicBezTo>
                  <a:cubicBezTo>
                    <a:pt x="174498" y="58674"/>
                    <a:pt x="138684" y="39624"/>
                    <a:pt x="132588" y="50292"/>
                  </a:cubicBezTo>
                  <a:cubicBezTo>
                    <a:pt x="126492" y="60960"/>
                    <a:pt x="165354" y="104394"/>
                    <a:pt x="155448" y="114300"/>
                  </a:cubicBezTo>
                  <a:cubicBezTo>
                    <a:pt x="145542" y="124206"/>
                    <a:pt x="82296" y="99060"/>
                    <a:pt x="73152" y="109728"/>
                  </a:cubicBezTo>
                  <a:cubicBezTo>
                    <a:pt x="64008" y="120396"/>
                    <a:pt x="108966" y="169164"/>
                    <a:pt x="100584" y="178308"/>
                  </a:cubicBezTo>
                  <a:cubicBezTo>
                    <a:pt x="92202" y="187452"/>
                    <a:pt x="35052" y="157734"/>
                    <a:pt x="22860" y="164592"/>
                  </a:cubicBezTo>
                  <a:cubicBezTo>
                    <a:pt x="10668" y="171450"/>
                    <a:pt x="29718" y="207264"/>
                    <a:pt x="27432" y="219456"/>
                  </a:cubicBezTo>
                  <a:cubicBezTo>
                    <a:pt x="25146" y="231648"/>
                    <a:pt x="13716" y="232410"/>
                    <a:pt x="9144" y="237744"/>
                  </a:cubicBezTo>
                  <a:cubicBezTo>
                    <a:pt x="4572" y="243078"/>
                    <a:pt x="2286" y="247269"/>
                    <a:pt x="0" y="251460"/>
                  </a:cubicBezTo>
                </a:path>
              </a:pathLst>
            </a:cu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20505" name="Group 70"/>
          <p:cNvGrpSpPr>
            <a:grpSpLocks/>
          </p:cNvGrpSpPr>
          <p:nvPr/>
        </p:nvGrpSpPr>
        <p:grpSpPr bwMode="auto">
          <a:xfrm>
            <a:off x="7848600" y="5210175"/>
            <a:ext cx="427038" cy="571500"/>
            <a:chOff x="5774436" y="1527475"/>
            <a:chExt cx="427555" cy="571073"/>
          </a:xfrm>
          <a:solidFill>
            <a:srgbClr val="0000FF"/>
          </a:solidFill>
        </p:grpSpPr>
        <p:sp>
          <p:nvSpPr>
            <p:cNvPr id="72" name="Oval 71"/>
            <p:cNvSpPr/>
            <p:nvPr/>
          </p:nvSpPr>
          <p:spPr>
            <a:xfrm rot="18649143">
              <a:off x="5935341" y="1641540"/>
              <a:ext cx="380715" cy="15258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5774436" y="1846325"/>
              <a:ext cx="238413" cy="252223"/>
            </a:xfrm>
            <a:custGeom>
              <a:avLst/>
              <a:gdLst>
                <a:gd name="connsiteX0" fmla="*/ 237744 w 237744"/>
                <a:gd name="connsiteY0" fmla="*/ 0 h 251460"/>
                <a:gd name="connsiteX1" fmla="*/ 192024 w 237744"/>
                <a:gd name="connsiteY1" fmla="*/ 50292 h 251460"/>
                <a:gd name="connsiteX2" fmla="*/ 132588 w 237744"/>
                <a:gd name="connsiteY2" fmla="*/ 50292 h 251460"/>
                <a:gd name="connsiteX3" fmla="*/ 155448 w 237744"/>
                <a:gd name="connsiteY3" fmla="*/ 114300 h 251460"/>
                <a:gd name="connsiteX4" fmla="*/ 73152 w 237744"/>
                <a:gd name="connsiteY4" fmla="*/ 109728 h 251460"/>
                <a:gd name="connsiteX5" fmla="*/ 100584 w 237744"/>
                <a:gd name="connsiteY5" fmla="*/ 178308 h 251460"/>
                <a:gd name="connsiteX6" fmla="*/ 22860 w 237744"/>
                <a:gd name="connsiteY6" fmla="*/ 164592 h 251460"/>
                <a:gd name="connsiteX7" fmla="*/ 27432 w 237744"/>
                <a:gd name="connsiteY7" fmla="*/ 219456 h 251460"/>
                <a:gd name="connsiteX8" fmla="*/ 9144 w 237744"/>
                <a:gd name="connsiteY8" fmla="*/ 237744 h 251460"/>
                <a:gd name="connsiteX9" fmla="*/ 0 w 237744"/>
                <a:gd name="connsiteY9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744" h="251460">
                  <a:moveTo>
                    <a:pt x="237744" y="0"/>
                  </a:moveTo>
                  <a:cubicBezTo>
                    <a:pt x="223647" y="20955"/>
                    <a:pt x="209550" y="41910"/>
                    <a:pt x="192024" y="50292"/>
                  </a:cubicBezTo>
                  <a:cubicBezTo>
                    <a:pt x="174498" y="58674"/>
                    <a:pt x="138684" y="39624"/>
                    <a:pt x="132588" y="50292"/>
                  </a:cubicBezTo>
                  <a:cubicBezTo>
                    <a:pt x="126492" y="60960"/>
                    <a:pt x="165354" y="104394"/>
                    <a:pt x="155448" y="114300"/>
                  </a:cubicBezTo>
                  <a:cubicBezTo>
                    <a:pt x="145542" y="124206"/>
                    <a:pt x="82296" y="99060"/>
                    <a:pt x="73152" y="109728"/>
                  </a:cubicBezTo>
                  <a:cubicBezTo>
                    <a:pt x="64008" y="120396"/>
                    <a:pt x="108966" y="169164"/>
                    <a:pt x="100584" y="178308"/>
                  </a:cubicBezTo>
                  <a:cubicBezTo>
                    <a:pt x="92202" y="187452"/>
                    <a:pt x="35052" y="157734"/>
                    <a:pt x="22860" y="164592"/>
                  </a:cubicBezTo>
                  <a:cubicBezTo>
                    <a:pt x="10668" y="171450"/>
                    <a:pt x="29718" y="207264"/>
                    <a:pt x="27432" y="219456"/>
                  </a:cubicBezTo>
                  <a:cubicBezTo>
                    <a:pt x="25146" y="231648"/>
                    <a:pt x="13716" y="232410"/>
                    <a:pt x="9144" y="237744"/>
                  </a:cubicBezTo>
                  <a:cubicBezTo>
                    <a:pt x="4572" y="243078"/>
                    <a:pt x="2286" y="247269"/>
                    <a:pt x="0" y="251460"/>
                  </a:cubicBezTo>
                </a:path>
              </a:pathLst>
            </a:cu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20506" name="Group 73"/>
          <p:cNvGrpSpPr>
            <a:grpSpLocks/>
          </p:cNvGrpSpPr>
          <p:nvPr/>
        </p:nvGrpSpPr>
        <p:grpSpPr bwMode="auto">
          <a:xfrm>
            <a:off x="7543800" y="5210175"/>
            <a:ext cx="427038" cy="571500"/>
            <a:chOff x="5774436" y="1527475"/>
            <a:chExt cx="427555" cy="571073"/>
          </a:xfrm>
          <a:solidFill>
            <a:srgbClr val="0000FF"/>
          </a:solidFill>
        </p:grpSpPr>
        <p:sp>
          <p:nvSpPr>
            <p:cNvPr id="75" name="Oval 74"/>
            <p:cNvSpPr/>
            <p:nvPr/>
          </p:nvSpPr>
          <p:spPr>
            <a:xfrm rot="18649143">
              <a:off x="5935341" y="1641540"/>
              <a:ext cx="380715" cy="15258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76" name="Freeform 75"/>
            <p:cNvSpPr/>
            <p:nvPr/>
          </p:nvSpPr>
          <p:spPr>
            <a:xfrm>
              <a:off x="5774436" y="1846325"/>
              <a:ext cx="238413" cy="252223"/>
            </a:xfrm>
            <a:custGeom>
              <a:avLst/>
              <a:gdLst>
                <a:gd name="connsiteX0" fmla="*/ 237744 w 237744"/>
                <a:gd name="connsiteY0" fmla="*/ 0 h 251460"/>
                <a:gd name="connsiteX1" fmla="*/ 192024 w 237744"/>
                <a:gd name="connsiteY1" fmla="*/ 50292 h 251460"/>
                <a:gd name="connsiteX2" fmla="*/ 132588 w 237744"/>
                <a:gd name="connsiteY2" fmla="*/ 50292 h 251460"/>
                <a:gd name="connsiteX3" fmla="*/ 155448 w 237744"/>
                <a:gd name="connsiteY3" fmla="*/ 114300 h 251460"/>
                <a:gd name="connsiteX4" fmla="*/ 73152 w 237744"/>
                <a:gd name="connsiteY4" fmla="*/ 109728 h 251460"/>
                <a:gd name="connsiteX5" fmla="*/ 100584 w 237744"/>
                <a:gd name="connsiteY5" fmla="*/ 178308 h 251460"/>
                <a:gd name="connsiteX6" fmla="*/ 22860 w 237744"/>
                <a:gd name="connsiteY6" fmla="*/ 164592 h 251460"/>
                <a:gd name="connsiteX7" fmla="*/ 27432 w 237744"/>
                <a:gd name="connsiteY7" fmla="*/ 219456 h 251460"/>
                <a:gd name="connsiteX8" fmla="*/ 9144 w 237744"/>
                <a:gd name="connsiteY8" fmla="*/ 237744 h 251460"/>
                <a:gd name="connsiteX9" fmla="*/ 0 w 237744"/>
                <a:gd name="connsiteY9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744" h="251460">
                  <a:moveTo>
                    <a:pt x="237744" y="0"/>
                  </a:moveTo>
                  <a:cubicBezTo>
                    <a:pt x="223647" y="20955"/>
                    <a:pt x="209550" y="41910"/>
                    <a:pt x="192024" y="50292"/>
                  </a:cubicBezTo>
                  <a:cubicBezTo>
                    <a:pt x="174498" y="58674"/>
                    <a:pt x="138684" y="39624"/>
                    <a:pt x="132588" y="50292"/>
                  </a:cubicBezTo>
                  <a:cubicBezTo>
                    <a:pt x="126492" y="60960"/>
                    <a:pt x="165354" y="104394"/>
                    <a:pt x="155448" y="114300"/>
                  </a:cubicBezTo>
                  <a:cubicBezTo>
                    <a:pt x="145542" y="124206"/>
                    <a:pt x="82296" y="99060"/>
                    <a:pt x="73152" y="109728"/>
                  </a:cubicBezTo>
                  <a:cubicBezTo>
                    <a:pt x="64008" y="120396"/>
                    <a:pt x="108966" y="169164"/>
                    <a:pt x="100584" y="178308"/>
                  </a:cubicBezTo>
                  <a:cubicBezTo>
                    <a:pt x="92202" y="187452"/>
                    <a:pt x="35052" y="157734"/>
                    <a:pt x="22860" y="164592"/>
                  </a:cubicBezTo>
                  <a:cubicBezTo>
                    <a:pt x="10668" y="171450"/>
                    <a:pt x="29718" y="207264"/>
                    <a:pt x="27432" y="219456"/>
                  </a:cubicBezTo>
                  <a:cubicBezTo>
                    <a:pt x="25146" y="231648"/>
                    <a:pt x="13716" y="232410"/>
                    <a:pt x="9144" y="237744"/>
                  </a:cubicBezTo>
                  <a:cubicBezTo>
                    <a:pt x="4572" y="243078"/>
                    <a:pt x="2286" y="247269"/>
                    <a:pt x="0" y="251460"/>
                  </a:cubicBezTo>
                </a:path>
              </a:pathLst>
            </a:cu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20507" name="Group 76"/>
          <p:cNvGrpSpPr>
            <a:grpSpLocks/>
          </p:cNvGrpSpPr>
          <p:nvPr/>
        </p:nvGrpSpPr>
        <p:grpSpPr bwMode="auto">
          <a:xfrm>
            <a:off x="8534400" y="4576763"/>
            <a:ext cx="427038" cy="571500"/>
            <a:chOff x="5774436" y="1527475"/>
            <a:chExt cx="427555" cy="571073"/>
          </a:xfrm>
          <a:solidFill>
            <a:srgbClr val="0000FF"/>
          </a:solidFill>
        </p:grpSpPr>
        <p:sp>
          <p:nvSpPr>
            <p:cNvPr id="78" name="Oval 77"/>
            <p:cNvSpPr/>
            <p:nvPr/>
          </p:nvSpPr>
          <p:spPr>
            <a:xfrm rot="18649143">
              <a:off x="5935341" y="1641540"/>
              <a:ext cx="380715" cy="15258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79" name="Freeform 78"/>
            <p:cNvSpPr/>
            <p:nvPr/>
          </p:nvSpPr>
          <p:spPr>
            <a:xfrm>
              <a:off x="5774436" y="1846324"/>
              <a:ext cx="238413" cy="252224"/>
            </a:xfrm>
            <a:custGeom>
              <a:avLst/>
              <a:gdLst>
                <a:gd name="connsiteX0" fmla="*/ 237744 w 237744"/>
                <a:gd name="connsiteY0" fmla="*/ 0 h 251460"/>
                <a:gd name="connsiteX1" fmla="*/ 192024 w 237744"/>
                <a:gd name="connsiteY1" fmla="*/ 50292 h 251460"/>
                <a:gd name="connsiteX2" fmla="*/ 132588 w 237744"/>
                <a:gd name="connsiteY2" fmla="*/ 50292 h 251460"/>
                <a:gd name="connsiteX3" fmla="*/ 155448 w 237744"/>
                <a:gd name="connsiteY3" fmla="*/ 114300 h 251460"/>
                <a:gd name="connsiteX4" fmla="*/ 73152 w 237744"/>
                <a:gd name="connsiteY4" fmla="*/ 109728 h 251460"/>
                <a:gd name="connsiteX5" fmla="*/ 100584 w 237744"/>
                <a:gd name="connsiteY5" fmla="*/ 178308 h 251460"/>
                <a:gd name="connsiteX6" fmla="*/ 22860 w 237744"/>
                <a:gd name="connsiteY6" fmla="*/ 164592 h 251460"/>
                <a:gd name="connsiteX7" fmla="*/ 27432 w 237744"/>
                <a:gd name="connsiteY7" fmla="*/ 219456 h 251460"/>
                <a:gd name="connsiteX8" fmla="*/ 9144 w 237744"/>
                <a:gd name="connsiteY8" fmla="*/ 237744 h 251460"/>
                <a:gd name="connsiteX9" fmla="*/ 0 w 237744"/>
                <a:gd name="connsiteY9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744" h="251460">
                  <a:moveTo>
                    <a:pt x="237744" y="0"/>
                  </a:moveTo>
                  <a:cubicBezTo>
                    <a:pt x="223647" y="20955"/>
                    <a:pt x="209550" y="41910"/>
                    <a:pt x="192024" y="50292"/>
                  </a:cubicBezTo>
                  <a:cubicBezTo>
                    <a:pt x="174498" y="58674"/>
                    <a:pt x="138684" y="39624"/>
                    <a:pt x="132588" y="50292"/>
                  </a:cubicBezTo>
                  <a:cubicBezTo>
                    <a:pt x="126492" y="60960"/>
                    <a:pt x="165354" y="104394"/>
                    <a:pt x="155448" y="114300"/>
                  </a:cubicBezTo>
                  <a:cubicBezTo>
                    <a:pt x="145542" y="124206"/>
                    <a:pt x="82296" y="99060"/>
                    <a:pt x="73152" y="109728"/>
                  </a:cubicBezTo>
                  <a:cubicBezTo>
                    <a:pt x="64008" y="120396"/>
                    <a:pt x="108966" y="169164"/>
                    <a:pt x="100584" y="178308"/>
                  </a:cubicBezTo>
                  <a:cubicBezTo>
                    <a:pt x="92202" y="187452"/>
                    <a:pt x="35052" y="157734"/>
                    <a:pt x="22860" y="164592"/>
                  </a:cubicBezTo>
                  <a:cubicBezTo>
                    <a:pt x="10668" y="171450"/>
                    <a:pt x="29718" y="207264"/>
                    <a:pt x="27432" y="219456"/>
                  </a:cubicBezTo>
                  <a:cubicBezTo>
                    <a:pt x="25146" y="231648"/>
                    <a:pt x="13716" y="232410"/>
                    <a:pt x="9144" y="237744"/>
                  </a:cubicBezTo>
                  <a:cubicBezTo>
                    <a:pt x="4572" y="243078"/>
                    <a:pt x="2286" y="247269"/>
                    <a:pt x="0" y="251460"/>
                  </a:cubicBezTo>
                </a:path>
              </a:pathLst>
            </a:cu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20508" name="Group 79"/>
          <p:cNvGrpSpPr>
            <a:grpSpLocks/>
          </p:cNvGrpSpPr>
          <p:nvPr/>
        </p:nvGrpSpPr>
        <p:grpSpPr bwMode="auto">
          <a:xfrm>
            <a:off x="8839200" y="4576763"/>
            <a:ext cx="427038" cy="571500"/>
            <a:chOff x="5774436" y="1527475"/>
            <a:chExt cx="427555" cy="571073"/>
          </a:xfrm>
          <a:solidFill>
            <a:srgbClr val="0000FF"/>
          </a:solidFill>
        </p:grpSpPr>
        <p:sp>
          <p:nvSpPr>
            <p:cNvPr id="81" name="Oval 80"/>
            <p:cNvSpPr/>
            <p:nvPr/>
          </p:nvSpPr>
          <p:spPr>
            <a:xfrm rot="18649143">
              <a:off x="5935341" y="1641540"/>
              <a:ext cx="380715" cy="15258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82" name="Freeform 81"/>
            <p:cNvSpPr/>
            <p:nvPr/>
          </p:nvSpPr>
          <p:spPr>
            <a:xfrm>
              <a:off x="5774436" y="1846324"/>
              <a:ext cx="238413" cy="252224"/>
            </a:xfrm>
            <a:custGeom>
              <a:avLst/>
              <a:gdLst>
                <a:gd name="connsiteX0" fmla="*/ 237744 w 237744"/>
                <a:gd name="connsiteY0" fmla="*/ 0 h 251460"/>
                <a:gd name="connsiteX1" fmla="*/ 192024 w 237744"/>
                <a:gd name="connsiteY1" fmla="*/ 50292 h 251460"/>
                <a:gd name="connsiteX2" fmla="*/ 132588 w 237744"/>
                <a:gd name="connsiteY2" fmla="*/ 50292 h 251460"/>
                <a:gd name="connsiteX3" fmla="*/ 155448 w 237744"/>
                <a:gd name="connsiteY3" fmla="*/ 114300 h 251460"/>
                <a:gd name="connsiteX4" fmla="*/ 73152 w 237744"/>
                <a:gd name="connsiteY4" fmla="*/ 109728 h 251460"/>
                <a:gd name="connsiteX5" fmla="*/ 100584 w 237744"/>
                <a:gd name="connsiteY5" fmla="*/ 178308 h 251460"/>
                <a:gd name="connsiteX6" fmla="*/ 22860 w 237744"/>
                <a:gd name="connsiteY6" fmla="*/ 164592 h 251460"/>
                <a:gd name="connsiteX7" fmla="*/ 27432 w 237744"/>
                <a:gd name="connsiteY7" fmla="*/ 219456 h 251460"/>
                <a:gd name="connsiteX8" fmla="*/ 9144 w 237744"/>
                <a:gd name="connsiteY8" fmla="*/ 237744 h 251460"/>
                <a:gd name="connsiteX9" fmla="*/ 0 w 237744"/>
                <a:gd name="connsiteY9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744" h="251460">
                  <a:moveTo>
                    <a:pt x="237744" y="0"/>
                  </a:moveTo>
                  <a:cubicBezTo>
                    <a:pt x="223647" y="20955"/>
                    <a:pt x="209550" y="41910"/>
                    <a:pt x="192024" y="50292"/>
                  </a:cubicBezTo>
                  <a:cubicBezTo>
                    <a:pt x="174498" y="58674"/>
                    <a:pt x="138684" y="39624"/>
                    <a:pt x="132588" y="50292"/>
                  </a:cubicBezTo>
                  <a:cubicBezTo>
                    <a:pt x="126492" y="60960"/>
                    <a:pt x="165354" y="104394"/>
                    <a:pt x="155448" y="114300"/>
                  </a:cubicBezTo>
                  <a:cubicBezTo>
                    <a:pt x="145542" y="124206"/>
                    <a:pt x="82296" y="99060"/>
                    <a:pt x="73152" y="109728"/>
                  </a:cubicBezTo>
                  <a:cubicBezTo>
                    <a:pt x="64008" y="120396"/>
                    <a:pt x="108966" y="169164"/>
                    <a:pt x="100584" y="178308"/>
                  </a:cubicBezTo>
                  <a:cubicBezTo>
                    <a:pt x="92202" y="187452"/>
                    <a:pt x="35052" y="157734"/>
                    <a:pt x="22860" y="164592"/>
                  </a:cubicBezTo>
                  <a:cubicBezTo>
                    <a:pt x="10668" y="171450"/>
                    <a:pt x="29718" y="207264"/>
                    <a:pt x="27432" y="219456"/>
                  </a:cubicBezTo>
                  <a:cubicBezTo>
                    <a:pt x="25146" y="231648"/>
                    <a:pt x="13716" y="232410"/>
                    <a:pt x="9144" y="237744"/>
                  </a:cubicBezTo>
                  <a:cubicBezTo>
                    <a:pt x="4572" y="243078"/>
                    <a:pt x="2286" y="247269"/>
                    <a:pt x="0" y="251460"/>
                  </a:cubicBezTo>
                </a:path>
              </a:pathLst>
            </a:cu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20509" name="Group 82"/>
          <p:cNvGrpSpPr>
            <a:grpSpLocks/>
          </p:cNvGrpSpPr>
          <p:nvPr/>
        </p:nvGrpSpPr>
        <p:grpSpPr bwMode="auto">
          <a:xfrm>
            <a:off x="9144000" y="4576763"/>
            <a:ext cx="427038" cy="571500"/>
            <a:chOff x="5774436" y="1527475"/>
            <a:chExt cx="427555" cy="571073"/>
          </a:xfrm>
          <a:solidFill>
            <a:srgbClr val="0000FF"/>
          </a:solidFill>
        </p:grpSpPr>
        <p:sp>
          <p:nvSpPr>
            <p:cNvPr id="84" name="Oval 83"/>
            <p:cNvSpPr/>
            <p:nvPr/>
          </p:nvSpPr>
          <p:spPr>
            <a:xfrm rot="18649143">
              <a:off x="5935341" y="1641540"/>
              <a:ext cx="380715" cy="15258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85" name="Freeform 84"/>
            <p:cNvSpPr/>
            <p:nvPr/>
          </p:nvSpPr>
          <p:spPr>
            <a:xfrm>
              <a:off x="5774436" y="1846324"/>
              <a:ext cx="238413" cy="252224"/>
            </a:xfrm>
            <a:custGeom>
              <a:avLst/>
              <a:gdLst>
                <a:gd name="connsiteX0" fmla="*/ 237744 w 237744"/>
                <a:gd name="connsiteY0" fmla="*/ 0 h 251460"/>
                <a:gd name="connsiteX1" fmla="*/ 192024 w 237744"/>
                <a:gd name="connsiteY1" fmla="*/ 50292 h 251460"/>
                <a:gd name="connsiteX2" fmla="*/ 132588 w 237744"/>
                <a:gd name="connsiteY2" fmla="*/ 50292 h 251460"/>
                <a:gd name="connsiteX3" fmla="*/ 155448 w 237744"/>
                <a:gd name="connsiteY3" fmla="*/ 114300 h 251460"/>
                <a:gd name="connsiteX4" fmla="*/ 73152 w 237744"/>
                <a:gd name="connsiteY4" fmla="*/ 109728 h 251460"/>
                <a:gd name="connsiteX5" fmla="*/ 100584 w 237744"/>
                <a:gd name="connsiteY5" fmla="*/ 178308 h 251460"/>
                <a:gd name="connsiteX6" fmla="*/ 22860 w 237744"/>
                <a:gd name="connsiteY6" fmla="*/ 164592 h 251460"/>
                <a:gd name="connsiteX7" fmla="*/ 27432 w 237744"/>
                <a:gd name="connsiteY7" fmla="*/ 219456 h 251460"/>
                <a:gd name="connsiteX8" fmla="*/ 9144 w 237744"/>
                <a:gd name="connsiteY8" fmla="*/ 237744 h 251460"/>
                <a:gd name="connsiteX9" fmla="*/ 0 w 237744"/>
                <a:gd name="connsiteY9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744" h="251460">
                  <a:moveTo>
                    <a:pt x="237744" y="0"/>
                  </a:moveTo>
                  <a:cubicBezTo>
                    <a:pt x="223647" y="20955"/>
                    <a:pt x="209550" y="41910"/>
                    <a:pt x="192024" y="50292"/>
                  </a:cubicBezTo>
                  <a:cubicBezTo>
                    <a:pt x="174498" y="58674"/>
                    <a:pt x="138684" y="39624"/>
                    <a:pt x="132588" y="50292"/>
                  </a:cubicBezTo>
                  <a:cubicBezTo>
                    <a:pt x="126492" y="60960"/>
                    <a:pt x="165354" y="104394"/>
                    <a:pt x="155448" y="114300"/>
                  </a:cubicBezTo>
                  <a:cubicBezTo>
                    <a:pt x="145542" y="124206"/>
                    <a:pt x="82296" y="99060"/>
                    <a:pt x="73152" y="109728"/>
                  </a:cubicBezTo>
                  <a:cubicBezTo>
                    <a:pt x="64008" y="120396"/>
                    <a:pt x="108966" y="169164"/>
                    <a:pt x="100584" y="178308"/>
                  </a:cubicBezTo>
                  <a:cubicBezTo>
                    <a:pt x="92202" y="187452"/>
                    <a:pt x="35052" y="157734"/>
                    <a:pt x="22860" y="164592"/>
                  </a:cubicBezTo>
                  <a:cubicBezTo>
                    <a:pt x="10668" y="171450"/>
                    <a:pt x="29718" y="207264"/>
                    <a:pt x="27432" y="219456"/>
                  </a:cubicBezTo>
                  <a:cubicBezTo>
                    <a:pt x="25146" y="231648"/>
                    <a:pt x="13716" y="232410"/>
                    <a:pt x="9144" y="237744"/>
                  </a:cubicBezTo>
                  <a:cubicBezTo>
                    <a:pt x="4572" y="243078"/>
                    <a:pt x="2286" y="247269"/>
                    <a:pt x="0" y="251460"/>
                  </a:cubicBezTo>
                </a:path>
              </a:pathLst>
            </a:cu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20510" name="Group 85"/>
          <p:cNvGrpSpPr>
            <a:grpSpLocks/>
          </p:cNvGrpSpPr>
          <p:nvPr/>
        </p:nvGrpSpPr>
        <p:grpSpPr bwMode="auto">
          <a:xfrm>
            <a:off x="9448800" y="4576763"/>
            <a:ext cx="427038" cy="571500"/>
            <a:chOff x="5774436" y="1527475"/>
            <a:chExt cx="427555" cy="571073"/>
          </a:xfrm>
          <a:solidFill>
            <a:srgbClr val="0000FF"/>
          </a:solidFill>
        </p:grpSpPr>
        <p:sp>
          <p:nvSpPr>
            <p:cNvPr id="87" name="Oval 86"/>
            <p:cNvSpPr/>
            <p:nvPr/>
          </p:nvSpPr>
          <p:spPr>
            <a:xfrm rot="18649143">
              <a:off x="5935341" y="1641540"/>
              <a:ext cx="380715" cy="15258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88" name="Freeform 87"/>
            <p:cNvSpPr/>
            <p:nvPr/>
          </p:nvSpPr>
          <p:spPr>
            <a:xfrm>
              <a:off x="5774436" y="1846324"/>
              <a:ext cx="238413" cy="252224"/>
            </a:xfrm>
            <a:custGeom>
              <a:avLst/>
              <a:gdLst>
                <a:gd name="connsiteX0" fmla="*/ 237744 w 237744"/>
                <a:gd name="connsiteY0" fmla="*/ 0 h 251460"/>
                <a:gd name="connsiteX1" fmla="*/ 192024 w 237744"/>
                <a:gd name="connsiteY1" fmla="*/ 50292 h 251460"/>
                <a:gd name="connsiteX2" fmla="*/ 132588 w 237744"/>
                <a:gd name="connsiteY2" fmla="*/ 50292 h 251460"/>
                <a:gd name="connsiteX3" fmla="*/ 155448 w 237744"/>
                <a:gd name="connsiteY3" fmla="*/ 114300 h 251460"/>
                <a:gd name="connsiteX4" fmla="*/ 73152 w 237744"/>
                <a:gd name="connsiteY4" fmla="*/ 109728 h 251460"/>
                <a:gd name="connsiteX5" fmla="*/ 100584 w 237744"/>
                <a:gd name="connsiteY5" fmla="*/ 178308 h 251460"/>
                <a:gd name="connsiteX6" fmla="*/ 22860 w 237744"/>
                <a:gd name="connsiteY6" fmla="*/ 164592 h 251460"/>
                <a:gd name="connsiteX7" fmla="*/ 27432 w 237744"/>
                <a:gd name="connsiteY7" fmla="*/ 219456 h 251460"/>
                <a:gd name="connsiteX8" fmla="*/ 9144 w 237744"/>
                <a:gd name="connsiteY8" fmla="*/ 237744 h 251460"/>
                <a:gd name="connsiteX9" fmla="*/ 0 w 237744"/>
                <a:gd name="connsiteY9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744" h="251460">
                  <a:moveTo>
                    <a:pt x="237744" y="0"/>
                  </a:moveTo>
                  <a:cubicBezTo>
                    <a:pt x="223647" y="20955"/>
                    <a:pt x="209550" y="41910"/>
                    <a:pt x="192024" y="50292"/>
                  </a:cubicBezTo>
                  <a:cubicBezTo>
                    <a:pt x="174498" y="58674"/>
                    <a:pt x="138684" y="39624"/>
                    <a:pt x="132588" y="50292"/>
                  </a:cubicBezTo>
                  <a:cubicBezTo>
                    <a:pt x="126492" y="60960"/>
                    <a:pt x="165354" y="104394"/>
                    <a:pt x="155448" y="114300"/>
                  </a:cubicBezTo>
                  <a:cubicBezTo>
                    <a:pt x="145542" y="124206"/>
                    <a:pt x="82296" y="99060"/>
                    <a:pt x="73152" y="109728"/>
                  </a:cubicBezTo>
                  <a:cubicBezTo>
                    <a:pt x="64008" y="120396"/>
                    <a:pt x="108966" y="169164"/>
                    <a:pt x="100584" y="178308"/>
                  </a:cubicBezTo>
                  <a:cubicBezTo>
                    <a:pt x="92202" y="187452"/>
                    <a:pt x="35052" y="157734"/>
                    <a:pt x="22860" y="164592"/>
                  </a:cubicBezTo>
                  <a:cubicBezTo>
                    <a:pt x="10668" y="171450"/>
                    <a:pt x="29718" y="207264"/>
                    <a:pt x="27432" y="219456"/>
                  </a:cubicBezTo>
                  <a:cubicBezTo>
                    <a:pt x="25146" y="231648"/>
                    <a:pt x="13716" y="232410"/>
                    <a:pt x="9144" y="237744"/>
                  </a:cubicBezTo>
                  <a:cubicBezTo>
                    <a:pt x="4572" y="243078"/>
                    <a:pt x="2286" y="247269"/>
                    <a:pt x="0" y="251460"/>
                  </a:cubicBezTo>
                </a:path>
              </a:pathLst>
            </a:cu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20511" name="Group 88"/>
          <p:cNvGrpSpPr>
            <a:grpSpLocks/>
          </p:cNvGrpSpPr>
          <p:nvPr/>
        </p:nvGrpSpPr>
        <p:grpSpPr bwMode="auto">
          <a:xfrm>
            <a:off x="9753600" y="4576763"/>
            <a:ext cx="427038" cy="571500"/>
            <a:chOff x="5774436" y="1527475"/>
            <a:chExt cx="427555" cy="571073"/>
          </a:xfrm>
          <a:solidFill>
            <a:srgbClr val="0000FF"/>
          </a:solidFill>
        </p:grpSpPr>
        <p:sp>
          <p:nvSpPr>
            <p:cNvPr id="90" name="Oval 89"/>
            <p:cNvSpPr/>
            <p:nvPr/>
          </p:nvSpPr>
          <p:spPr>
            <a:xfrm rot="18649143">
              <a:off x="5935341" y="1641540"/>
              <a:ext cx="380715" cy="15258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91" name="Freeform 90"/>
            <p:cNvSpPr/>
            <p:nvPr/>
          </p:nvSpPr>
          <p:spPr>
            <a:xfrm>
              <a:off x="5774436" y="1846324"/>
              <a:ext cx="238413" cy="252224"/>
            </a:xfrm>
            <a:custGeom>
              <a:avLst/>
              <a:gdLst>
                <a:gd name="connsiteX0" fmla="*/ 237744 w 237744"/>
                <a:gd name="connsiteY0" fmla="*/ 0 h 251460"/>
                <a:gd name="connsiteX1" fmla="*/ 192024 w 237744"/>
                <a:gd name="connsiteY1" fmla="*/ 50292 h 251460"/>
                <a:gd name="connsiteX2" fmla="*/ 132588 w 237744"/>
                <a:gd name="connsiteY2" fmla="*/ 50292 h 251460"/>
                <a:gd name="connsiteX3" fmla="*/ 155448 w 237744"/>
                <a:gd name="connsiteY3" fmla="*/ 114300 h 251460"/>
                <a:gd name="connsiteX4" fmla="*/ 73152 w 237744"/>
                <a:gd name="connsiteY4" fmla="*/ 109728 h 251460"/>
                <a:gd name="connsiteX5" fmla="*/ 100584 w 237744"/>
                <a:gd name="connsiteY5" fmla="*/ 178308 h 251460"/>
                <a:gd name="connsiteX6" fmla="*/ 22860 w 237744"/>
                <a:gd name="connsiteY6" fmla="*/ 164592 h 251460"/>
                <a:gd name="connsiteX7" fmla="*/ 27432 w 237744"/>
                <a:gd name="connsiteY7" fmla="*/ 219456 h 251460"/>
                <a:gd name="connsiteX8" fmla="*/ 9144 w 237744"/>
                <a:gd name="connsiteY8" fmla="*/ 237744 h 251460"/>
                <a:gd name="connsiteX9" fmla="*/ 0 w 237744"/>
                <a:gd name="connsiteY9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744" h="251460">
                  <a:moveTo>
                    <a:pt x="237744" y="0"/>
                  </a:moveTo>
                  <a:cubicBezTo>
                    <a:pt x="223647" y="20955"/>
                    <a:pt x="209550" y="41910"/>
                    <a:pt x="192024" y="50292"/>
                  </a:cubicBezTo>
                  <a:cubicBezTo>
                    <a:pt x="174498" y="58674"/>
                    <a:pt x="138684" y="39624"/>
                    <a:pt x="132588" y="50292"/>
                  </a:cubicBezTo>
                  <a:cubicBezTo>
                    <a:pt x="126492" y="60960"/>
                    <a:pt x="165354" y="104394"/>
                    <a:pt x="155448" y="114300"/>
                  </a:cubicBezTo>
                  <a:cubicBezTo>
                    <a:pt x="145542" y="124206"/>
                    <a:pt x="82296" y="99060"/>
                    <a:pt x="73152" y="109728"/>
                  </a:cubicBezTo>
                  <a:cubicBezTo>
                    <a:pt x="64008" y="120396"/>
                    <a:pt x="108966" y="169164"/>
                    <a:pt x="100584" y="178308"/>
                  </a:cubicBezTo>
                  <a:cubicBezTo>
                    <a:pt x="92202" y="187452"/>
                    <a:pt x="35052" y="157734"/>
                    <a:pt x="22860" y="164592"/>
                  </a:cubicBezTo>
                  <a:cubicBezTo>
                    <a:pt x="10668" y="171450"/>
                    <a:pt x="29718" y="207264"/>
                    <a:pt x="27432" y="219456"/>
                  </a:cubicBezTo>
                  <a:cubicBezTo>
                    <a:pt x="25146" y="231648"/>
                    <a:pt x="13716" y="232410"/>
                    <a:pt x="9144" y="237744"/>
                  </a:cubicBezTo>
                  <a:cubicBezTo>
                    <a:pt x="4572" y="243078"/>
                    <a:pt x="2286" y="247269"/>
                    <a:pt x="0" y="251460"/>
                  </a:cubicBezTo>
                </a:path>
              </a:pathLst>
            </a:cu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20512" name="Group 91"/>
          <p:cNvGrpSpPr>
            <a:grpSpLocks/>
          </p:cNvGrpSpPr>
          <p:nvPr/>
        </p:nvGrpSpPr>
        <p:grpSpPr bwMode="auto">
          <a:xfrm>
            <a:off x="8229600" y="4576763"/>
            <a:ext cx="427038" cy="571500"/>
            <a:chOff x="5774436" y="1527475"/>
            <a:chExt cx="427555" cy="571073"/>
          </a:xfrm>
          <a:solidFill>
            <a:srgbClr val="0000FF"/>
          </a:solidFill>
        </p:grpSpPr>
        <p:sp>
          <p:nvSpPr>
            <p:cNvPr id="93" name="Oval 92"/>
            <p:cNvSpPr/>
            <p:nvPr/>
          </p:nvSpPr>
          <p:spPr>
            <a:xfrm rot="18649143">
              <a:off x="5935341" y="1641540"/>
              <a:ext cx="380715" cy="15258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94" name="Freeform 93"/>
            <p:cNvSpPr/>
            <p:nvPr/>
          </p:nvSpPr>
          <p:spPr>
            <a:xfrm>
              <a:off x="5774436" y="1846324"/>
              <a:ext cx="238413" cy="252224"/>
            </a:xfrm>
            <a:custGeom>
              <a:avLst/>
              <a:gdLst>
                <a:gd name="connsiteX0" fmla="*/ 237744 w 237744"/>
                <a:gd name="connsiteY0" fmla="*/ 0 h 251460"/>
                <a:gd name="connsiteX1" fmla="*/ 192024 w 237744"/>
                <a:gd name="connsiteY1" fmla="*/ 50292 h 251460"/>
                <a:gd name="connsiteX2" fmla="*/ 132588 w 237744"/>
                <a:gd name="connsiteY2" fmla="*/ 50292 h 251460"/>
                <a:gd name="connsiteX3" fmla="*/ 155448 w 237744"/>
                <a:gd name="connsiteY3" fmla="*/ 114300 h 251460"/>
                <a:gd name="connsiteX4" fmla="*/ 73152 w 237744"/>
                <a:gd name="connsiteY4" fmla="*/ 109728 h 251460"/>
                <a:gd name="connsiteX5" fmla="*/ 100584 w 237744"/>
                <a:gd name="connsiteY5" fmla="*/ 178308 h 251460"/>
                <a:gd name="connsiteX6" fmla="*/ 22860 w 237744"/>
                <a:gd name="connsiteY6" fmla="*/ 164592 h 251460"/>
                <a:gd name="connsiteX7" fmla="*/ 27432 w 237744"/>
                <a:gd name="connsiteY7" fmla="*/ 219456 h 251460"/>
                <a:gd name="connsiteX8" fmla="*/ 9144 w 237744"/>
                <a:gd name="connsiteY8" fmla="*/ 237744 h 251460"/>
                <a:gd name="connsiteX9" fmla="*/ 0 w 237744"/>
                <a:gd name="connsiteY9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744" h="251460">
                  <a:moveTo>
                    <a:pt x="237744" y="0"/>
                  </a:moveTo>
                  <a:cubicBezTo>
                    <a:pt x="223647" y="20955"/>
                    <a:pt x="209550" y="41910"/>
                    <a:pt x="192024" y="50292"/>
                  </a:cubicBezTo>
                  <a:cubicBezTo>
                    <a:pt x="174498" y="58674"/>
                    <a:pt x="138684" y="39624"/>
                    <a:pt x="132588" y="50292"/>
                  </a:cubicBezTo>
                  <a:cubicBezTo>
                    <a:pt x="126492" y="60960"/>
                    <a:pt x="165354" y="104394"/>
                    <a:pt x="155448" y="114300"/>
                  </a:cubicBezTo>
                  <a:cubicBezTo>
                    <a:pt x="145542" y="124206"/>
                    <a:pt x="82296" y="99060"/>
                    <a:pt x="73152" y="109728"/>
                  </a:cubicBezTo>
                  <a:cubicBezTo>
                    <a:pt x="64008" y="120396"/>
                    <a:pt x="108966" y="169164"/>
                    <a:pt x="100584" y="178308"/>
                  </a:cubicBezTo>
                  <a:cubicBezTo>
                    <a:pt x="92202" y="187452"/>
                    <a:pt x="35052" y="157734"/>
                    <a:pt x="22860" y="164592"/>
                  </a:cubicBezTo>
                  <a:cubicBezTo>
                    <a:pt x="10668" y="171450"/>
                    <a:pt x="29718" y="207264"/>
                    <a:pt x="27432" y="219456"/>
                  </a:cubicBezTo>
                  <a:cubicBezTo>
                    <a:pt x="25146" y="231648"/>
                    <a:pt x="13716" y="232410"/>
                    <a:pt x="9144" y="237744"/>
                  </a:cubicBezTo>
                  <a:cubicBezTo>
                    <a:pt x="4572" y="243078"/>
                    <a:pt x="2286" y="247269"/>
                    <a:pt x="0" y="251460"/>
                  </a:cubicBezTo>
                </a:path>
              </a:pathLst>
            </a:cu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20513" name="Group 94"/>
          <p:cNvGrpSpPr>
            <a:grpSpLocks/>
          </p:cNvGrpSpPr>
          <p:nvPr/>
        </p:nvGrpSpPr>
        <p:grpSpPr bwMode="auto">
          <a:xfrm>
            <a:off x="7924800" y="4576763"/>
            <a:ext cx="427038" cy="571500"/>
            <a:chOff x="5774436" y="1527475"/>
            <a:chExt cx="427555" cy="571073"/>
          </a:xfrm>
          <a:solidFill>
            <a:srgbClr val="0000FF"/>
          </a:solidFill>
        </p:grpSpPr>
        <p:sp>
          <p:nvSpPr>
            <p:cNvPr id="96" name="Oval 95"/>
            <p:cNvSpPr/>
            <p:nvPr/>
          </p:nvSpPr>
          <p:spPr>
            <a:xfrm rot="18649143">
              <a:off x="5935341" y="1641540"/>
              <a:ext cx="380715" cy="15258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5774436" y="1846324"/>
              <a:ext cx="238413" cy="252224"/>
            </a:xfrm>
            <a:custGeom>
              <a:avLst/>
              <a:gdLst>
                <a:gd name="connsiteX0" fmla="*/ 237744 w 237744"/>
                <a:gd name="connsiteY0" fmla="*/ 0 h 251460"/>
                <a:gd name="connsiteX1" fmla="*/ 192024 w 237744"/>
                <a:gd name="connsiteY1" fmla="*/ 50292 h 251460"/>
                <a:gd name="connsiteX2" fmla="*/ 132588 w 237744"/>
                <a:gd name="connsiteY2" fmla="*/ 50292 h 251460"/>
                <a:gd name="connsiteX3" fmla="*/ 155448 w 237744"/>
                <a:gd name="connsiteY3" fmla="*/ 114300 h 251460"/>
                <a:gd name="connsiteX4" fmla="*/ 73152 w 237744"/>
                <a:gd name="connsiteY4" fmla="*/ 109728 h 251460"/>
                <a:gd name="connsiteX5" fmla="*/ 100584 w 237744"/>
                <a:gd name="connsiteY5" fmla="*/ 178308 h 251460"/>
                <a:gd name="connsiteX6" fmla="*/ 22860 w 237744"/>
                <a:gd name="connsiteY6" fmla="*/ 164592 h 251460"/>
                <a:gd name="connsiteX7" fmla="*/ 27432 w 237744"/>
                <a:gd name="connsiteY7" fmla="*/ 219456 h 251460"/>
                <a:gd name="connsiteX8" fmla="*/ 9144 w 237744"/>
                <a:gd name="connsiteY8" fmla="*/ 237744 h 251460"/>
                <a:gd name="connsiteX9" fmla="*/ 0 w 237744"/>
                <a:gd name="connsiteY9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744" h="251460">
                  <a:moveTo>
                    <a:pt x="237744" y="0"/>
                  </a:moveTo>
                  <a:cubicBezTo>
                    <a:pt x="223647" y="20955"/>
                    <a:pt x="209550" y="41910"/>
                    <a:pt x="192024" y="50292"/>
                  </a:cubicBezTo>
                  <a:cubicBezTo>
                    <a:pt x="174498" y="58674"/>
                    <a:pt x="138684" y="39624"/>
                    <a:pt x="132588" y="50292"/>
                  </a:cubicBezTo>
                  <a:cubicBezTo>
                    <a:pt x="126492" y="60960"/>
                    <a:pt x="165354" y="104394"/>
                    <a:pt x="155448" y="114300"/>
                  </a:cubicBezTo>
                  <a:cubicBezTo>
                    <a:pt x="145542" y="124206"/>
                    <a:pt x="82296" y="99060"/>
                    <a:pt x="73152" y="109728"/>
                  </a:cubicBezTo>
                  <a:cubicBezTo>
                    <a:pt x="64008" y="120396"/>
                    <a:pt x="108966" y="169164"/>
                    <a:pt x="100584" y="178308"/>
                  </a:cubicBezTo>
                  <a:cubicBezTo>
                    <a:pt x="92202" y="187452"/>
                    <a:pt x="35052" y="157734"/>
                    <a:pt x="22860" y="164592"/>
                  </a:cubicBezTo>
                  <a:cubicBezTo>
                    <a:pt x="10668" y="171450"/>
                    <a:pt x="29718" y="207264"/>
                    <a:pt x="27432" y="219456"/>
                  </a:cubicBezTo>
                  <a:cubicBezTo>
                    <a:pt x="25146" y="231648"/>
                    <a:pt x="13716" y="232410"/>
                    <a:pt x="9144" y="237744"/>
                  </a:cubicBezTo>
                  <a:cubicBezTo>
                    <a:pt x="4572" y="243078"/>
                    <a:pt x="2286" y="247269"/>
                    <a:pt x="0" y="251460"/>
                  </a:cubicBezTo>
                </a:path>
              </a:pathLst>
            </a:cu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20514" name="Group 97"/>
          <p:cNvGrpSpPr>
            <a:grpSpLocks/>
          </p:cNvGrpSpPr>
          <p:nvPr/>
        </p:nvGrpSpPr>
        <p:grpSpPr bwMode="auto">
          <a:xfrm>
            <a:off x="7620000" y="4576763"/>
            <a:ext cx="427038" cy="571500"/>
            <a:chOff x="5774436" y="1527475"/>
            <a:chExt cx="427555" cy="571073"/>
          </a:xfrm>
          <a:solidFill>
            <a:srgbClr val="0000FF"/>
          </a:solidFill>
        </p:grpSpPr>
        <p:sp>
          <p:nvSpPr>
            <p:cNvPr id="99" name="Oval 98"/>
            <p:cNvSpPr/>
            <p:nvPr/>
          </p:nvSpPr>
          <p:spPr>
            <a:xfrm rot="18649143">
              <a:off x="5935341" y="1641540"/>
              <a:ext cx="380715" cy="15258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>
              <a:off x="5774436" y="1846324"/>
              <a:ext cx="238413" cy="252224"/>
            </a:xfrm>
            <a:custGeom>
              <a:avLst/>
              <a:gdLst>
                <a:gd name="connsiteX0" fmla="*/ 237744 w 237744"/>
                <a:gd name="connsiteY0" fmla="*/ 0 h 251460"/>
                <a:gd name="connsiteX1" fmla="*/ 192024 w 237744"/>
                <a:gd name="connsiteY1" fmla="*/ 50292 h 251460"/>
                <a:gd name="connsiteX2" fmla="*/ 132588 w 237744"/>
                <a:gd name="connsiteY2" fmla="*/ 50292 h 251460"/>
                <a:gd name="connsiteX3" fmla="*/ 155448 w 237744"/>
                <a:gd name="connsiteY3" fmla="*/ 114300 h 251460"/>
                <a:gd name="connsiteX4" fmla="*/ 73152 w 237744"/>
                <a:gd name="connsiteY4" fmla="*/ 109728 h 251460"/>
                <a:gd name="connsiteX5" fmla="*/ 100584 w 237744"/>
                <a:gd name="connsiteY5" fmla="*/ 178308 h 251460"/>
                <a:gd name="connsiteX6" fmla="*/ 22860 w 237744"/>
                <a:gd name="connsiteY6" fmla="*/ 164592 h 251460"/>
                <a:gd name="connsiteX7" fmla="*/ 27432 w 237744"/>
                <a:gd name="connsiteY7" fmla="*/ 219456 h 251460"/>
                <a:gd name="connsiteX8" fmla="*/ 9144 w 237744"/>
                <a:gd name="connsiteY8" fmla="*/ 237744 h 251460"/>
                <a:gd name="connsiteX9" fmla="*/ 0 w 237744"/>
                <a:gd name="connsiteY9" fmla="*/ 25146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744" h="251460">
                  <a:moveTo>
                    <a:pt x="237744" y="0"/>
                  </a:moveTo>
                  <a:cubicBezTo>
                    <a:pt x="223647" y="20955"/>
                    <a:pt x="209550" y="41910"/>
                    <a:pt x="192024" y="50292"/>
                  </a:cubicBezTo>
                  <a:cubicBezTo>
                    <a:pt x="174498" y="58674"/>
                    <a:pt x="138684" y="39624"/>
                    <a:pt x="132588" y="50292"/>
                  </a:cubicBezTo>
                  <a:cubicBezTo>
                    <a:pt x="126492" y="60960"/>
                    <a:pt x="165354" y="104394"/>
                    <a:pt x="155448" y="114300"/>
                  </a:cubicBezTo>
                  <a:cubicBezTo>
                    <a:pt x="145542" y="124206"/>
                    <a:pt x="82296" y="99060"/>
                    <a:pt x="73152" y="109728"/>
                  </a:cubicBezTo>
                  <a:cubicBezTo>
                    <a:pt x="64008" y="120396"/>
                    <a:pt x="108966" y="169164"/>
                    <a:pt x="100584" y="178308"/>
                  </a:cubicBezTo>
                  <a:cubicBezTo>
                    <a:pt x="92202" y="187452"/>
                    <a:pt x="35052" y="157734"/>
                    <a:pt x="22860" y="164592"/>
                  </a:cubicBezTo>
                  <a:cubicBezTo>
                    <a:pt x="10668" y="171450"/>
                    <a:pt x="29718" y="207264"/>
                    <a:pt x="27432" y="219456"/>
                  </a:cubicBezTo>
                  <a:cubicBezTo>
                    <a:pt x="25146" y="231648"/>
                    <a:pt x="13716" y="232410"/>
                    <a:pt x="9144" y="237744"/>
                  </a:cubicBezTo>
                  <a:cubicBezTo>
                    <a:pt x="4572" y="243078"/>
                    <a:pt x="2286" y="247269"/>
                    <a:pt x="0" y="251460"/>
                  </a:cubicBezTo>
                </a:path>
              </a:pathLst>
            </a:cu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sp>
        <p:nvSpPr>
          <p:cNvPr id="21539" name="TextBox 100"/>
          <p:cNvSpPr txBox="1">
            <a:spLocks noChangeArrowheads="1"/>
          </p:cNvSpPr>
          <p:nvPr/>
        </p:nvSpPr>
        <p:spPr bwMode="auto">
          <a:xfrm>
            <a:off x="6477000" y="1147764"/>
            <a:ext cx="1143000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+mj-lt"/>
              </a:rPr>
              <a:t>0 </a:t>
            </a:r>
            <a:r>
              <a:rPr lang="uk-UA" b="1" dirty="0">
                <a:solidFill>
                  <a:srgbClr val="0000FF"/>
                </a:solidFill>
                <a:latin typeface="+mj-lt"/>
              </a:rPr>
              <a:t>хв.</a:t>
            </a:r>
            <a:endParaRPr lang="en-US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1540" name="TextBox 101"/>
          <p:cNvSpPr txBox="1">
            <a:spLocks noChangeArrowheads="1"/>
          </p:cNvSpPr>
          <p:nvPr/>
        </p:nvSpPr>
        <p:spPr bwMode="auto">
          <a:xfrm>
            <a:off x="6400800" y="1909764"/>
            <a:ext cx="1143000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+mj-lt"/>
              </a:rPr>
              <a:t>20 </a:t>
            </a:r>
            <a:r>
              <a:rPr lang="uk-UA" b="1" dirty="0">
                <a:solidFill>
                  <a:srgbClr val="0000FF"/>
                </a:solidFill>
                <a:latin typeface="+mj-lt"/>
              </a:rPr>
              <a:t>хв.</a:t>
            </a:r>
            <a:endParaRPr lang="en-US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1541" name="TextBox 102"/>
          <p:cNvSpPr txBox="1">
            <a:spLocks noChangeArrowheads="1"/>
          </p:cNvSpPr>
          <p:nvPr/>
        </p:nvSpPr>
        <p:spPr bwMode="auto">
          <a:xfrm>
            <a:off x="6400800" y="2671764"/>
            <a:ext cx="1143000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+mj-lt"/>
              </a:rPr>
              <a:t>40 </a:t>
            </a:r>
            <a:r>
              <a:rPr lang="uk-UA" b="1" dirty="0">
                <a:solidFill>
                  <a:srgbClr val="0000FF"/>
                </a:solidFill>
                <a:latin typeface="+mj-lt"/>
              </a:rPr>
              <a:t>хв.</a:t>
            </a:r>
            <a:endParaRPr lang="en-US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1542" name="TextBox 103"/>
          <p:cNvSpPr txBox="1">
            <a:spLocks noChangeArrowheads="1"/>
          </p:cNvSpPr>
          <p:nvPr/>
        </p:nvSpPr>
        <p:spPr bwMode="auto">
          <a:xfrm>
            <a:off x="6400800" y="3645470"/>
            <a:ext cx="1143000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+mj-lt"/>
              </a:rPr>
              <a:t>60 </a:t>
            </a:r>
            <a:r>
              <a:rPr lang="uk-UA" b="1" dirty="0">
                <a:solidFill>
                  <a:srgbClr val="0000FF"/>
                </a:solidFill>
                <a:latin typeface="+mj-lt"/>
              </a:rPr>
              <a:t>хв.</a:t>
            </a:r>
            <a:endParaRPr lang="en-US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0519" name="TextBox 104"/>
          <p:cNvSpPr txBox="1">
            <a:spLocks noChangeArrowheads="1"/>
          </p:cNvSpPr>
          <p:nvPr/>
        </p:nvSpPr>
        <p:spPr bwMode="auto">
          <a:xfrm>
            <a:off x="6400800" y="4729164"/>
            <a:ext cx="1143000" cy="338137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1600" b="1" dirty="0">
                <a:solidFill>
                  <a:srgbClr val="0000FF"/>
                </a:solidFill>
              </a:rPr>
              <a:t>80 </a:t>
            </a:r>
            <a:r>
              <a:rPr lang="uk-UA" altLang="ru-RU" sz="1600" b="1" dirty="0">
                <a:solidFill>
                  <a:srgbClr val="0000FF"/>
                </a:solidFill>
              </a:rPr>
              <a:t>хв.</a:t>
            </a:r>
            <a:endParaRPr lang="en-US" altLang="ru-RU" sz="1600" b="1" dirty="0">
              <a:solidFill>
                <a:srgbClr val="0000FF"/>
              </a:solidFill>
            </a:endParaRPr>
          </a:p>
        </p:txBody>
      </p:sp>
      <p:sp>
        <p:nvSpPr>
          <p:cNvPr id="20520" name="TextBox 105"/>
          <p:cNvSpPr txBox="1">
            <a:spLocks noChangeArrowheads="1"/>
          </p:cNvSpPr>
          <p:nvPr/>
        </p:nvSpPr>
        <p:spPr bwMode="auto">
          <a:xfrm>
            <a:off x="6168655" y="5840111"/>
            <a:ext cx="3816350" cy="366713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b="1" dirty="0">
                <a:solidFill>
                  <a:srgbClr val="0000FF"/>
                </a:solidFill>
              </a:rPr>
              <a:t>10 </a:t>
            </a:r>
            <a:r>
              <a:rPr lang="uk-UA" altLang="ru-RU" b="1" dirty="0">
                <a:solidFill>
                  <a:srgbClr val="0000FF"/>
                </a:solidFill>
              </a:rPr>
              <a:t>год.</a:t>
            </a:r>
            <a:r>
              <a:rPr lang="en-US" altLang="ru-RU" b="1" dirty="0">
                <a:solidFill>
                  <a:srgbClr val="0000FF"/>
                </a:solidFill>
              </a:rPr>
              <a:t> = &gt; 1 </a:t>
            </a:r>
            <a:r>
              <a:rPr lang="uk-UA" altLang="ru-RU" b="1" dirty="0">
                <a:solidFill>
                  <a:srgbClr val="0000FF"/>
                </a:solidFill>
              </a:rPr>
              <a:t>мільярд клітин</a:t>
            </a:r>
            <a:r>
              <a:rPr lang="en-US" altLang="ru-RU" b="1" dirty="0">
                <a:solidFill>
                  <a:srgbClr val="0000FF"/>
                </a:solidFill>
              </a:rPr>
              <a:t>! </a:t>
            </a:r>
          </a:p>
        </p:txBody>
      </p:sp>
      <p:sp>
        <p:nvSpPr>
          <p:cNvPr id="2" name="Стрелка вправо 1"/>
          <p:cNvSpPr/>
          <p:nvPr/>
        </p:nvSpPr>
        <p:spPr>
          <a:xfrm>
            <a:off x="4823193" y="2283620"/>
            <a:ext cx="1239469" cy="242886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0000FF"/>
              </a:solidFill>
            </a:endParaRPr>
          </a:p>
        </p:txBody>
      </p:sp>
      <p:pic>
        <p:nvPicPr>
          <p:cNvPr id="2050" name="Picture 2" descr="13,100+ Bacteria Reproduction Stock Photos, Pictures &amp; Royalty-Free Images 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74" y="4465094"/>
            <a:ext cx="3091710" cy="161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Продукція – ТОВ ТМА Триста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507" y="4015357"/>
            <a:ext cx="2654048" cy="265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5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533524" y="70476"/>
            <a:ext cx="1900488" cy="56356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eaLnBrk="1" hangingPunct="1"/>
            <a:r>
              <a:rPr lang="uk-UA" altLang="ru-RU" dirty="0" smtClean="0">
                <a:solidFill>
                  <a:srgbClr val="0000FF"/>
                </a:solidFill>
              </a:rPr>
              <a:t>Віруси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324604" y="821490"/>
            <a:ext cx="7660522" cy="403759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altLang="ru-RU" sz="2200" dirty="0">
                <a:solidFill>
                  <a:srgbClr val="0000FF"/>
                </a:solidFill>
              </a:rPr>
              <a:t>Віруси </a:t>
            </a:r>
            <a:r>
              <a:rPr lang="uk-UA" altLang="ru-RU" sz="2200" dirty="0" smtClean="0">
                <a:solidFill>
                  <a:srgbClr val="0000FF"/>
                </a:solidFill>
              </a:rPr>
              <a:t>-</a:t>
            </a:r>
            <a:r>
              <a:rPr lang="ru-RU" altLang="ru-RU" sz="2200" dirty="0" smtClean="0">
                <a:solidFill>
                  <a:srgbClr val="0000FF"/>
                </a:solidFill>
              </a:rPr>
              <a:t> </a:t>
            </a:r>
            <a:r>
              <a:rPr lang="uk-UA" altLang="ru-RU" sz="2200" dirty="0" err="1">
                <a:solidFill>
                  <a:srgbClr val="0000FF"/>
                </a:solidFill>
              </a:rPr>
              <a:t>облігатні</a:t>
            </a:r>
            <a:r>
              <a:rPr lang="uk-UA" altLang="ru-RU" sz="2200" dirty="0">
                <a:solidFill>
                  <a:srgbClr val="0000FF"/>
                </a:solidFill>
              </a:rPr>
              <a:t> внутрішньоклітинні паразити, які вселяються в живі клітини, а потім використовують </a:t>
            </a:r>
            <a:r>
              <a:rPr lang="ru-RU" altLang="ru-RU" sz="2200" dirty="0" err="1" smtClean="0">
                <a:solidFill>
                  <a:srgbClr val="0000FF"/>
                </a:solidFill>
              </a:rPr>
              <a:t>їх</a:t>
            </a:r>
            <a:r>
              <a:rPr lang="ru-RU" altLang="ru-RU" sz="2200" dirty="0" smtClean="0">
                <a:solidFill>
                  <a:srgbClr val="0000FF"/>
                </a:solidFill>
              </a:rPr>
              <a:t> </a:t>
            </a:r>
            <a:r>
              <a:rPr lang="ru-RU" altLang="ru-RU" sz="2200" dirty="0">
                <a:solidFill>
                  <a:srgbClr val="0000FF"/>
                </a:solidFill>
              </a:rPr>
              <a:t>аппарат ДНК для </a:t>
            </a:r>
            <a:r>
              <a:rPr lang="uk-UA" altLang="ru-RU" sz="2200" dirty="0">
                <a:solidFill>
                  <a:srgbClr val="0000FF"/>
                </a:solidFill>
              </a:rPr>
              <a:t>розмноження;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altLang="ru-RU" sz="2200" dirty="0">
                <a:solidFill>
                  <a:srgbClr val="0000FF"/>
                </a:solidFill>
              </a:rPr>
              <a:t>Віруси не розмножуються в харчових продуктах;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altLang="ru-RU" sz="2200" dirty="0">
                <a:solidFill>
                  <a:srgbClr val="0000FF"/>
                </a:solidFill>
              </a:rPr>
              <a:t>Інфіковані люди поширюють віруси через фекалії, мокроти, кров тощо;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altLang="ru-RU" sz="2200" dirty="0">
                <a:solidFill>
                  <a:srgbClr val="0000FF"/>
                </a:solidFill>
              </a:rPr>
              <a:t>Вірусне захворювання, пов'язане з харчовими продуктами, переважно є наслідком </a:t>
            </a:r>
            <a:r>
              <a:rPr lang="uk-UA" altLang="ru-RU" sz="2200" b="1" dirty="0">
                <a:solidFill>
                  <a:srgbClr val="FF0000"/>
                </a:solidFill>
              </a:rPr>
              <a:t>недотримання особистої гігієни людиною-носієм вірусу</a:t>
            </a:r>
            <a:r>
              <a:rPr lang="uk-UA" altLang="ru-RU" sz="2200" dirty="0">
                <a:solidFill>
                  <a:srgbClr val="0000FF"/>
                </a:solidFill>
              </a:rPr>
              <a:t>, який працює з продуктами;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altLang="ru-RU" sz="2200" dirty="0">
                <a:solidFill>
                  <a:srgbClr val="0000FF"/>
                </a:solidFill>
              </a:rPr>
              <a:t>Віруси також можуть передаватися через забруднену воду та лід.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24604" y="5262290"/>
            <a:ext cx="10792129" cy="15077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uk-UA" altLang="ru-RU" sz="2000" b="1" dirty="0" smtClean="0">
                <a:solidFill>
                  <a:srgbClr val="0000FF"/>
                </a:solidFill>
              </a:rPr>
              <a:t>Віруси: контроль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altLang="ru-RU" sz="1800" b="1" dirty="0" smtClean="0">
                <a:solidFill>
                  <a:srgbClr val="0000FF"/>
                </a:solidFill>
              </a:rPr>
              <a:t>Особи, що працюють із харчовими продуктами, мають додержувати належної особистої гігієни;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altLang="ru-RU" sz="1800" b="1" dirty="0" smtClean="0">
                <a:solidFill>
                  <a:srgbClr val="0000FF"/>
                </a:solidFill>
              </a:rPr>
              <a:t>Хворим працівникам категорично забороняється працювати з харчовими продуктами;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altLang="ru-RU" sz="1800" b="1" dirty="0" smtClean="0">
                <a:solidFill>
                  <a:srgbClr val="0000FF"/>
                </a:solidFill>
              </a:rPr>
              <a:t>Вода, що використовується для пакування, обробки та заморожування, має бути питною.</a:t>
            </a:r>
            <a:endParaRPr lang="uk-UA" altLang="ru-RU" sz="1800" b="1" dirty="0">
              <a:solidFill>
                <a:srgbClr val="0000FF"/>
              </a:solidFill>
            </a:endParaRPr>
          </a:p>
        </p:txBody>
      </p:sp>
      <p:pic>
        <p:nvPicPr>
          <p:cNvPr id="6146" name="Picture 2" descr="Virus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813" y="0"/>
            <a:ext cx="2865734" cy="286573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150" name="Picture 6" descr="https://www.csoonline.com/wp-content/uploads/2023/06/cso_security_threat_virus_malicious_binary_code_bluebay2014_gettyimages-983223752_2400x1600-100801546-orig.jpg?quality=50&amp;strip=a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654" y="2840285"/>
            <a:ext cx="35814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28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2059691" y="137612"/>
            <a:ext cx="2249404" cy="56356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uk-UA" altLang="ru-RU" dirty="0" smtClean="0">
                <a:solidFill>
                  <a:srgbClr val="0000FF"/>
                </a:solidFill>
              </a:rPr>
              <a:t>Паразити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229101" y="767497"/>
            <a:ext cx="8159987" cy="584400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altLang="ru-RU" sz="2400" dirty="0" smtClean="0">
                <a:solidFill>
                  <a:srgbClr val="0000FF"/>
                </a:solidFill>
              </a:rPr>
              <a:t>Одноклітинні або багатоклітинні організми, які можуть колонізуватися у шлунково-кишковому тракті (ШКТ) людини;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altLang="ru-RU" sz="2400" dirty="0" smtClean="0">
                <a:solidFill>
                  <a:srgbClr val="0000FF"/>
                </a:solidFill>
              </a:rPr>
              <a:t>Зазвичай мають складні життєві цикли, що включають колонізацію ШКТ людини або тварини і виділення “цист”, які можуть зберігатися в навколишньому середовищі та заражати інших в результаті споживання;</a:t>
            </a:r>
          </a:p>
          <a:p>
            <a:r>
              <a:rPr lang="uk-UA" altLang="ru-RU" sz="2400" dirty="0" err="1" smtClean="0">
                <a:solidFill>
                  <a:srgbClr val="0000FF"/>
                </a:solidFill>
              </a:rPr>
              <a:t>Протозойні</a:t>
            </a:r>
            <a:r>
              <a:rPr lang="uk-UA" altLang="ru-RU" sz="2400" dirty="0" smtClean="0">
                <a:solidFill>
                  <a:srgbClr val="0000FF"/>
                </a:solidFill>
              </a:rPr>
              <a:t> паразити та глисти - найпоширеніші організми, асоційовані з харчовими продуктами. </a:t>
            </a:r>
          </a:p>
          <a:p>
            <a:pPr>
              <a:lnSpc>
                <a:spcPct val="110000"/>
              </a:lnSpc>
            </a:pPr>
            <a:r>
              <a:rPr lang="uk-UA" altLang="ru-RU" sz="2400" dirty="0" smtClean="0">
                <a:solidFill>
                  <a:srgbClr val="0000FF"/>
                </a:solidFill>
              </a:rPr>
              <a:t>Найпоширеніші </a:t>
            </a:r>
            <a:r>
              <a:rPr lang="uk-UA" altLang="ru-RU" sz="2400" dirty="0">
                <a:solidFill>
                  <a:srgbClr val="0000FF"/>
                </a:solidFill>
              </a:rPr>
              <a:t>паразити, що асоціюються з харчовими продуктами</a:t>
            </a:r>
            <a:r>
              <a:rPr lang="uk-UA" altLang="ru-RU" sz="1600" dirty="0">
                <a:solidFill>
                  <a:srgbClr val="0000FF"/>
                </a:solidFill>
              </a:rPr>
              <a:t> </a:t>
            </a:r>
            <a:r>
              <a:rPr lang="uk-UA" altLang="ru-RU" sz="2400" dirty="0">
                <a:solidFill>
                  <a:srgbClr val="0000FF"/>
                </a:solidFill>
              </a:rPr>
              <a:t>(або водою):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uk-UA" altLang="ru-RU" sz="2100" b="1" i="1" dirty="0" err="1">
                <a:solidFill>
                  <a:srgbClr val="FF0000"/>
                </a:solidFill>
              </a:rPr>
              <a:t>Giardia</a:t>
            </a:r>
            <a:r>
              <a:rPr lang="uk-UA" altLang="ru-RU" sz="2100" b="1" i="1" dirty="0">
                <a:solidFill>
                  <a:srgbClr val="FF0000"/>
                </a:solidFill>
              </a:rPr>
              <a:t> </a:t>
            </a:r>
            <a:r>
              <a:rPr lang="uk-UA" altLang="ru-RU" sz="2100" b="1" i="1" dirty="0" err="1">
                <a:solidFill>
                  <a:srgbClr val="FF0000"/>
                </a:solidFill>
              </a:rPr>
              <a:t>lamblia</a:t>
            </a:r>
            <a:r>
              <a:rPr lang="uk-UA" altLang="ru-RU" sz="2100" b="1" i="1" dirty="0">
                <a:solidFill>
                  <a:srgbClr val="FF0000"/>
                </a:solidFill>
              </a:rPr>
              <a:t>;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uk-UA" altLang="ru-RU" sz="2100" b="1" i="1" dirty="0" err="1">
                <a:solidFill>
                  <a:srgbClr val="FF0000"/>
                </a:solidFill>
              </a:rPr>
              <a:t>Cryptosporidium</a:t>
            </a:r>
            <a:r>
              <a:rPr lang="uk-UA" altLang="ru-RU" sz="2100" b="1" i="1" dirty="0">
                <a:solidFill>
                  <a:srgbClr val="FF0000"/>
                </a:solidFill>
              </a:rPr>
              <a:t> </a:t>
            </a:r>
            <a:r>
              <a:rPr lang="uk-UA" altLang="ru-RU" sz="2100" b="1" i="1" dirty="0" err="1">
                <a:solidFill>
                  <a:srgbClr val="FF0000"/>
                </a:solidFill>
              </a:rPr>
              <a:t>parvum</a:t>
            </a:r>
            <a:r>
              <a:rPr lang="uk-UA" altLang="ru-RU" sz="2100" b="1" i="1" dirty="0">
                <a:solidFill>
                  <a:srgbClr val="FF0000"/>
                </a:solidFill>
              </a:rPr>
              <a:t>;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uk-UA" altLang="ru-RU" sz="2100" b="1" i="1" dirty="0" err="1">
                <a:solidFill>
                  <a:srgbClr val="FF0000"/>
                </a:solidFill>
              </a:rPr>
              <a:t>Cyclospora</a:t>
            </a:r>
            <a:r>
              <a:rPr lang="uk-UA" altLang="ru-RU" sz="2100" b="1" i="1" dirty="0">
                <a:solidFill>
                  <a:srgbClr val="FF0000"/>
                </a:solidFill>
              </a:rPr>
              <a:t> </a:t>
            </a:r>
            <a:r>
              <a:rPr lang="uk-UA" altLang="ru-RU" sz="2100" b="1" i="1" dirty="0" err="1">
                <a:solidFill>
                  <a:srgbClr val="FF0000"/>
                </a:solidFill>
              </a:rPr>
              <a:t>cayetanesis</a:t>
            </a:r>
            <a:r>
              <a:rPr lang="uk-UA" altLang="ru-RU" sz="2100" b="1" i="1" dirty="0">
                <a:solidFill>
                  <a:srgbClr val="FF0000"/>
                </a:solidFill>
              </a:rPr>
              <a:t>;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uk-UA" altLang="ru-RU" sz="2100" b="1" i="1" dirty="0" err="1">
                <a:solidFill>
                  <a:srgbClr val="FF0000"/>
                </a:solidFill>
              </a:rPr>
              <a:t>Toxoplasma</a:t>
            </a:r>
            <a:r>
              <a:rPr lang="uk-UA" altLang="ru-RU" sz="2100" b="1" i="1" dirty="0">
                <a:solidFill>
                  <a:srgbClr val="FF0000"/>
                </a:solidFill>
              </a:rPr>
              <a:t> </a:t>
            </a:r>
            <a:r>
              <a:rPr lang="uk-UA" altLang="ru-RU" sz="2100" b="1" i="1" dirty="0" err="1">
                <a:solidFill>
                  <a:srgbClr val="FF0000"/>
                </a:solidFill>
              </a:rPr>
              <a:t>gondii</a:t>
            </a:r>
            <a:r>
              <a:rPr lang="uk-UA" altLang="ru-RU" sz="2100" b="1" i="1" dirty="0">
                <a:solidFill>
                  <a:srgbClr val="FF0000"/>
                </a:solidFill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uk-UA" altLang="ru-RU" sz="2400" dirty="0">
              <a:solidFill>
                <a:srgbClr val="0000FF"/>
              </a:solidFill>
            </a:endParaRPr>
          </a:p>
        </p:txBody>
      </p:sp>
      <p:pic>
        <p:nvPicPr>
          <p:cNvPr id="7172" name="Picture 4" descr="https://www.science.org/do/10.1126/science.adi9217/abs/_20230524_on_nematode_kill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839" y="3689499"/>
            <a:ext cx="4792161" cy="316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media.springernature.com/full/springer-static/image/art%3A10.1038%2Fng1204-1246/MediaObjects/41588_2004_Article_BFng12041246_Fig1_HTM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507" y="265814"/>
            <a:ext cx="4210493" cy="315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32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179596" y="245896"/>
            <a:ext cx="1780172" cy="56356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eaLnBrk="1" hangingPunct="1"/>
            <a:r>
              <a:rPr lang="uk-UA" altLang="ru-RU" dirty="0" smtClean="0">
                <a:solidFill>
                  <a:srgbClr val="0000FF"/>
                </a:solidFill>
              </a:rPr>
              <a:t>Глисти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288508" y="970047"/>
            <a:ext cx="7500937" cy="32410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uk-UA" altLang="ru-RU" sz="2400" dirty="0">
                <a:solidFill>
                  <a:srgbClr val="0000FF"/>
                </a:solidFill>
              </a:rPr>
              <a:t>Невеликі багатоклітинні організми, які можуть колонізуватися у ШКТ або в інших тканинах людини;</a:t>
            </a:r>
          </a:p>
          <a:p>
            <a:pPr eaLnBrk="1" hangingPunct="1"/>
            <a:r>
              <a:rPr lang="uk-UA" altLang="ru-RU" sz="2400" dirty="0">
                <a:solidFill>
                  <a:srgbClr val="0000FF"/>
                </a:solidFill>
              </a:rPr>
              <a:t>Найпоширеніші глисти, що асоціюються з харчовими продуктами:</a:t>
            </a:r>
          </a:p>
          <a:p>
            <a:pPr lvl="1" eaLnBrk="1" hangingPunct="1"/>
            <a:r>
              <a:rPr lang="uk-UA" altLang="ru-RU" sz="2000" b="1" i="1" dirty="0" err="1">
                <a:solidFill>
                  <a:srgbClr val="FF0000"/>
                </a:solidFill>
              </a:rPr>
              <a:t>An</a:t>
            </a:r>
            <a:r>
              <a:rPr lang="en-US" altLang="ru-RU" sz="2000" b="1" i="1" dirty="0" err="1">
                <a:solidFill>
                  <a:srgbClr val="FF0000"/>
                </a:solidFill>
              </a:rPr>
              <a:t>i</a:t>
            </a:r>
            <a:r>
              <a:rPr lang="uk-UA" altLang="ru-RU" sz="2000" b="1" i="1" dirty="0" err="1">
                <a:solidFill>
                  <a:srgbClr val="FF0000"/>
                </a:solidFill>
              </a:rPr>
              <a:t>sakis</a:t>
            </a:r>
            <a:r>
              <a:rPr lang="uk-UA" altLang="ru-RU" sz="2000" b="1" i="1" dirty="0">
                <a:solidFill>
                  <a:srgbClr val="FF0000"/>
                </a:solidFill>
              </a:rPr>
              <a:t> </a:t>
            </a:r>
            <a:r>
              <a:rPr lang="uk-UA" altLang="ru-RU" sz="2000" b="1" i="1" dirty="0" err="1">
                <a:solidFill>
                  <a:srgbClr val="FF0000"/>
                </a:solidFill>
              </a:rPr>
              <a:t>simplex</a:t>
            </a:r>
            <a:r>
              <a:rPr lang="uk-UA" altLang="ru-RU" sz="2000" b="1" i="1" dirty="0">
                <a:solidFill>
                  <a:srgbClr val="FF0000"/>
                </a:solidFill>
              </a:rPr>
              <a:t> </a:t>
            </a:r>
            <a:r>
              <a:rPr lang="uk-UA" altLang="ru-RU" sz="2000" b="1" dirty="0">
                <a:solidFill>
                  <a:srgbClr val="FF0000"/>
                </a:solidFill>
              </a:rPr>
              <a:t>та подібні види;</a:t>
            </a:r>
          </a:p>
          <a:p>
            <a:pPr lvl="1" eaLnBrk="1" hangingPunct="1"/>
            <a:r>
              <a:rPr lang="uk-UA" altLang="ru-RU" sz="2000" b="1" dirty="0">
                <a:solidFill>
                  <a:srgbClr val="FF0000"/>
                </a:solidFill>
              </a:rPr>
              <a:t>інші глисти, що асоціюються з морепродуктами;</a:t>
            </a:r>
          </a:p>
          <a:p>
            <a:pPr lvl="1" eaLnBrk="1" hangingPunct="1"/>
            <a:r>
              <a:rPr lang="uk-UA" altLang="ru-RU" sz="2000" b="1" i="1" dirty="0" err="1">
                <a:solidFill>
                  <a:srgbClr val="FF0000"/>
                </a:solidFill>
              </a:rPr>
              <a:t>Trichinella</a:t>
            </a:r>
            <a:r>
              <a:rPr lang="uk-UA" altLang="ru-RU" sz="2000" b="1" i="1" dirty="0">
                <a:solidFill>
                  <a:srgbClr val="FF0000"/>
                </a:solidFill>
              </a:rPr>
              <a:t> </a:t>
            </a:r>
            <a:r>
              <a:rPr lang="uk-UA" altLang="ru-RU" sz="2000" b="1" i="1" dirty="0" err="1">
                <a:solidFill>
                  <a:srgbClr val="FF0000"/>
                </a:solidFill>
              </a:rPr>
              <a:t>spiralis</a:t>
            </a:r>
            <a:r>
              <a:rPr lang="uk-UA" altLang="ru-RU" sz="2000" b="1" i="1" dirty="0">
                <a:solidFill>
                  <a:srgbClr val="FF0000"/>
                </a:solidFill>
              </a:rPr>
              <a:t> </a:t>
            </a:r>
            <a:r>
              <a:rPr lang="uk-UA" altLang="ru-RU" sz="2000" b="1" dirty="0">
                <a:solidFill>
                  <a:srgbClr val="FF0000"/>
                </a:solidFill>
              </a:rPr>
              <a:t>та подібні види </a:t>
            </a:r>
            <a:r>
              <a:rPr lang="uk-UA" altLang="ru-RU" sz="2000" b="1" i="1" dirty="0" err="1">
                <a:solidFill>
                  <a:srgbClr val="FF0000"/>
                </a:solidFill>
              </a:rPr>
              <a:t>Trichinella</a:t>
            </a:r>
            <a:r>
              <a:rPr lang="uk-UA" altLang="ru-RU" sz="2000" b="1" i="1" dirty="0">
                <a:solidFill>
                  <a:srgbClr val="FF0000"/>
                </a:solidFill>
              </a:rPr>
              <a:t>;</a:t>
            </a:r>
            <a:endParaRPr lang="uk-UA" altLang="ru-RU" sz="2000" b="1" dirty="0">
              <a:solidFill>
                <a:srgbClr val="FF0000"/>
              </a:solidFill>
            </a:endParaRPr>
          </a:p>
          <a:p>
            <a:pPr lvl="1" eaLnBrk="1" hangingPunct="1"/>
            <a:r>
              <a:rPr lang="uk-UA" altLang="ru-RU" sz="2000" b="1" i="1" dirty="0" err="1">
                <a:solidFill>
                  <a:srgbClr val="FF0000"/>
                </a:solidFill>
              </a:rPr>
              <a:t>Ascaris</a:t>
            </a:r>
            <a:r>
              <a:rPr lang="uk-UA" altLang="ru-RU" sz="2000" b="1" i="1" dirty="0">
                <a:solidFill>
                  <a:srgbClr val="FF0000"/>
                </a:solidFill>
              </a:rPr>
              <a:t> </a:t>
            </a:r>
            <a:r>
              <a:rPr lang="uk-UA" altLang="ru-RU" sz="2000" b="1" i="1" dirty="0" err="1">
                <a:solidFill>
                  <a:srgbClr val="FF0000"/>
                </a:solidFill>
              </a:rPr>
              <a:t>lumbricoides</a:t>
            </a:r>
            <a:r>
              <a:rPr lang="uk-UA" altLang="ru-RU" sz="2000" b="1" i="1" dirty="0">
                <a:solidFill>
                  <a:srgbClr val="FF0000"/>
                </a:solidFill>
              </a:rPr>
              <a:t> </a:t>
            </a:r>
            <a:r>
              <a:rPr lang="uk-UA" altLang="ru-RU" sz="2000" b="1" dirty="0">
                <a:solidFill>
                  <a:srgbClr val="FF0000"/>
                </a:solidFill>
              </a:rPr>
              <a:t>і </a:t>
            </a:r>
            <a:r>
              <a:rPr lang="uk-UA" altLang="ru-RU" sz="2000" b="1" i="1" dirty="0" err="1">
                <a:solidFill>
                  <a:srgbClr val="FF0000"/>
                </a:solidFill>
              </a:rPr>
              <a:t>Trichuris</a:t>
            </a:r>
            <a:r>
              <a:rPr lang="uk-UA" altLang="ru-RU" sz="2000" b="1" i="1" dirty="0">
                <a:solidFill>
                  <a:srgbClr val="FF0000"/>
                </a:solidFill>
              </a:rPr>
              <a:t> </a:t>
            </a:r>
            <a:r>
              <a:rPr lang="uk-UA" altLang="ru-RU" sz="2000" b="1" i="1" dirty="0" err="1">
                <a:solidFill>
                  <a:srgbClr val="FF0000"/>
                </a:solidFill>
              </a:rPr>
              <a:t>trichiura</a:t>
            </a:r>
            <a:r>
              <a:rPr lang="uk-UA" altLang="ru-RU" sz="2000" b="1" i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726" y="1991612"/>
            <a:ext cx="4313274" cy="4866388"/>
          </a:xfrm>
          <a:prstGeom prst="rect">
            <a:avLst/>
          </a:prstGeom>
        </p:spPr>
      </p:pic>
      <p:pic>
        <p:nvPicPr>
          <p:cNvPr id="8194" name="Picture 2" descr="https://www.nutricionysaludblog.com/src/uploads/2018/08/pescados-con-anisaki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703" y="0"/>
            <a:ext cx="2810073" cy="187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richinella spiralis&quot; is a nematode parasite, occurring in rodents, pigs,  horse, bears and humans, a… | Medical laboratory science, Study guide,  Medical technolog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759" y="4001608"/>
            <a:ext cx="2971862" cy="27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c8.alamy.com/comp/G4C44P/cyst-with-trichina-spiralis-roundworm-formerly-called-trichinella-G4C44P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5" r="11242" b="9983"/>
          <a:stretch/>
        </p:blipFill>
        <p:spPr bwMode="auto">
          <a:xfrm>
            <a:off x="288508" y="4001608"/>
            <a:ext cx="3027438" cy="27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67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517359" y="339795"/>
            <a:ext cx="9562678" cy="65255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eaLnBrk="1" hangingPunct="1"/>
            <a:r>
              <a:rPr lang="uk-UA" altLang="ru-RU" sz="2400" b="1" dirty="0" smtClean="0">
                <a:solidFill>
                  <a:srgbClr val="0000FF"/>
                </a:solidFill>
              </a:rPr>
              <a:t>ПРОФІЛАКТИКА ЗАХВОРЮВАНЬ, ПОВ'ЯЗАНИХ ІЗ ХАРЧОВИМИ ПРОДУКТАМИ</a:t>
            </a:r>
            <a:endParaRPr lang="uk-UA" altLang="ru-RU" sz="2400" b="1" dirty="0">
              <a:solidFill>
                <a:srgbClr val="0000FF"/>
              </a:solidFill>
            </a:endParaRP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517358" y="1210677"/>
            <a:ext cx="8107362" cy="4114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altLang="ru-RU" dirty="0" smtClean="0">
                <a:solidFill>
                  <a:srgbClr val="0000FF"/>
                </a:solidFill>
              </a:rPr>
              <a:t>Необхідно  вживати запобіжні заходи, якщо при вирощуванні фруктів та овочів використовують тваринні добрива та компост для ґрунту;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altLang="ru-RU" dirty="0" smtClean="0">
                <a:solidFill>
                  <a:srgbClr val="0000FF"/>
                </a:solidFill>
              </a:rPr>
              <a:t>Знищувати або видаляти збудників </a:t>
            </a:r>
            <a:r>
              <a:rPr lang="uk-UA" altLang="ru-RU" dirty="0" err="1" smtClean="0">
                <a:solidFill>
                  <a:srgbClr val="0000FF"/>
                </a:solidFill>
              </a:rPr>
              <a:t>хвороб</a:t>
            </a:r>
            <a:r>
              <a:rPr lang="uk-UA" altLang="ru-RU" dirty="0" smtClean="0">
                <a:solidFill>
                  <a:srgbClr val="0000FF"/>
                </a:solidFill>
              </a:rPr>
              <a:t>, пов'язаних із харчовими продуктами;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altLang="ru-RU" dirty="0" smtClean="0">
                <a:solidFill>
                  <a:srgbClr val="0000FF"/>
                </a:solidFill>
              </a:rPr>
              <a:t>Запобігати розмножуванню збудників </a:t>
            </a:r>
            <a:r>
              <a:rPr lang="uk-UA" altLang="ru-RU" dirty="0" err="1" smtClean="0">
                <a:solidFill>
                  <a:srgbClr val="0000FF"/>
                </a:solidFill>
              </a:rPr>
              <a:t>хвороб</a:t>
            </a:r>
            <a:r>
              <a:rPr lang="uk-UA" altLang="ru-RU" dirty="0" smtClean="0">
                <a:solidFill>
                  <a:srgbClr val="0000FF"/>
                </a:solidFill>
              </a:rPr>
              <a:t>, пов'язаних із харчовими продуктами</a:t>
            </a:r>
            <a:r>
              <a:rPr lang="uk-UA" altLang="ru-RU" sz="2400" dirty="0">
                <a:solidFill>
                  <a:srgbClr val="0000FF"/>
                </a:solidFill>
              </a:rPr>
              <a:t>;</a:t>
            </a:r>
            <a:endParaRPr lang="uk-UA" altLang="ru-RU" dirty="0" smtClean="0">
              <a:solidFill>
                <a:srgbClr val="0000FF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altLang="ru-RU" dirty="0" smtClean="0">
                <a:solidFill>
                  <a:srgbClr val="0000FF"/>
                </a:solidFill>
              </a:rPr>
              <a:t>Використовувати питну воду для всіх виробничих операцій при митті, пакуванні, переробці.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endParaRPr lang="uk-UA" altLang="ru-RU" sz="2400" dirty="0">
              <a:solidFill>
                <a:srgbClr val="191966"/>
              </a:solidFill>
            </a:endParaRPr>
          </a:p>
        </p:txBody>
      </p:sp>
      <p:pic>
        <p:nvPicPr>
          <p:cNvPr id="6148" name="Picture 4" descr="https://www.khm.gov.ua/sites/default/files/60dc33fb37eb76367250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715" y="1210677"/>
            <a:ext cx="4521285" cy="301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odesa.consumer.gov.ua/images/news/2021/07/09/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975" y="4387252"/>
            <a:ext cx="3706123" cy="247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67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Google Shape;133;p22"/>
          <p:cNvSpPr/>
          <p:nvPr/>
        </p:nvSpPr>
        <p:spPr>
          <a:xfrm>
            <a:off x="4011" y="1690688"/>
            <a:ext cx="12187989" cy="5147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	</a:t>
            </a:r>
            <a:r>
              <a:rPr lang="uk-UA" sz="2000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 </a:t>
            </a:r>
            <a:r>
              <a:rPr lang="uk-UA" sz="2000" b="1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Температура</a:t>
            </a:r>
            <a:r>
              <a:rPr lang="uk-UA" sz="2000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Якщо в процесі зберігання порушений температурний режим і режим вологості, то існує ризик розмноження мікроорганізмів.</a:t>
            </a:r>
            <a:r>
              <a:rPr lang="uk-UA" sz="20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uk-UA" sz="20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uk-UA" sz="20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uk-UA" sz="2000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 </a:t>
            </a:r>
            <a:r>
              <a:rPr lang="uk-UA" sz="2000" b="1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Період зберігання</a:t>
            </a:r>
            <a:r>
              <a:rPr lang="uk-UA" sz="2000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Тривале зберігання продукції при допустимій Т все одно призведе до погіршення її якості. Наприклад, морожена риба зберігається всього 3 місяці.</a:t>
            </a:r>
            <a:r>
              <a:rPr lang="uk-UA" sz="20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uk-UA" sz="20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uk-UA" sz="20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uk-UA" sz="2000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 </a:t>
            </a:r>
            <a:r>
              <a:rPr lang="uk-UA" sz="2000" b="1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Відсутність консервантів</a:t>
            </a:r>
            <a:r>
              <a:rPr lang="uk-UA" sz="2000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Продукти, які не містять консервантів, відносяться до швидкопсувних і вимагають спеціальних умов їх зберігання.</a:t>
            </a:r>
            <a:r>
              <a:rPr lang="uk-UA" sz="20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uk-UA" sz="20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uk-UA" sz="20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uk-UA" sz="2000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 </a:t>
            </a:r>
            <a:r>
              <a:rPr lang="uk-UA" sz="2000" b="1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Якість води, рівень </a:t>
            </a:r>
            <a:r>
              <a:rPr lang="uk-UA" sz="2000" b="1" dirty="0" err="1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рН</a:t>
            </a:r>
            <a:r>
              <a:rPr lang="uk-UA" sz="2000" b="1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кількість поживних речовин, кисень</a:t>
            </a:r>
            <a:r>
              <a:rPr lang="uk-UA" sz="2000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тощо є факторами, що впливають на розвиток бактерій, мікробів і </a:t>
            </a:r>
            <a:r>
              <a:rPr lang="uk-UA" sz="2000" dirty="0" err="1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патогенів</a:t>
            </a:r>
            <a:r>
              <a:rPr lang="uk-UA" sz="2000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r>
              <a:rPr lang="uk-UA" sz="20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uk-UA" sz="20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uk-UA" sz="20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uk-UA" sz="2000" b="1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Розвиток патогенної мікрофлори є фактором, </a:t>
            </a:r>
            <a:r>
              <a:rPr lang="uk-UA" sz="2000" b="1" u="sng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який необхідно контролювати</a:t>
            </a:r>
            <a:r>
              <a:rPr lang="uk-UA" sz="2000" b="1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	</a:t>
            </a:r>
            <a:r>
              <a:rPr lang="uk-UA" sz="2000" b="1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Для цього враховують:</a:t>
            </a:r>
            <a:r>
              <a:rPr lang="uk-UA" sz="2000" b="1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uk-UA" sz="2000" b="1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uk-UA" sz="2000" b="1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uk-UA" sz="2000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 гігієну персоналу (розробка санітарно-гігієнічних процедур);</a:t>
            </a:r>
            <a:r>
              <a:rPr lang="uk-UA" sz="20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uk-UA" sz="20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uk-UA" sz="20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uk-UA" sz="2000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 перехресне зараження (при установці місць зберігання, доцільно залучити консультанта);</a:t>
            </a:r>
            <a:r>
              <a:rPr lang="uk-UA" sz="20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uk-UA" sz="20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uk-UA" sz="20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uk-UA" sz="2000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 очищення робочих місць (необхідна розробка процедур з очищення робочого місця).</a:t>
            </a:r>
            <a:r>
              <a:rPr lang="uk-UA" sz="20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uk-UA" sz="20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uk-UA" sz="20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uk-UA" sz="2000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Для зниження ризику, пов'язаного з розвитком патогенної мікрофлори, використовують охолодження сировини та готової продукції, миття та дезінфекцію приміщень, обладнання, поверхонь та тари.</a:t>
            </a:r>
            <a:endParaRPr sz="200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46;p62"/>
          <p:cNvSpPr txBox="1">
            <a:spLocks/>
          </p:cNvSpPr>
          <p:nvPr/>
        </p:nvSpPr>
        <p:spPr>
          <a:xfrm>
            <a:off x="5003800" y="67247"/>
            <a:ext cx="4338944" cy="155503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ct val="100000"/>
              <a:buFont typeface="Calibri"/>
              <a:buNone/>
            </a:pPr>
            <a:r>
              <a:rPr lang="uk-UA" b="1" dirty="0" smtClean="0">
                <a:solidFill>
                  <a:srgbClr val="0000FF"/>
                </a:solidFill>
              </a:rPr>
              <a:t>Критична точка контролю</a:t>
            </a:r>
            <a:endParaRPr lang="uk-UA" b="1" dirty="0">
              <a:solidFill>
                <a:srgbClr val="0000FF"/>
              </a:solidFill>
            </a:endParaRPr>
          </a:p>
        </p:txBody>
      </p:sp>
      <p:pic>
        <p:nvPicPr>
          <p:cNvPr id="7" name="Picture 6" descr="Навчальний курс «Безпечність харчових продуктів: сучасне законодавство,  сумлінний виробник, відповідальний спожива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030" y="67247"/>
            <a:ext cx="2408704" cy="155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7992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>
          <a:xfrm>
            <a:off x="553957" y="226407"/>
            <a:ext cx="9569866" cy="100012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eaLnBrk="1" hangingPunct="1"/>
            <a:r>
              <a:rPr lang="uk-UA" altLang="ru-RU" b="1" dirty="0" smtClean="0">
                <a:solidFill>
                  <a:srgbClr val="0000FF"/>
                </a:solidFill>
              </a:rPr>
              <a:t>Загальні точки контролю </a:t>
            </a:r>
            <a:br>
              <a:rPr lang="uk-UA" altLang="ru-RU" b="1" dirty="0" smtClean="0">
                <a:solidFill>
                  <a:srgbClr val="0000FF"/>
                </a:solidFill>
              </a:rPr>
            </a:br>
            <a:r>
              <a:rPr lang="uk-UA" altLang="ru-RU" b="1" dirty="0" smtClean="0">
                <a:solidFill>
                  <a:srgbClr val="0000FF"/>
                </a:solidFill>
              </a:rPr>
              <a:t>щодо біологічних небезпечних чинників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idx="1"/>
          </p:nvPr>
        </p:nvSpPr>
        <p:spPr>
          <a:xfrm>
            <a:off x="361452" y="1396541"/>
            <a:ext cx="7850353" cy="4114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altLang="ru-RU" sz="2200" dirty="0">
                <a:solidFill>
                  <a:srgbClr val="0000FF"/>
                </a:solidFill>
              </a:rPr>
              <a:t>Мікробіологічні критерії для сировини;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altLang="ru-RU" sz="2200" dirty="0">
                <a:solidFill>
                  <a:srgbClr val="0000FF"/>
                </a:solidFill>
              </a:rPr>
              <a:t>Чинники збереження продукції (</a:t>
            </a:r>
            <a:r>
              <a:rPr lang="uk-UA" altLang="ru-RU" sz="2200" dirty="0" err="1">
                <a:solidFill>
                  <a:srgbClr val="0000FF"/>
                </a:solidFill>
              </a:rPr>
              <a:t>pH</a:t>
            </a:r>
            <a:r>
              <a:rPr lang="uk-UA" altLang="ru-RU" sz="2200" dirty="0">
                <a:solidFill>
                  <a:srgbClr val="0000FF"/>
                </a:solidFill>
              </a:rPr>
              <a:t>, масова частка вологи…);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altLang="ru-RU" sz="2200" dirty="0">
                <a:solidFill>
                  <a:srgbClr val="0000FF"/>
                </a:solidFill>
              </a:rPr>
              <a:t>Час/температура (приготування, заморожування тощо);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altLang="ru-RU" sz="2200" dirty="0">
                <a:solidFill>
                  <a:srgbClr val="0000FF"/>
                </a:solidFill>
              </a:rPr>
              <a:t>Запобігання перехресному забрудненню;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altLang="ru-RU" sz="2200" dirty="0">
                <a:solidFill>
                  <a:srgbClr val="0000FF"/>
                </a:solidFill>
              </a:rPr>
              <a:t>Робота з харчовими продуктами (гігієна працівника);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altLang="ru-RU" sz="2200" dirty="0">
                <a:solidFill>
                  <a:srgbClr val="0000FF"/>
                </a:solidFill>
              </a:rPr>
              <a:t>Гігієна обладнання та виробничого середовища;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altLang="ru-RU" sz="2200" dirty="0">
                <a:solidFill>
                  <a:srgbClr val="0000FF"/>
                </a:solidFill>
              </a:rPr>
              <a:t>Цілісність пакування (зберігання, дистрибуція);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altLang="ru-RU" sz="2200" dirty="0">
                <a:solidFill>
                  <a:srgbClr val="0000FF"/>
                </a:solidFill>
              </a:rPr>
              <a:t>Рекомендації щодо вживання для користувача.</a:t>
            </a:r>
          </a:p>
        </p:txBody>
      </p:sp>
      <p:pic>
        <p:nvPicPr>
          <p:cNvPr id="6" name="Picture 2" descr="Бактерії мікро істоти набір Векторні ілюстрації Стоковий вектор ©robuart  22702355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9"/>
          <a:stretch/>
        </p:blipFill>
        <p:spPr bwMode="auto">
          <a:xfrm>
            <a:off x="6847121" y="3975047"/>
            <a:ext cx="3177707" cy="288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Як бактерії у воді впливають на її якість? - Артемівська доставка води Одес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368" y="1396541"/>
            <a:ext cx="4079632" cy="258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1670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2435" y="150061"/>
            <a:ext cx="10280817" cy="86505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eaLnBrk="1" hangingPunct="1"/>
            <a:r>
              <a:rPr lang="uk-UA" altLang="ru-RU" sz="2800" b="1" dirty="0" smtClean="0">
                <a:solidFill>
                  <a:srgbClr val="0000FF"/>
                </a:solidFill>
              </a:rPr>
              <a:t/>
            </a:r>
            <a:br>
              <a:rPr lang="uk-UA" altLang="ru-RU" sz="2800" b="1" dirty="0" smtClean="0">
                <a:solidFill>
                  <a:srgbClr val="0000FF"/>
                </a:solidFill>
              </a:rPr>
            </a:br>
            <a:r>
              <a:rPr lang="uk-UA" altLang="ru-RU" sz="4000" b="1" dirty="0" smtClean="0">
                <a:solidFill>
                  <a:srgbClr val="0000FF"/>
                </a:solidFill>
              </a:rPr>
              <a:t>Хімічні </a:t>
            </a:r>
            <a:r>
              <a:rPr lang="uk-UA" altLang="ru-RU" sz="4000" b="1" dirty="0">
                <a:solidFill>
                  <a:srgbClr val="0000FF"/>
                </a:solidFill>
              </a:rPr>
              <a:t>небезпечні чинники та засоби контролю</a:t>
            </a:r>
            <a:br>
              <a:rPr lang="uk-UA" altLang="ru-RU" sz="4000" b="1" dirty="0">
                <a:solidFill>
                  <a:srgbClr val="0000FF"/>
                </a:solidFill>
              </a:rPr>
            </a:br>
            <a:endParaRPr lang="uk-UA" altLang="ru-RU" sz="4000" b="1" dirty="0">
              <a:solidFill>
                <a:srgbClr val="0000FF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213982" y="4330395"/>
            <a:ext cx="5305252" cy="206688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3603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altLang="ru-RU" sz="2400" dirty="0" smtClean="0">
                <a:solidFill>
                  <a:srgbClr val="0000FF"/>
                </a:solidFill>
              </a:rPr>
              <a:t>Природні хімічні речовини;</a:t>
            </a:r>
            <a:endParaRPr lang="en-US" altLang="ru-RU" sz="2400" dirty="0" smtClean="0">
              <a:solidFill>
                <a:srgbClr val="0000FF"/>
              </a:solidFill>
            </a:endParaRPr>
          </a:p>
          <a:p>
            <a:pPr marL="0" indent="3603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altLang="ru-RU" sz="2400" dirty="0" smtClean="0">
                <a:solidFill>
                  <a:srgbClr val="0000FF"/>
                </a:solidFill>
              </a:rPr>
              <a:t>Навмисно додані хімічні речовини;</a:t>
            </a:r>
            <a:endParaRPr lang="en-US" altLang="ru-RU" sz="2400" dirty="0" smtClean="0">
              <a:solidFill>
                <a:srgbClr val="0000FF"/>
              </a:solidFill>
            </a:endParaRPr>
          </a:p>
          <a:p>
            <a:pPr marL="0" indent="3603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altLang="ru-RU" sz="2400" dirty="0" smtClean="0">
                <a:solidFill>
                  <a:srgbClr val="0000FF"/>
                </a:solidFill>
              </a:rPr>
              <a:t>Ненавмисно або помилково додані</a:t>
            </a:r>
            <a:r>
              <a:rPr lang="en-US" altLang="ru-RU" sz="2400" dirty="0" smtClean="0">
                <a:solidFill>
                  <a:srgbClr val="0000FF"/>
                </a:solidFill>
              </a:rPr>
              <a:t> </a:t>
            </a:r>
            <a:r>
              <a:rPr lang="uk-UA" altLang="ru-RU" sz="2400" dirty="0" smtClean="0">
                <a:solidFill>
                  <a:srgbClr val="0000FF"/>
                </a:solidFill>
              </a:rPr>
              <a:t>хімічні</a:t>
            </a:r>
            <a:r>
              <a:rPr lang="en-US" altLang="ru-RU" sz="2400" dirty="0" smtClean="0">
                <a:solidFill>
                  <a:srgbClr val="0000FF"/>
                </a:solidFill>
              </a:rPr>
              <a:t> </a:t>
            </a:r>
            <a:r>
              <a:rPr lang="uk-UA" altLang="ru-RU" sz="2400" dirty="0" smtClean="0">
                <a:solidFill>
                  <a:srgbClr val="0000FF"/>
                </a:solidFill>
              </a:rPr>
              <a:t>речовини.</a:t>
            </a:r>
            <a:endParaRPr lang="en-US" altLang="ru-RU" sz="2400" dirty="0">
              <a:solidFill>
                <a:srgbClr val="0000FF"/>
              </a:solidFill>
            </a:endParaRPr>
          </a:p>
        </p:txBody>
      </p:sp>
      <p:pic>
        <p:nvPicPr>
          <p:cNvPr id="5" name="Google Shape;195;p34" descr="Возможно, это изображение (текст)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6559"/>
          <a:stretch/>
        </p:blipFill>
        <p:spPr>
          <a:xfrm>
            <a:off x="5630779" y="1268831"/>
            <a:ext cx="6561221" cy="55891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02436" y="1284353"/>
            <a:ext cx="5528343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tabLst>
                <a:tab pos="180975" algn="l"/>
              </a:tabLst>
            </a:pPr>
            <a:r>
              <a:rPr lang="uk-UA" b="1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	Хімічні небезпеки</a:t>
            </a:r>
            <a:r>
              <a:rPr lang="uk-UA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-  хімічні </a:t>
            </a:r>
            <a:r>
              <a:rPr lang="uk-UA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елементи та їх з’єднання, які несуть загрозу здоров'я людини</a:t>
            </a:r>
            <a:r>
              <a:rPr lang="uk-UA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Поділяються на основні </a:t>
            </a:r>
            <a:r>
              <a:rPr lang="uk-UA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категорії:</a:t>
            </a:r>
            <a:r>
              <a:rPr lang="uk-UA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/>
            </a:r>
            <a:br>
              <a:rPr lang="uk-UA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</a:br>
            <a:r>
              <a:rPr lang="uk-UA" dirty="0" smtClean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	</a:t>
            </a:r>
            <a:r>
              <a:rPr lang="uk-UA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 </a:t>
            </a:r>
            <a:r>
              <a:rPr lang="uk-UA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заборонені </a:t>
            </a:r>
            <a:r>
              <a:rPr lang="uk-UA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речовини (не </a:t>
            </a:r>
            <a:r>
              <a:rPr lang="uk-UA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дозволені до використання пестициди та харчові </a:t>
            </a:r>
            <a:r>
              <a:rPr lang="uk-UA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добавки), </a:t>
            </a:r>
            <a:r>
              <a:rPr lang="uk-UA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не допущені для харчових підприємств, </a:t>
            </a:r>
            <a:r>
              <a:rPr lang="uk-UA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інші</a:t>
            </a:r>
            <a:r>
              <a:rPr lang="uk-UA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r>
              <a:rPr lang="uk-UA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/>
            </a:r>
            <a:br>
              <a:rPr lang="uk-UA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</a:br>
            <a:r>
              <a:rPr lang="uk-UA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	</a:t>
            </a:r>
            <a:r>
              <a:rPr lang="uk-UA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 природні отруйні та шкідливі речовини, наприклад, свинець, ртуть.</a:t>
            </a:r>
            <a:r>
              <a:rPr lang="uk-UA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/>
            </a:r>
            <a:br>
              <a:rPr lang="uk-UA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</a:br>
            <a:endParaRPr lang="uk-UA" dirty="0">
              <a:solidFill>
                <a:srgbClr val="0000FF"/>
              </a:solidFill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2550525" y="3620477"/>
            <a:ext cx="409073" cy="70991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697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/>
          <p:nvPr/>
        </p:nvSpPr>
        <p:spPr>
          <a:xfrm>
            <a:off x="247316" y="358532"/>
            <a:ext cx="6526463" cy="3558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	</a:t>
            </a:r>
            <a:r>
              <a:rPr lang="uk-UA" sz="1800" b="1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Хімічні </a:t>
            </a:r>
            <a:r>
              <a:rPr lang="uk-UA" sz="1800" b="1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елементи, речовини та сполуки можуть перебувати у твердому, </a:t>
            </a:r>
            <a:r>
              <a:rPr lang="uk-UA" sz="1800" b="1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газоподібному </a:t>
            </a:r>
            <a:r>
              <a:rPr lang="uk-UA" sz="1800" b="1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та рідкому агрегатних </a:t>
            </a:r>
            <a:r>
              <a:rPr lang="uk-UA" sz="1800" b="1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станах, </a:t>
            </a:r>
            <a:r>
              <a:rPr lang="uk-UA" sz="1800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проникають </a:t>
            </a:r>
            <a:r>
              <a:rPr lang="uk-UA" sz="1800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через органи дихання, шлунково-кишковий тракт, шкіру та слизові </a:t>
            </a:r>
            <a:r>
              <a:rPr lang="uk-UA" sz="1800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оболонки:</a:t>
            </a: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1800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uk-UA" sz="1800" b="1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пестициди, мінеральні добрива, антибіотики </a:t>
            </a:r>
            <a:r>
              <a:rPr lang="uk-UA" sz="1800" b="1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ін.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1800" b="1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консерванти</a:t>
            </a:r>
            <a:r>
              <a:rPr lang="uk-UA" sz="1800" b="1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підсилювачі смаку, різноманітні добавки, пакувальні матеріали, засоби використовувані при </a:t>
            </a:r>
            <a:r>
              <a:rPr lang="uk-UA" sz="1800" b="1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пакуванні;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1800" b="1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дезінфікуючі </a:t>
            </a:r>
            <a:r>
              <a:rPr lang="uk-UA" sz="1800" b="1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засоби, миючі засоби, фарби, розчинники </a:t>
            </a:r>
            <a:r>
              <a:rPr lang="uk-UA" sz="1800" b="1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ін.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1800" b="1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зараження </a:t>
            </a:r>
            <a:r>
              <a:rPr lang="uk-UA" sz="1800" b="1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із зовнішнього середовища</a:t>
            </a:r>
            <a:r>
              <a:rPr lang="uk-UA" sz="1800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 свинець, миш'як, кадмій, ртуть тощо.</a:t>
            </a:r>
            <a:r>
              <a:rPr lang="uk-UA" sz="1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uk-UA" sz="1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uk-UA" sz="1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uk-UA" sz="1800" dirty="0" smtClean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49;p25"/>
          <p:cNvSpPr/>
          <p:nvPr/>
        </p:nvSpPr>
        <p:spPr>
          <a:xfrm>
            <a:off x="247316" y="4066133"/>
            <a:ext cx="7499529" cy="2662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	</a:t>
            </a:r>
            <a:r>
              <a:rPr lang="uk-UA" sz="1800" b="1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Міри </a:t>
            </a:r>
            <a:r>
              <a:rPr lang="uk-UA" sz="1800" b="1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з усунення хімічних </a:t>
            </a:r>
            <a:r>
              <a:rPr lang="uk-UA" sz="1800" b="1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небезпек</a:t>
            </a:r>
            <a:r>
              <a:rPr lang="uk-UA" sz="1800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</a:t>
            </a:r>
            <a:r>
              <a:rPr lang="uk-UA" sz="1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uk-UA" sz="1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uk-UA" sz="1800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 застосування тільки дозволених хімікатів, здійснення контролю за дезінфікуючими та миючими засобами;</a:t>
            </a:r>
            <a:r>
              <a:rPr lang="uk-UA" sz="1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uk-UA" sz="1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uk-UA" sz="1800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 огляд устаткування перед початком роботи на наявність патьоків </a:t>
            </a:r>
            <a:r>
              <a:rPr lang="uk-UA" sz="1800" dirty="0" err="1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масел</a:t>
            </a:r>
            <a:r>
              <a:rPr lang="uk-UA" sz="1800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;</a:t>
            </a:r>
            <a:r>
              <a:rPr lang="uk-UA" sz="1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uk-UA" sz="1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uk-UA" sz="1800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 використання інгредієнтів харчового призначення, дотримання норм закладки харчових добавок, інгредієнтів;</a:t>
            </a:r>
            <a:r>
              <a:rPr lang="uk-UA" sz="1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uk-UA" sz="1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uk-UA" sz="1800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 вхідний контроль всієї сировини і матеріалів;</a:t>
            </a:r>
            <a:r>
              <a:rPr lang="uk-UA" sz="1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uk-UA" sz="1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uk-UA" sz="1800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 дотримання вимог зберігання продукції </a:t>
            </a:r>
            <a:r>
              <a:rPr lang="uk-UA" sz="1800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ін.</a:t>
            </a:r>
            <a:endParaRPr sz="180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144;p24" descr="Возможно, это изображение (еда и текст)"/>
          <p:cNvPicPr preferRelativeResize="0"/>
          <p:nvPr/>
        </p:nvPicPr>
        <p:blipFill rotWithShape="1">
          <a:blip r:embed="rId3">
            <a:alphaModFix/>
          </a:blip>
          <a:srcRect t="37416"/>
          <a:stretch/>
        </p:blipFill>
        <p:spPr>
          <a:xfrm>
            <a:off x="6858000" y="120315"/>
            <a:ext cx="5333999" cy="3645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2" name="Picture 2" descr="https://odesa.consumer.gov.ua/images/news/2023/3/17/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982" y="4066133"/>
            <a:ext cx="4293018" cy="251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4398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84056" y="158001"/>
            <a:ext cx="11374543" cy="985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altLang="ru-RU" sz="2400" b="1" dirty="0">
                <a:solidFill>
                  <a:srgbClr val="0000FF"/>
                </a:solidFill>
              </a:rPr>
              <a:t>Приклади забруднювачів, що попадають в продукти </a:t>
            </a:r>
            <a:r>
              <a:rPr lang="en-US" altLang="ru-RU" sz="2400" b="1" dirty="0" smtClean="0">
                <a:solidFill>
                  <a:srgbClr val="0000FF"/>
                </a:solidFill>
              </a:rPr>
              <a:t/>
            </a:r>
            <a:br>
              <a:rPr lang="en-US" altLang="ru-RU" sz="2400" b="1" dirty="0" smtClean="0">
                <a:solidFill>
                  <a:srgbClr val="0000FF"/>
                </a:solidFill>
              </a:rPr>
            </a:br>
            <a:r>
              <a:rPr lang="uk-UA" altLang="ru-RU" sz="2400" b="1" dirty="0" smtClean="0">
                <a:solidFill>
                  <a:srgbClr val="0000FF"/>
                </a:solidFill>
              </a:rPr>
              <a:t>та </a:t>
            </a:r>
            <a:r>
              <a:rPr lang="uk-UA" altLang="ru-RU" sz="2400" b="1" dirty="0">
                <a:solidFill>
                  <a:srgbClr val="0000FF"/>
                </a:solidFill>
              </a:rPr>
              <a:t>можуть становити хімічну небезпеку</a:t>
            </a:r>
          </a:p>
        </p:txBody>
      </p:sp>
      <p:graphicFrame>
        <p:nvGraphicFramePr>
          <p:cNvPr id="5" name="Group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2575700"/>
              </p:ext>
            </p:extLst>
          </p:nvPr>
        </p:nvGraphicFramePr>
        <p:xfrm>
          <a:off x="195135" y="1320466"/>
          <a:ext cx="11655970" cy="2962740"/>
        </p:xfrm>
        <a:graphic>
          <a:graphicData uri="http://schemas.openxmlformats.org/drawingml/2006/table">
            <a:tbl>
              <a:tblPr>
                <a:tableStyleId>{69012ECD-51FC-41F1-AA8D-1B2483CD663E}</a:tableStyleId>
              </a:tblPr>
              <a:tblGrid>
                <a:gridCol w="5139318"/>
                <a:gridCol w="6516652"/>
              </a:tblGrid>
              <a:tr h="40564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Джерело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Чому це загроза</a:t>
                      </a: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?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89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altLang="ru-RU" sz="1600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Вирощування рослин: с</a:t>
                      </a:r>
                      <a:r>
                        <a:rPr kumimoji="0" lang="uk-UA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ільськогосподарські хімікати (пестициди,</a:t>
                      </a:r>
                      <a:r>
                        <a:rPr lang="uk-UA" altLang="ru-RU" sz="1600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інсектициди, </a:t>
                      </a:r>
                      <a:r>
                        <a:rPr kumimoji="0" lang="uk-UA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гербіциди)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 неналежному використанні дуже токсичні або справляють тривалий негативний влив на стан здоров’я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85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Хімічні миючі засоби (кислоти, луги)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Викликають хімічні опіки, якщо їх рівень у продуктах надто високий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353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Компоненти обладнання</a:t>
                      </a:r>
                      <a:br>
                        <a:rPr kumimoji="0" lang="uk-UA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uk-UA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(з'єднувальні частини мідних труб)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Продукт із високою кислотністю може викликати вилуговування важких металів із труб і з'єднань (наприклад міді та свинцю)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89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Хімікати, що використовуються для обслуговування обладнання (мастила)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Деякі хімічні речовини, не дозволені для застосування у харчовій промисловості, можуть бути токсичними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5283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Речовини пакувальних матеріалів</a:t>
                      </a:r>
                      <a:br>
                        <a:rPr kumimoji="0" lang="uk-UA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uk-UA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(олово)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Надмірний вміст нітритів у продуктах може спричинити активне виділення полуди в </a:t>
                      </a:r>
                      <a:r>
                        <a:rPr kumimoji="0" lang="uk-UA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ємностях</a:t>
                      </a:r>
                      <a:r>
                        <a:rPr kumimoji="0" lang="uk-UA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без покриття, що призводить до надмірного вмісту олова в продуктах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3314" name="Picture 2" descr="https://images-on-off.com/images/47/kakpravilnovibiratribniekonservikulinarn-343136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15" y="3982852"/>
            <a:ext cx="4247147" cy="287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encrypted-tbn0.gstatic.com/images?q=tbn:ANd9GcT7JcKN4bRv7NCHTWAtqfyNvjzD3TrwFDmHzMBgP0juhxhzESq2mtANytKwcLUQI2j0Wy8&amp;usqp=C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439" y="4174123"/>
            <a:ext cx="2683877" cy="268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www.lvivstandard.com.ua/fileadmin/user_upload/23.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93" y="4488024"/>
            <a:ext cx="3915107" cy="236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94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3648" y="58253"/>
            <a:ext cx="12099429" cy="8826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uk-UA" sz="24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Недбайливе, корисливе ставлення людини до біосфери призвело до того, що </a:t>
            </a:r>
            <a:r>
              <a:rPr lang="uk-UA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рослинний і тваринний світ став небезпечним для людини.</a:t>
            </a:r>
            <a:endParaRPr lang="ru-RU" sz="2400" b="1" dirty="0" smtClean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853" y="4319336"/>
            <a:ext cx="12011080" cy="246336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Безпека харчової сировини і продуктів харчування</a:t>
            </a:r>
            <a:r>
              <a:rPr lang="uk-UA" sz="24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найважливіші складові національної безпеки держави.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Безпечність  харчових продуктів - показник, який характеризує відсутність токсичного, канцерогенного, мутагенного та іншого несприятливого діяння продуктів харчування на організм людини під час використання їх у фізіологічно прийнятих кількостях (ДСТУ 3993-2000).</a:t>
            </a:r>
            <a:endParaRPr lang="ru-RU" sz="2400" b="1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104" name="Picture 8" descr="Ноосфера: что это такое, кто придумал ноосферу и почему это важно - Вокруг  Све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3" y="978835"/>
            <a:ext cx="3302596" cy="330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Світові стандарти якості та безпеки харчових продукті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9" b="9302"/>
          <a:stretch/>
        </p:blipFill>
        <p:spPr bwMode="auto">
          <a:xfrm>
            <a:off x="3414449" y="978835"/>
            <a:ext cx="8708484" cy="330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86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04537" y="297783"/>
            <a:ext cx="11718758" cy="8452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/>
            <a:r>
              <a:rPr lang="uk-UA" altLang="ru-RU" sz="2500" b="1" dirty="0">
                <a:solidFill>
                  <a:srgbClr val="0000FF"/>
                </a:solidFill>
              </a:rPr>
              <a:t>Приклади харчових добавок, які при неправильному застосуванні можуть становити хімічну небезпеку</a:t>
            </a:r>
          </a:p>
        </p:txBody>
      </p:sp>
      <p:graphicFrame>
        <p:nvGraphicFramePr>
          <p:cNvPr id="85021" name="Group 2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2778051"/>
              </p:ext>
            </p:extLst>
          </p:nvPr>
        </p:nvGraphicFramePr>
        <p:xfrm>
          <a:off x="120316" y="1383630"/>
          <a:ext cx="5702968" cy="5318544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273968"/>
                <a:gridCol w="3429000"/>
              </a:tblGrid>
              <a:tr h="52486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Джерело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T="45727" marB="45727" horzOverflow="overflow"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Чому це небезпека</a:t>
                      </a: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</a:rPr>
                        <a:t>?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346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8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Нітрит, нітрати натрію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uk-UA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консервант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)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8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У великій концентрації може бути токсичним</a:t>
                      </a:r>
                      <a:endParaRPr kumimoji="0" lang="uk-UA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245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8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Вітамін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A</a:t>
                      </a:r>
                      <a:r>
                        <a:rPr kumimoji="0" lang="uk-UA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28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вітамін Д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uk-UA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підживлювальна добавка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T="45727" marB="45727" horzOverflow="overflow"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8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У великій концентрації можуть бути токсичними</a:t>
                      </a:r>
                      <a:endParaRPr kumimoji="0" lang="uk-UA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9439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8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Сульфіти 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uk-UA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консервант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)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T="45727" marB="45727" horzOverflow="overflow"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88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Може викликати неприйняття продукту у людей із підвищеною чутливістю</a:t>
                      </a:r>
                      <a:endParaRPr kumimoji="0" lang="uk-UA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2290" name="Picture 2" descr="https://cdn.agrarszektor.hu/cimlap/E/elelmiszer-minoseg-vizsgalat-20211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505" y="1612231"/>
            <a:ext cx="6284495" cy="399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91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0"/>
          <p:cNvSpPr>
            <a:spLocks noGrp="1" noChangeArrowheads="1"/>
          </p:cNvSpPr>
          <p:nvPr>
            <p:ph type="title"/>
          </p:nvPr>
        </p:nvSpPr>
        <p:spPr>
          <a:xfrm>
            <a:off x="771776" y="331826"/>
            <a:ext cx="8229600" cy="85925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hangingPunct="1"/>
            <a:r>
              <a:rPr lang="uk-UA" altLang="ru-RU" sz="3200" b="1" dirty="0" smtClean="0">
                <a:solidFill>
                  <a:srgbClr val="0000FF"/>
                </a:solidFill>
              </a:rPr>
              <a:t>Хімічні речовини, що додаються навмисно</a:t>
            </a:r>
            <a:endParaRPr lang="uk-UA" altLang="ru-RU" sz="3200" b="1" i="1" dirty="0" smtClean="0">
              <a:solidFill>
                <a:srgbClr val="0000FF"/>
              </a:solidFill>
            </a:endParaRPr>
          </a:p>
        </p:txBody>
      </p:sp>
      <p:sp>
        <p:nvSpPr>
          <p:cNvPr id="33795" name="Rectangle 21"/>
          <p:cNvSpPr>
            <a:spLocks noGrp="1" noChangeArrowheads="1"/>
          </p:cNvSpPr>
          <p:nvPr>
            <p:ph idx="1"/>
          </p:nvPr>
        </p:nvSpPr>
        <p:spPr>
          <a:xfrm>
            <a:off x="304299" y="1235699"/>
            <a:ext cx="11703217" cy="343509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ru-RU" sz="2400" b="1" dirty="0">
                <a:solidFill>
                  <a:srgbClr val="FF0000"/>
                </a:solidFill>
              </a:rPr>
              <a:t>Харчові добавки</a:t>
            </a:r>
          </a:p>
          <a:p>
            <a:pPr marL="180975" lvl="1" indent="263525" eaLnBrk="1" hangingPunct="1">
              <a:spcBef>
                <a:spcPct val="0"/>
              </a:spcBef>
            </a:pPr>
            <a:r>
              <a:rPr lang="uk-UA" altLang="ru-RU" dirty="0">
                <a:solidFill>
                  <a:srgbClr val="0000FF"/>
                </a:solidFill>
              </a:rPr>
              <a:t>Речовини, що регулюють аромат та смак харчових продуктів </a:t>
            </a:r>
            <a:r>
              <a:rPr lang="uk-UA" altLang="ru-RU" sz="1800" dirty="0">
                <a:solidFill>
                  <a:srgbClr val="0000FF"/>
                </a:solidFill>
              </a:rPr>
              <a:t>(ароматизатори, посилювачі смаку та аромату, </a:t>
            </a:r>
            <a:r>
              <a:rPr lang="uk-UA" altLang="ru-RU" sz="1800" dirty="0" err="1">
                <a:solidFill>
                  <a:srgbClr val="0000FF"/>
                </a:solidFill>
              </a:rPr>
              <a:t>підсолоджувачі</a:t>
            </a:r>
            <a:r>
              <a:rPr lang="uk-UA" altLang="ru-RU" sz="1800" dirty="0">
                <a:solidFill>
                  <a:srgbClr val="0000FF"/>
                </a:solidFill>
              </a:rPr>
              <a:t>, замінники солі, </a:t>
            </a:r>
            <a:r>
              <a:rPr lang="uk-UA" altLang="ru-RU" sz="1800" dirty="0" err="1">
                <a:solidFill>
                  <a:srgbClr val="0000FF"/>
                </a:solidFill>
              </a:rPr>
              <a:t>підкислювачі</a:t>
            </a:r>
            <a:r>
              <a:rPr lang="uk-UA" altLang="ru-RU" sz="1800" dirty="0">
                <a:solidFill>
                  <a:srgbClr val="0000FF"/>
                </a:solidFill>
              </a:rPr>
              <a:t>);</a:t>
            </a:r>
          </a:p>
          <a:p>
            <a:pPr marL="180975" lvl="1" indent="263525" eaLnBrk="1" hangingPunct="1">
              <a:spcBef>
                <a:spcPct val="0"/>
              </a:spcBef>
            </a:pPr>
            <a:r>
              <a:rPr lang="uk-UA" altLang="ru-RU" dirty="0">
                <a:solidFill>
                  <a:srgbClr val="0000FF"/>
                </a:solidFill>
              </a:rPr>
              <a:t>Речовини що регулюють консистенцію, структуру </a:t>
            </a:r>
            <a:r>
              <a:rPr lang="uk-UA" altLang="ru-RU" sz="1800" dirty="0">
                <a:solidFill>
                  <a:srgbClr val="0000FF"/>
                </a:solidFill>
              </a:rPr>
              <a:t>(згущувачі, </a:t>
            </a:r>
            <a:r>
              <a:rPr lang="uk-UA" altLang="ru-RU" sz="1800" dirty="0" err="1" smtClean="0">
                <a:solidFill>
                  <a:srgbClr val="0000FF"/>
                </a:solidFill>
              </a:rPr>
              <a:t>желеутворюючі</a:t>
            </a:r>
            <a:r>
              <a:rPr lang="uk-UA" altLang="ru-RU" sz="1800" dirty="0" smtClean="0">
                <a:solidFill>
                  <a:srgbClr val="0000FF"/>
                </a:solidFill>
              </a:rPr>
              <a:t>, </a:t>
            </a:r>
            <a:r>
              <a:rPr lang="uk-UA" altLang="ru-RU" sz="1800" dirty="0" err="1" smtClean="0">
                <a:solidFill>
                  <a:srgbClr val="0000FF"/>
                </a:solidFill>
              </a:rPr>
              <a:t>піноутворюючі</a:t>
            </a:r>
            <a:r>
              <a:rPr lang="uk-UA" altLang="ru-RU" sz="1800" dirty="0" smtClean="0">
                <a:solidFill>
                  <a:srgbClr val="0000FF"/>
                </a:solidFill>
              </a:rPr>
              <a:t>, </a:t>
            </a:r>
            <a:r>
              <a:rPr lang="uk-UA" altLang="ru-RU" sz="1800" dirty="0">
                <a:solidFill>
                  <a:srgbClr val="0000FF"/>
                </a:solidFill>
              </a:rPr>
              <a:t>емульгатори, наповнювачі)</a:t>
            </a:r>
          </a:p>
          <a:p>
            <a:pPr marL="180975" lvl="1" indent="263525" eaLnBrk="1" hangingPunct="1">
              <a:spcBef>
                <a:spcPct val="0"/>
              </a:spcBef>
            </a:pPr>
            <a:r>
              <a:rPr lang="uk-UA" altLang="ru-RU" dirty="0">
                <a:solidFill>
                  <a:srgbClr val="0000FF"/>
                </a:solidFill>
              </a:rPr>
              <a:t>Речовини, що  підвищують строки зберігання  </a:t>
            </a:r>
            <a:r>
              <a:rPr lang="uk-UA" altLang="ru-RU" sz="1800" dirty="0">
                <a:solidFill>
                  <a:srgbClr val="0000FF"/>
                </a:solidFill>
              </a:rPr>
              <a:t>(консерванти, гази, антиокислювачі, </a:t>
            </a:r>
            <a:r>
              <a:rPr lang="uk-UA" altLang="ru-RU" sz="1800" dirty="0" err="1">
                <a:solidFill>
                  <a:srgbClr val="0000FF"/>
                </a:solidFill>
              </a:rPr>
              <a:t>вологоутримувальні</a:t>
            </a:r>
            <a:r>
              <a:rPr lang="uk-UA" altLang="ru-RU" sz="1800" dirty="0">
                <a:solidFill>
                  <a:srgbClr val="0000FF"/>
                </a:solidFill>
              </a:rPr>
              <a:t>, </a:t>
            </a:r>
            <a:r>
              <a:rPr lang="uk-UA" altLang="ru-RU" sz="1800" dirty="0" smtClean="0">
                <a:solidFill>
                  <a:srgbClr val="0000FF"/>
                </a:solidFill>
              </a:rPr>
              <a:t>плівкоутворювальні</a:t>
            </a:r>
            <a:r>
              <a:rPr lang="uk-UA" altLang="ru-RU" sz="1800" dirty="0">
                <a:solidFill>
                  <a:srgbClr val="0000FF"/>
                </a:solidFill>
              </a:rPr>
              <a:t>, стабілізатори) </a:t>
            </a:r>
          </a:p>
          <a:p>
            <a:pPr marL="180975" lvl="1" indent="263525" eaLnBrk="1" hangingPunct="1">
              <a:spcBef>
                <a:spcPct val="0"/>
              </a:spcBef>
            </a:pPr>
            <a:r>
              <a:rPr lang="uk-UA" altLang="ru-RU" dirty="0">
                <a:solidFill>
                  <a:srgbClr val="0000FF"/>
                </a:solidFill>
              </a:rPr>
              <a:t>Речовини що прискорюють технологічні процеси </a:t>
            </a:r>
            <a:r>
              <a:rPr lang="uk-UA" altLang="ru-RU" sz="1800" dirty="0">
                <a:solidFill>
                  <a:srgbClr val="0000FF"/>
                </a:solidFill>
              </a:rPr>
              <a:t>(ферменти, розпушувачі, </a:t>
            </a:r>
            <a:r>
              <a:rPr lang="uk-UA" altLang="ru-RU" sz="1800" dirty="0" err="1">
                <a:solidFill>
                  <a:srgbClr val="0000FF"/>
                </a:solidFill>
              </a:rPr>
              <a:t>пропеленти</a:t>
            </a:r>
            <a:r>
              <a:rPr lang="uk-UA" altLang="ru-RU" sz="1800" dirty="0" smtClean="0">
                <a:solidFill>
                  <a:srgbClr val="0000FF"/>
                </a:solidFill>
              </a:rPr>
              <a:t>, освітлюючи </a:t>
            </a:r>
            <a:r>
              <a:rPr lang="uk-UA" altLang="ru-RU" sz="1800" dirty="0">
                <a:solidFill>
                  <a:srgbClr val="0000FF"/>
                </a:solidFill>
              </a:rPr>
              <a:t>речовини, піногасники, хлібопекарні поліпшувачі та ін.)</a:t>
            </a:r>
          </a:p>
          <a:p>
            <a:pPr marL="180975" lvl="1" indent="263525" eaLnBrk="1" hangingPunct="1">
              <a:spcBef>
                <a:spcPct val="0"/>
              </a:spcBef>
            </a:pPr>
            <a:r>
              <a:rPr lang="uk-UA" altLang="ru-RU" dirty="0">
                <a:solidFill>
                  <a:srgbClr val="0000FF"/>
                </a:solidFill>
              </a:rPr>
              <a:t>Речовини, що підвищують поживну цінність </a:t>
            </a:r>
            <a:r>
              <a:rPr lang="uk-UA" altLang="ru-RU" sz="1800" dirty="0">
                <a:solidFill>
                  <a:srgbClr val="0000FF"/>
                </a:solidFill>
              </a:rPr>
              <a:t>(нікотинова кислота, вітамін А).</a:t>
            </a:r>
            <a:endParaRPr lang="uk-UA" altLang="ru-RU" sz="2000" dirty="0">
              <a:solidFill>
                <a:srgbClr val="0000FF"/>
              </a:solidFill>
            </a:endParaRPr>
          </a:p>
        </p:txBody>
      </p:sp>
      <p:pic>
        <p:nvPicPr>
          <p:cNvPr id="11266" name="Picture 2" descr="https://fs01.vseosvita.ua/010025e6-e01c/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99" y="4455165"/>
            <a:ext cx="4339890" cy="240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Поради щодо вибору харчових ароматизаторі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316" y="4969911"/>
            <a:ext cx="3137285" cy="190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Харчові ароматизатори: продаж, ціна в Україні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88" y="4363681"/>
            <a:ext cx="2883788" cy="249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texty.org.ua/before_christ/orig/49/491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630" y="0"/>
            <a:ext cx="2477122" cy="169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18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999123" y="318086"/>
            <a:ext cx="4330867" cy="56356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eaLnBrk="1" hangingPunct="1"/>
            <a:r>
              <a:rPr lang="uk-UA" altLang="ru-RU" dirty="0" smtClean="0">
                <a:solidFill>
                  <a:srgbClr val="0000FF"/>
                </a:solidFill>
              </a:rPr>
              <a:t>Біологічні токсини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322357" y="1047156"/>
            <a:ext cx="8544917" cy="558224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uk-UA" altLang="ru-RU" sz="1800" dirty="0">
                <a:solidFill>
                  <a:srgbClr val="0000FF"/>
                </a:solidFill>
              </a:rPr>
              <a:t>Деякі хімічні небезпечні чинники природного походження, що можуть бути  в харчових продуктах:</a:t>
            </a:r>
          </a:p>
          <a:p>
            <a:pPr marL="444500" lvl="1" indent="12700">
              <a:lnSpc>
                <a:spcPct val="110000"/>
              </a:lnSpc>
              <a:spcBef>
                <a:spcPts val="0"/>
              </a:spcBef>
              <a:buNone/>
            </a:pPr>
            <a:r>
              <a:rPr lang="uk-UA" altLang="ru-RU" sz="1800" dirty="0">
                <a:solidFill>
                  <a:srgbClr val="0000FF"/>
                </a:solidFill>
              </a:rPr>
              <a:t>- токсичні речовини рослинного </a:t>
            </a:r>
            <a:r>
              <a:rPr lang="uk-UA" altLang="ru-RU" sz="1800" dirty="0" smtClean="0">
                <a:solidFill>
                  <a:srgbClr val="0000FF"/>
                </a:solidFill>
              </a:rPr>
              <a:t>походження (соланін </a:t>
            </a:r>
            <a:r>
              <a:rPr lang="uk-UA" altLang="ru-RU" sz="1800" dirty="0">
                <a:solidFill>
                  <a:srgbClr val="0000FF"/>
                </a:solidFill>
              </a:rPr>
              <a:t>та інші токсини в пасльонових </a:t>
            </a:r>
            <a:r>
              <a:rPr lang="uk-UA" altLang="ru-RU" sz="1800" dirty="0" smtClean="0">
                <a:solidFill>
                  <a:srgbClr val="0000FF"/>
                </a:solidFill>
              </a:rPr>
              <a:t>рослинах) інші;</a:t>
            </a:r>
            <a:endParaRPr lang="uk-UA" altLang="ru-RU" sz="1800" dirty="0">
              <a:solidFill>
                <a:srgbClr val="0000FF"/>
              </a:solidFill>
            </a:endParaRPr>
          </a:p>
          <a:p>
            <a:pPr marL="444500" lvl="2" indent="12700">
              <a:lnSpc>
                <a:spcPct val="110000"/>
              </a:lnSpc>
              <a:spcBef>
                <a:spcPts val="0"/>
              </a:spcBef>
              <a:buNone/>
            </a:pPr>
            <a:r>
              <a:rPr lang="uk-UA" altLang="ru-RU" sz="1800" dirty="0">
                <a:solidFill>
                  <a:srgbClr val="0000FF"/>
                </a:solidFill>
              </a:rPr>
              <a:t>- токсини в грибах;</a:t>
            </a:r>
          </a:p>
          <a:p>
            <a:pPr marL="444500" lvl="1" indent="12700">
              <a:lnSpc>
                <a:spcPct val="110000"/>
              </a:lnSpc>
              <a:spcBef>
                <a:spcPts val="0"/>
              </a:spcBef>
              <a:buNone/>
            </a:pPr>
            <a:r>
              <a:rPr lang="uk-UA" altLang="ru-RU" sz="1800" dirty="0">
                <a:solidFill>
                  <a:srgbClr val="0000FF"/>
                </a:solidFill>
              </a:rPr>
              <a:t>- токсини в морепродуктах </a:t>
            </a:r>
            <a:r>
              <a:rPr lang="uk-UA" altLang="ru-RU" sz="1800" dirty="0" smtClean="0">
                <a:solidFill>
                  <a:srgbClr val="0000FF"/>
                </a:solidFill>
              </a:rPr>
              <a:t>(у </a:t>
            </a:r>
            <a:r>
              <a:rPr lang="uk-UA" altLang="ru-RU" sz="1800" dirty="0">
                <a:solidFill>
                  <a:srgbClr val="0000FF"/>
                </a:solidFill>
              </a:rPr>
              <a:t>рибі фугу);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altLang="ru-RU" sz="1800" b="1" dirty="0" smtClean="0">
                <a:solidFill>
                  <a:srgbClr val="0000FF"/>
                </a:solidFill>
              </a:rPr>
              <a:t>Мікробні </a:t>
            </a:r>
            <a:r>
              <a:rPr lang="uk-UA" altLang="ru-RU" sz="1800" b="1" dirty="0">
                <a:solidFill>
                  <a:srgbClr val="0000FF"/>
                </a:solidFill>
              </a:rPr>
              <a:t>токсини, які виробляють </a:t>
            </a:r>
            <a:r>
              <a:rPr lang="uk-UA" altLang="ru-RU" sz="1800" b="1" dirty="0" err="1">
                <a:solidFill>
                  <a:srgbClr val="0000FF"/>
                </a:solidFill>
              </a:rPr>
              <a:t>Clostridium</a:t>
            </a:r>
            <a:r>
              <a:rPr lang="uk-UA" altLang="ru-RU" sz="1800" b="1" dirty="0">
                <a:solidFill>
                  <a:srgbClr val="0000FF"/>
                </a:solidFill>
              </a:rPr>
              <a:t> </a:t>
            </a:r>
            <a:r>
              <a:rPr lang="uk-UA" altLang="ru-RU" sz="1800" b="1" dirty="0" err="1">
                <a:solidFill>
                  <a:srgbClr val="0000FF"/>
                </a:solidFill>
              </a:rPr>
              <a:t>botulinum</a:t>
            </a:r>
            <a:r>
              <a:rPr lang="uk-UA" altLang="ru-RU" sz="1800" b="1" dirty="0">
                <a:solidFill>
                  <a:srgbClr val="0000FF"/>
                </a:solidFill>
              </a:rPr>
              <a:t>, </a:t>
            </a:r>
            <a:r>
              <a:rPr lang="uk-UA" altLang="ru-RU" sz="1800" b="1" dirty="0" err="1">
                <a:solidFill>
                  <a:srgbClr val="0000FF"/>
                </a:solidFill>
              </a:rPr>
              <a:t>Staphylococcus</a:t>
            </a:r>
            <a:r>
              <a:rPr lang="uk-UA" altLang="ru-RU" sz="1800" b="1" dirty="0">
                <a:solidFill>
                  <a:srgbClr val="0000FF"/>
                </a:solidFill>
              </a:rPr>
              <a:t> </a:t>
            </a:r>
            <a:r>
              <a:rPr lang="uk-UA" altLang="ru-RU" sz="1800" b="1" dirty="0" err="1">
                <a:solidFill>
                  <a:srgbClr val="0000FF"/>
                </a:solidFill>
              </a:rPr>
              <a:t>aureus</a:t>
            </a:r>
            <a:r>
              <a:rPr lang="uk-UA" altLang="ru-RU" sz="1800" b="1" dirty="0">
                <a:solidFill>
                  <a:srgbClr val="0000FF"/>
                </a:solidFill>
              </a:rPr>
              <a:t>, </a:t>
            </a:r>
            <a:r>
              <a:rPr lang="uk-UA" altLang="ru-RU" sz="1800" b="1" dirty="0" err="1">
                <a:solidFill>
                  <a:srgbClr val="0000FF"/>
                </a:solidFill>
              </a:rPr>
              <a:t>Bacillus</a:t>
            </a:r>
            <a:r>
              <a:rPr lang="uk-UA" altLang="ru-RU" sz="1800" b="1" dirty="0">
                <a:solidFill>
                  <a:srgbClr val="0000FF"/>
                </a:solidFill>
              </a:rPr>
              <a:t> </a:t>
            </a:r>
            <a:r>
              <a:rPr lang="uk-UA" altLang="ru-RU" sz="1800" b="1" dirty="0" err="1">
                <a:solidFill>
                  <a:srgbClr val="0000FF"/>
                </a:solidFill>
              </a:rPr>
              <a:t>cereus</a:t>
            </a:r>
            <a:r>
              <a:rPr lang="uk-UA" altLang="ru-RU" sz="1800" b="1" dirty="0">
                <a:solidFill>
                  <a:srgbClr val="0000FF"/>
                </a:solidFill>
              </a:rPr>
              <a:t> тощо</a:t>
            </a:r>
            <a:r>
              <a:rPr lang="uk-UA" altLang="ru-RU" sz="1800" dirty="0">
                <a:solidFill>
                  <a:srgbClr val="0000FF"/>
                </a:solidFill>
              </a:rPr>
              <a:t>;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altLang="ru-RU" sz="1800" b="1" dirty="0" err="1">
                <a:solidFill>
                  <a:srgbClr val="0000FF"/>
                </a:solidFill>
              </a:rPr>
              <a:t>Скомбротоксин</a:t>
            </a:r>
            <a:r>
              <a:rPr lang="uk-UA" altLang="ru-RU" sz="1800" b="1" dirty="0">
                <a:solidFill>
                  <a:srgbClr val="0000FF"/>
                </a:solidFill>
              </a:rPr>
              <a:t> (</a:t>
            </a:r>
            <a:r>
              <a:rPr lang="uk-UA" altLang="ru-RU" sz="1800" b="1" dirty="0" err="1">
                <a:solidFill>
                  <a:srgbClr val="0000FF"/>
                </a:solidFill>
              </a:rPr>
              <a:t>гістамін</a:t>
            </a:r>
            <a:r>
              <a:rPr lang="uk-UA" altLang="ru-RU" sz="1800" b="1" dirty="0">
                <a:solidFill>
                  <a:srgbClr val="0000FF"/>
                </a:solidFill>
              </a:rPr>
              <a:t>) </a:t>
            </a:r>
            <a:r>
              <a:rPr lang="uk-UA" altLang="ru-RU" sz="1800" b="1" dirty="0" smtClean="0">
                <a:solidFill>
                  <a:srgbClr val="0000FF"/>
                </a:solidFill>
              </a:rPr>
              <a:t>- </a:t>
            </a:r>
            <a:r>
              <a:rPr lang="uk-UA" altLang="ru-RU" sz="1800" b="1" dirty="0">
                <a:solidFill>
                  <a:srgbClr val="0000FF"/>
                </a:solidFill>
              </a:rPr>
              <a:t>риба;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altLang="ru-RU" sz="1800" b="1" dirty="0" err="1">
                <a:solidFill>
                  <a:srgbClr val="0000FF"/>
                </a:solidFill>
              </a:rPr>
              <a:t>Сакситоксин</a:t>
            </a:r>
            <a:r>
              <a:rPr lang="uk-UA" altLang="ru-RU" sz="1800" dirty="0">
                <a:solidFill>
                  <a:srgbClr val="0000FF"/>
                </a:solidFill>
              </a:rPr>
              <a:t> (паралітична отрута молюска);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altLang="ru-RU" sz="1800" b="1" dirty="0" err="1">
                <a:solidFill>
                  <a:srgbClr val="0000FF"/>
                </a:solidFill>
              </a:rPr>
              <a:t>Сигуатоксин</a:t>
            </a:r>
            <a:r>
              <a:rPr lang="uk-UA" altLang="ru-RU" sz="1800" dirty="0">
                <a:solidFill>
                  <a:srgbClr val="0000FF"/>
                </a:solidFill>
              </a:rPr>
              <a:t> </a:t>
            </a:r>
            <a:r>
              <a:rPr lang="uk-UA" altLang="ru-RU" sz="1800" dirty="0" smtClean="0">
                <a:solidFill>
                  <a:srgbClr val="0000FF"/>
                </a:solidFill>
              </a:rPr>
              <a:t>- </a:t>
            </a:r>
            <a:r>
              <a:rPr lang="uk-UA" altLang="ru-RU" sz="1800" dirty="0">
                <a:solidFill>
                  <a:srgbClr val="0000FF"/>
                </a:solidFill>
              </a:rPr>
              <a:t>плавцеві риби;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altLang="ru-RU" sz="1800" b="1" dirty="0" err="1">
                <a:solidFill>
                  <a:srgbClr val="0000FF"/>
                </a:solidFill>
              </a:rPr>
              <a:t>Мікотоксини</a:t>
            </a:r>
            <a:r>
              <a:rPr lang="uk-UA" altLang="ru-RU" sz="1800" dirty="0">
                <a:solidFill>
                  <a:srgbClr val="0000FF"/>
                </a:solidFill>
              </a:rPr>
              <a:t> </a:t>
            </a:r>
            <a:r>
              <a:rPr lang="uk-UA" altLang="ru-RU" sz="1800" dirty="0" smtClean="0">
                <a:solidFill>
                  <a:srgbClr val="0000FF"/>
                </a:solidFill>
              </a:rPr>
              <a:t>- </a:t>
            </a:r>
            <a:r>
              <a:rPr lang="uk-UA" altLang="ru-RU" sz="1800" dirty="0">
                <a:solidFill>
                  <a:srgbClr val="0000FF"/>
                </a:solidFill>
              </a:rPr>
              <a:t>виробляються пліснявою (грибками);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uk-UA" altLang="ru-RU" sz="1800" b="1" dirty="0" err="1">
                <a:solidFill>
                  <a:srgbClr val="FF0000"/>
                </a:solidFill>
              </a:rPr>
              <a:t>Афлатоксин</a:t>
            </a:r>
            <a:r>
              <a:rPr lang="uk-UA" altLang="ru-RU" sz="1800" b="1" dirty="0">
                <a:solidFill>
                  <a:srgbClr val="FF0000"/>
                </a:solidFill>
              </a:rPr>
              <a:t>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uk-UA" altLang="ru-RU" sz="1800" b="1" dirty="0" err="1">
                <a:solidFill>
                  <a:srgbClr val="FF0000"/>
                </a:solidFill>
              </a:rPr>
              <a:t>Вомітоксин</a:t>
            </a:r>
            <a:r>
              <a:rPr lang="uk-UA" altLang="ru-RU" sz="1800" b="1" dirty="0">
                <a:solidFill>
                  <a:srgbClr val="FF0000"/>
                </a:solidFill>
              </a:rPr>
              <a:t>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uk-UA" altLang="ru-RU" sz="1800" b="1" dirty="0" err="1">
                <a:solidFill>
                  <a:srgbClr val="FF0000"/>
                </a:solidFill>
              </a:rPr>
              <a:t>Патулін</a:t>
            </a:r>
            <a:r>
              <a:rPr lang="uk-UA" altLang="ru-RU" sz="1800" b="1" dirty="0">
                <a:solidFill>
                  <a:srgbClr val="FF0000"/>
                </a:solidFill>
              </a:rPr>
              <a:t>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uk-UA" altLang="ru-RU" sz="1800" b="1" dirty="0" err="1">
                <a:solidFill>
                  <a:srgbClr val="FF0000"/>
                </a:solidFill>
              </a:rPr>
              <a:t>охратоксин</a:t>
            </a:r>
            <a:r>
              <a:rPr lang="uk-UA" altLang="ru-RU" sz="1800" b="1" dirty="0">
                <a:solidFill>
                  <a:srgbClr val="FF0000"/>
                </a:solidFill>
              </a:rPr>
              <a:t> </a:t>
            </a:r>
            <a:r>
              <a:rPr lang="uk-UA" altLang="ru-RU" sz="1800" b="1" dirty="0" smtClean="0">
                <a:solidFill>
                  <a:srgbClr val="FF0000"/>
                </a:solidFill>
              </a:rPr>
              <a:t>A</a:t>
            </a:r>
            <a:endParaRPr lang="uk-UA" altLang="ru-RU" sz="1800" b="1" dirty="0" smtClean="0">
              <a:solidFill>
                <a:srgbClr val="0000FF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uk-UA" altLang="ru-RU" sz="1800" b="1" dirty="0">
              <a:solidFill>
                <a:srgbClr val="0000FF"/>
              </a:solidFill>
            </a:endParaRPr>
          </a:p>
        </p:txBody>
      </p:sp>
      <p:pic>
        <p:nvPicPr>
          <p:cNvPr id="10242" name="Picture 2" descr="Are natural toxins in fish harmful? – Woods Hole Oceanographic Institu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547" y="3546307"/>
            <a:ext cx="5887453" cy="331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img.freepik.com/premium-vector/2019ncov-virus-strain-with-biological-hazard-sign-quarantine-from-wuhan-coronavirus-pandemic-coronavirus-outbreak-in-china-isolated-vector-illustration_108855-35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611" y="0"/>
            <a:ext cx="3427291" cy="302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76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2212975" y="6286500"/>
            <a:ext cx="1905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4629150" y="6286500"/>
            <a:ext cx="29337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2212975" y="6284913"/>
            <a:ext cx="1905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4629150" y="6284913"/>
            <a:ext cx="29337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2212975" y="6283325"/>
            <a:ext cx="1905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4629150" y="6283325"/>
            <a:ext cx="29337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2212975" y="6281738"/>
            <a:ext cx="1905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4629150" y="6281738"/>
            <a:ext cx="29337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2212975" y="6278564"/>
            <a:ext cx="19050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4629150" y="6278564"/>
            <a:ext cx="29337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2212975" y="6276975"/>
            <a:ext cx="1905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38925" name="Rectangle 13"/>
          <p:cNvSpPr>
            <a:spLocks noChangeArrowheads="1"/>
          </p:cNvSpPr>
          <p:nvPr/>
        </p:nvSpPr>
        <p:spPr bwMode="auto">
          <a:xfrm>
            <a:off x="4629150" y="6276975"/>
            <a:ext cx="29337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2212975" y="6275389"/>
            <a:ext cx="19050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4629150" y="6275389"/>
            <a:ext cx="29337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2212975" y="6273800"/>
            <a:ext cx="1905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4629150" y="6273800"/>
            <a:ext cx="29337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38930" name="Rectangle 18"/>
          <p:cNvSpPr>
            <a:spLocks noChangeArrowheads="1"/>
          </p:cNvSpPr>
          <p:nvPr/>
        </p:nvSpPr>
        <p:spPr bwMode="auto">
          <a:xfrm>
            <a:off x="2212975" y="6272214"/>
            <a:ext cx="19050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38931" name="Rectangle 19"/>
          <p:cNvSpPr>
            <a:spLocks noChangeArrowheads="1"/>
          </p:cNvSpPr>
          <p:nvPr/>
        </p:nvSpPr>
        <p:spPr bwMode="auto">
          <a:xfrm>
            <a:off x="4629150" y="6272214"/>
            <a:ext cx="29337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38932" name="Rectangle 20"/>
          <p:cNvSpPr>
            <a:spLocks noGrp="1" noChangeArrowheads="1"/>
          </p:cNvSpPr>
          <p:nvPr>
            <p:ph type="title"/>
          </p:nvPr>
        </p:nvSpPr>
        <p:spPr>
          <a:xfrm>
            <a:off x="283661" y="195304"/>
            <a:ext cx="6357771" cy="7070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/>
            <a:r>
              <a:rPr lang="uk-UA" altLang="ru-RU" sz="2800" b="1" dirty="0">
                <a:solidFill>
                  <a:srgbClr val="0000FF"/>
                </a:solidFill>
              </a:rPr>
              <a:t>Фізичні небезпечні чинники </a:t>
            </a:r>
          </a:p>
        </p:txBody>
      </p:sp>
      <p:pic>
        <p:nvPicPr>
          <p:cNvPr id="23" name="Google Shape;154;p26" descr="Возможно, это изображение (еда и текст)"/>
          <p:cNvPicPr preferRelativeResize="0"/>
          <p:nvPr/>
        </p:nvPicPr>
        <p:blipFill rotWithShape="1">
          <a:blip r:embed="rId3">
            <a:alphaModFix/>
          </a:blip>
          <a:srcRect l="7322" t="24542" r="8252" b="4464"/>
          <a:stretch/>
        </p:blipFill>
        <p:spPr>
          <a:xfrm>
            <a:off x="5481549" y="2374710"/>
            <a:ext cx="6710451" cy="4483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095" y="66107"/>
            <a:ext cx="3462923" cy="283892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109182" y="1196151"/>
            <a:ext cx="5213445" cy="40626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/>
            <a:r>
              <a:rPr lang="uk-UA" altLang="ru-RU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Будь-яка потенційно шкідлива зовнішня речовина, зазвичай не присутня в харчових продуктах.</a:t>
            </a:r>
          </a:p>
          <a:p>
            <a:pPr indent="457200" algn="just"/>
            <a:r>
              <a:rPr lang="uk-UA" sz="2000" b="1" dirty="0" smtClean="0">
                <a:solidFill>
                  <a:srgbClr val="0000FF"/>
                </a:solidFill>
                <a:latin typeface="Arial" panose="020B0604020202020204" pitchFamily="34" charset="0"/>
                <a:ea typeface="Quattrocento Sans"/>
                <a:cs typeface="Arial" panose="020B0604020202020204" pitchFamily="34" charset="0"/>
                <a:sym typeface="Quattrocento Sans"/>
              </a:rPr>
              <a:t>Фізичну </a:t>
            </a:r>
            <a:r>
              <a:rPr lang="uk-UA" sz="2000" b="1" dirty="0">
                <a:solidFill>
                  <a:srgbClr val="0000FF"/>
                </a:solidFill>
                <a:latin typeface="Arial" panose="020B0604020202020204" pitchFamily="34" charset="0"/>
                <a:ea typeface="Quattrocento Sans"/>
                <a:cs typeface="Arial" panose="020B0604020202020204" pitchFamily="34" charset="0"/>
                <a:sym typeface="Quattrocento Sans"/>
              </a:rPr>
              <a:t>небезпеку представляють предмети, не присутні в харчових продуктах</a:t>
            </a:r>
            <a:r>
              <a:rPr lang="uk-UA" sz="2000" dirty="0">
                <a:solidFill>
                  <a:srgbClr val="0000FF"/>
                </a:solidFill>
                <a:latin typeface="Arial" panose="020B0604020202020204" pitchFamily="34" charset="0"/>
                <a:ea typeface="Quattrocento Sans"/>
                <a:cs typeface="Arial" panose="020B0604020202020204" pitchFamily="34" charset="0"/>
                <a:sym typeface="Quattrocento Sans"/>
              </a:rPr>
              <a:t>, які можуть призвести до травм (</a:t>
            </a:r>
            <a:r>
              <a:rPr lang="uk-UA" sz="2000" dirty="0" smtClean="0">
                <a:solidFill>
                  <a:srgbClr val="0000FF"/>
                </a:solidFill>
                <a:latin typeface="Arial" panose="020B0604020202020204" pitchFamily="34" charset="0"/>
                <a:ea typeface="Quattrocento Sans"/>
                <a:cs typeface="Arial" panose="020B0604020202020204" pitchFamily="34" charset="0"/>
                <a:sym typeface="Quattrocento Sans"/>
              </a:rPr>
              <a:t>наприклад, </a:t>
            </a:r>
            <a:r>
              <a:rPr lang="uk-UA" sz="2000" dirty="0">
                <a:solidFill>
                  <a:srgbClr val="0000FF"/>
                </a:solidFill>
                <a:latin typeface="Arial" panose="020B0604020202020204" pitchFamily="34" charset="0"/>
                <a:ea typeface="Quattrocento Sans"/>
                <a:cs typeface="Arial" panose="020B0604020202020204" pitchFamily="34" charset="0"/>
                <a:sym typeface="Quattrocento Sans"/>
              </a:rPr>
              <a:t>порізів в ротовій порожнині, </a:t>
            </a:r>
            <a:r>
              <a:rPr lang="uk-UA" sz="2000" dirty="0" smtClean="0">
                <a:solidFill>
                  <a:srgbClr val="0000FF"/>
                </a:solidFill>
                <a:latin typeface="Arial" panose="020B0604020202020204" pitchFamily="34" charset="0"/>
                <a:ea typeface="Quattrocento Sans"/>
                <a:cs typeface="Arial" panose="020B0604020202020204" pitchFamily="34" charset="0"/>
                <a:sym typeface="Quattrocento Sans"/>
              </a:rPr>
              <a:t>задухи ін.).</a:t>
            </a:r>
          </a:p>
          <a:p>
            <a:pPr indent="457200" algn="just"/>
            <a:r>
              <a:rPr lang="uk-UA" altLang="ru-RU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Зазвичай </a:t>
            </a:r>
            <a:r>
              <a:rPr lang="uk-UA" altLang="ru-RU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призводить до незначних травм, що не загрожують </a:t>
            </a:r>
            <a:r>
              <a:rPr lang="uk-UA" altLang="ru-RU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життю, приклад</a:t>
            </a:r>
            <a:r>
              <a:rPr lang="uk-UA" altLang="ru-RU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зламаний зуб, поріз ротової порожнини </a:t>
            </a:r>
            <a:r>
              <a:rPr lang="uk-UA" altLang="ru-RU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тощо.</a:t>
            </a:r>
            <a:endParaRPr lang="uk-UA" altLang="ru-RU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dirty="0">
              <a:solidFill>
                <a:srgbClr val="0000FF"/>
              </a:solidFill>
            </a:endParaRPr>
          </a:p>
        </p:txBody>
      </p:sp>
      <p:pic>
        <p:nvPicPr>
          <p:cNvPr id="29" name="Picture 14" descr="Стандарти якості та безпеки харчових продуктів | Яйця та яєчні продукти  Овостар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46" b="18204"/>
          <a:stretch/>
        </p:blipFill>
        <p:spPr bwMode="auto">
          <a:xfrm>
            <a:off x="464024" y="5275034"/>
            <a:ext cx="4680378" cy="143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24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2212975" y="6286500"/>
            <a:ext cx="1905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4629150" y="6286500"/>
            <a:ext cx="29337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2212975" y="6284913"/>
            <a:ext cx="1905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4629150" y="6284913"/>
            <a:ext cx="29337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2212975" y="6283325"/>
            <a:ext cx="1905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4629150" y="6283325"/>
            <a:ext cx="29337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2212975" y="6281738"/>
            <a:ext cx="1905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4629150" y="6281738"/>
            <a:ext cx="29337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2212975" y="6278564"/>
            <a:ext cx="19050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4629150" y="6278564"/>
            <a:ext cx="29337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2212975" y="6276975"/>
            <a:ext cx="1905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4629150" y="6276975"/>
            <a:ext cx="29337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2212975" y="6275389"/>
            <a:ext cx="19050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4629150" y="6275389"/>
            <a:ext cx="29337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2060"/>
              </a:solidFill>
            </a:endParaRPr>
          </a:p>
        </p:txBody>
      </p:sp>
      <p:sp>
        <p:nvSpPr>
          <p:cNvPr id="42001" name="Rectangle 18"/>
          <p:cNvSpPr>
            <a:spLocks noGrp="1" noChangeArrowheads="1"/>
          </p:cNvSpPr>
          <p:nvPr>
            <p:ph idx="1"/>
          </p:nvPr>
        </p:nvSpPr>
        <p:spPr>
          <a:xfrm>
            <a:off x="352300" y="4362921"/>
            <a:ext cx="7964487" cy="234109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altLang="ru-RU" sz="2000" b="1" dirty="0" smtClean="0">
                <a:solidFill>
                  <a:srgbClr val="0000FF"/>
                </a:solidFill>
              </a:rPr>
              <a:t>Обладнання </a:t>
            </a:r>
            <a:r>
              <a:rPr lang="uk-UA" altLang="ru-RU" sz="2000" b="1" dirty="0">
                <a:solidFill>
                  <a:srgbClr val="0000FF"/>
                </a:solidFill>
              </a:rPr>
              <a:t>для контролю або виявлення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altLang="ru-RU" sz="2000" dirty="0" smtClean="0">
                <a:solidFill>
                  <a:srgbClr val="0000FF"/>
                </a:solidFill>
              </a:rPr>
              <a:t>Магніт, </a:t>
            </a:r>
            <a:r>
              <a:rPr lang="uk-UA" altLang="ru-RU" sz="2000" dirty="0" err="1" smtClean="0">
                <a:solidFill>
                  <a:srgbClr val="0000FF"/>
                </a:solidFill>
              </a:rPr>
              <a:t>металодетектор</a:t>
            </a:r>
            <a:r>
              <a:rPr lang="uk-UA" altLang="ru-RU" sz="2000" dirty="0" smtClean="0">
                <a:solidFill>
                  <a:srgbClr val="0000FF"/>
                </a:solidFill>
              </a:rPr>
              <a:t> - метали з вмістом заліза та без нього;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altLang="ru-RU" sz="2000" dirty="0" smtClean="0">
                <a:solidFill>
                  <a:srgbClr val="0000FF"/>
                </a:solidFill>
              </a:rPr>
              <a:t>Рентгенівське обладнання - всі види фізичних небезпечних чинників;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altLang="ru-RU" sz="2000" dirty="0" smtClean="0">
                <a:solidFill>
                  <a:srgbClr val="0000FF"/>
                </a:solidFill>
              </a:rPr>
              <a:t>Фільтр або сито - відсіювання за розміром;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altLang="ru-RU" sz="2000" dirty="0" smtClean="0">
                <a:solidFill>
                  <a:srgbClr val="0000FF"/>
                </a:solidFill>
              </a:rPr>
              <a:t>Аспіратор - відсіювання за вагою;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altLang="ru-RU" sz="2000" dirty="0" smtClean="0">
                <a:solidFill>
                  <a:srgbClr val="0000FF"/>
                </a:solidFill>
              </a:rPr>
              <a:t>“Рифлена дошка” - наприклад, відокремлює каміння від бобів;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altLang="ru-RU" sz="2000" dirty="0" smtClean="0">
                <a:solidFill>
                  <a:srgbClr val="0000FF"/>
                </a:solidFill>
              </a:rPr>
              <a:t>Сепаратор для кісток - механічне відділення м'яса.</a:t>
            </a:r>
            <a:r>
              <a:rPr lang="uk-UA" altLang="ru-RU" sz="2200" dirty="0" smtClean="0">
                <a:solidFill>
                  <a:srgbClr val="0000FF"/>
                </a:solidFill>
              </a:rPr>
              <a:t> </a:t>
            </a:r>
            <a:endParaRPr lang="uk-UA" altLang="ru-RU" sz="2200" dirty="0">
              <a:solidFill>
                <a:srgbClr val="0000FF"/>
              </a:solidFill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352300" y="2046116"/>
            <a:ext cx="5934493" cy="22013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altLang="ru-RU" sz="2400" b="1" dirty="0" smtClean="0">
                <a:solidFill>
                  <a:srgbClr val="0000FF"/>
                </a:solidFill>
              </a:rPr>
              <a:t>Приклади фізичних небезпечних чинників: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uk-UA" altLang="ru-RU" sz="2000" dirty="0" smtClean="0">
                <a:solidFill>
                  <a:srgbClr val="0000FF"/>
                </a:solidFill>
              </a:rPr>
              <a:t>Шматочки металу</a:t>
            </a:r>
            <a:endParaRPr lang="en-US" altLang="ru-RU" sz="2000" dirty="0" smtClean="0">
              <a:solidFill>
                <a:srgbClr val="0000FF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uk-UA" altLang="ru-RU" sz="2000" dirty="0" smtClean="0">
                <a:solidFill>
                  <a:srgbClr val="0000FF"/>
                </a:solidFill>
              </a:rPr>
              <a:t>Уламки скла</a:t>
            </a:r>
            <a:endParaRPr lang="en-US" altLang="ru-RU" sz="2000" dirty="0" smtClean="0">
              <a:solidFill>
                <a:srgbClr val="0000FF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uk-UA" altLang="ru-RU" sz="2000" dirty="0" smtClean="0">
                <a:solidFill>
                  <a:srgbClr val="0000FF"/>
                </a:solidFill>
              </a:rPr>
              <a:t>Тріски</a:t>
            </a:r>
            <a:endParaRPr lang="en-US" altLang="ru-RU" sz="2000" dirty="0" smtClean="0">
              <a:solidFill>
                <a:srgbClr val="0000FF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uk-UA" altLang="ru-RU" sz="2000" dirty="0" smtClean="0">
                <a:solidFill>
                  <a:srgbClr val="0000FF"/>
                </a:solidFill>
              </a:rPr>
              <a:t>Камінці</a:t>
            </a:r>
            <a:endParaRPr lang="en-US" altLang="ru-RU" sz="2000" dirty="0" smtClean="0">
              <a:solidFill>
                <a:srgbClr val="0000FF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uk-UA" altLang="ru-RU" sz="2000" dirty="0" smtClean="0">
                <a:solidFill>
                  <a:srgbClr val="0000FF"/>
                </a:solidFill>
              </a:rPr>
              <a:t>Кістки. Уламки кісток (м’ясо та птиця</a:t>
            </a:r>
            <a:r>
              <a:rPr lang="en-US" altLang="ru-RU" sz="2000" dirty="0" smtClean="0">
                <a:solidFill>
                  <a:srgbClr val="0000FF"/>
                </a:solidFill>
              </a:rPr>
              <a:t>)</a:t>
            </a:r>
            <a:endParaRPr lang="en-US" altLang="ru-RU" sz="2000" dirty="0">
              <a:solidFill>
                <a:srgbClr val="0000FF"/>
              </a:solidFill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4954138" y="3885694"/>
            <a:ext cx="423080" cy="535316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Прямоугольник 2"/>
          <p:cNvSpPr/>
          <p:nvPr/>
        </p:nvSpPr>
        <p:spPr>
          <a:xfrm>
            <a:off x="322997" y="342010"/>
            <a:ext cx="11546006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	</a:t>
            </a:r>
            <a:r>
              <a:rPr lang="uk-UA" sz="2000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Розрізняють </a:t>
            </a:r>
            <a:r>
              <a:rPr lang="uk-UA" sz="2000" b="1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фізичні забруднюючі речовини, які можуть викликати фізичні травми </a:t>
            </a:r>
            <a:r>
              <a:rPr lang="uk-UA" sz="2000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(наприклад, пластик, метал, скло), і </a:t>
            </a:r>
            <a:r>
              <a:rPr lang="uk-UA" sz="2000" b="1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які викликають естетичну неприязнь </a:t>
            </a:r>
            <a:r>
              <a:rPr lang="uk-UA" sz="2000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(наприклад, волосся).</a:t>
            </a:r>
            <a:r>
              <a:rPr lang="uk-UA" sz="20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/>
            </a:r>
            <a:br>
              <a:rPr lang="uk-UA" sz="20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</a:br>
            <a:r>
              <a:rPr lang="uk-UA" sz="20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	</a:t>
            </a:r>
            <a:r>
              <a:rPr lang="uk-UA" sz="2000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Якщо помилково спожити сторонній матеріал або предмет, це, вірогідно, призведе до задухи, фізичного пошкодження або інших шкідливих наслідків для здоров'я</a:t>
            </a:r>
            <a:r>
              <a:rPr lang="uk-UA" sz="2000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r>
              <a:rPr lang="uk-UA" sz="2000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	</a:t>
            </a:r>
            <a:r>
              <a:rPr lang="uk-UA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	</a:t>
            </a:r>
            <a:endParaRPr lang="uk-UA" dirty="0">
              <a:solidFill>
                <a:srgbClr val="0000FF"/>
              </a:solidFill>
            </a:endParaRPr>
          </a:p>
        </p:txBody>
      </p:sp>
      <p:pic>
        <p:nvPicPr>
          <p:cNvPr id="1026" name="Picture 2" descr="5 найгірших продуктів, які сповільнюють ваш метаболізм — Корисні статті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970" y="2110077"/>
            <a:ext cx="2833006" cy="177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Впровадження системи НАССР в закладі освіти - Крачківська філія  Іваньківської ЗОШ І-ІІІ ст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867" y="5701088"/>
            <a:ext cx="3318933" cy="103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Untitl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976" y="3300372"/>
            <a:ext cx="2850281" cy="223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8369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529723" y="204703"/>
            <a:ext cx="8785225" cy="85725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uk-UA" altLang="ru-RU" sz="2400" b="1" dirty="0">
                <a:solidFill>
                  <a:srgbClr val="0000FF"/>
                </a:solidFill>
              </a:rPr>
              <a:t>Попередження потрапляння фізичних небезпечних </a:t>
            </a:r>
            <a:r>
              <a:rPr lang="uk-UA" altLang="ru-RU" sz="2400" b="1" dirty="0" smtClean="0">
                <a:solidFill>
                  <a:srgbClr val="0000FF"/>
                </a:solidFill>
              </a:rPr>
              <a:t>чинників </a:t>
            </a:r>
            <a:endParaRPr lang="uk-UA" altLang="ru-RU" sz="2400" b="1" dirty="0">
              <a:solidFill>
                <a:srgbClr val="0000FF"/>
              </a:solidFill>
            </a:endParaRP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504323" y="1254794"/>
            <a:ext cx="6455277" cy="4114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altLang="ru-RU" sz="2400" dirty="0">
                <a:solidFill>
                  <a:srgbClr val="0000FF"/>
                </a:solidFill>
              </a:rPr>
              <a:t>Навчання, профілактика та жорстка </a:t>
            </a:r>
            <a:r>
              <a:rPr lang="uk-UA" altLang="ru-RU" sz="2400" dirty="0" smtClean="0">
                <a:solidFill>
                  <a:srgbClr val="0000FF"/>
                </a:solidFill>
              </a:rPr>
              <a:t>політика! </a:t>
            </a:r>
            <a:r>
              <a:rPr lang="uk-UA" altLang="ru-RU" sz="2400" dirty="0">
                <a:solidFill>
                  <a:srgbClr val="0000FF"/>
                </a:solidFill>
              </a:rPr>
              <a:t>Належна гігієнічна практика - особиста гігієна та </a:t>
            </a:r>
            <a:r>
              <a:rPr lang="uk-UA" altLang="ru-RU" sz="2400" dirty="0" smtClean="0">
                <a:solidFill>
                  <a:srgbClr val="0000FF"/>
                </a:solidFill>
              </a:rPr>
              <a:t>поведінка.</a:t>
            </a:r>
            <a:endParaRPr lang="uk-UA" altLang="ru-RU" sz="2400" dirty="0">
              <a:solidFill>
                <a:srgbClr val="0000FF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altLang="ru-RU" sz="2400" dirty="0" smtClean="0">
                <a:solidFill>
                  <a:srgbClr val="0000FF"/>
                </a:solidFill>
              </a:rPr>
              <a:t>“</a:t>
            </a:r>
            <a:r>
              <a:rPr lang="uk-UA" altLang="ru-RU" sz="2400" dirty="0">
                <a:solidFill>
                  <a:srgbClr val="0000FF"/>
                </a:solidFill>
              </a:rPr>
              <a:t>Заборона металу вище талії” — загальноприйнята політика компаній, що  націлена на попередження можливого потрапляння фізичних небезпечних чинників </a:t>
            </a:r>
            <a:r>
              <a:rPr lang="uk-UA" altLang="ru-RU" sz="2400" dirty="0" smtClean="0">
                <a:solidFill>
                  <a:srgbClr val="0000FF"/>
                </a:solidFill>
              </a:rPr>
              <a:t>до </a:t>
            </a:r>
            <a:r>
              <a:rPr lang="uk-UA" altLang="ru-RU" sz="2400" dirty="0">
                <a:solidFill>
                  <a:srgbClr val="0000FF"/>
                </a:solidFill>
              </a:rPr>
              <a:t>продуктів харчування;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uk-UA" altLang="ru-RU" sz="2400" dirty="0" smtClean="0">
                <a:solidFill>
                  <a:srgbClr val="0000FF"/>
                </a:solidFill>
              </a:rPr>
              <a:t>Рекомендується </a:t>
            </a:r>
            <a:r>
              <a:rPr lang="uk-UA" altLang="ru-RU" sz="2400" dirty="0">
                <a:solidFill>
                  <a:srgbClr val="0000FF"/>
                </a:solidFill>
              </a:rPr>
              <a:t>обмежити особисті прикраси єдиною простою обручкою. </a:t>
            </a:r>
          </a:p>
        </p:txBody>
      </p:sp>
      <p:pic>
        <p:nvPicPr>
          <p:cNvPr id="2050" name="Picture 2" descr="Physical Security Risk Assess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4162521"/>
            <a:ext cx="5232400" cy="269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dpsscn.gov.ua/media/k2/items/cache/98786352ab62965a07c516ba5d449e8a_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07" y="1160680"/>
            <a:ext cx="3197226" cy="300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41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Як споживачів мають інформувати про наявність алергенів у харчових  продуктах (інфографіка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0"/>
            <a:ext cx="4406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314;p56" descr="Возможно, это изображение (текст)"/>
          <p:cNvPicPr preferRelativeResize="0"/>
          <p:nvPr/>
        </p:nvPicPr>
        <p:blipFill rotWithShape="1">
          <a:blip r:embed="rId3">
            <a:alphaModFix/>
          </a:blip>
          <a:srcRect r="19637" b="8654"/>
          <a:stretch/>
        </p:blipFill>
        <p:spPr>
          <a:xfrm>
            <a:off x="1" y="1"/>
            <a:ext cx="4597400" cy="3880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https://te.20minut.ua/img/cache/reference/news/0020/50/1949341-harchova-alergiya-scho-varto-znati-ta-8-naybilsh-alergennih-harchovih-produktiv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60" y="3880885"/>
            <a:ext cx="4338081" cy="289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pressa.rv.ua/wp-content/uploads/2022/08/harchovi-alergiyi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876" y="0"/>
            <a:ext cx="2592784" cy="172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ood Allergies – More Common Than You Think | Annapolis Pediatr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278" y="1728523"/>
            <a:ext cx="2933830" cy="195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www.fda.gov/files/9-Major-Food-Allergens_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380" y="3679521"/>
            <a:ext cx="3164633" cy="317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21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Єланецьке міжрайонне управління Головного управління Держпродспоживслужби в  Миколаївській області — Єланецький райо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2712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Топ 14 харчових алергенів: небезпечних продуктів побільшало - Все про  алергі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234" y="0"/>
            <a:ext cx="4872767" cy="406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Закон України № 1946: визначення понят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421" y="0"/>
            <a:ext cx="3070579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121421" y="1727200"/>
            <a:ext cx="3067795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ПЕРЕЛІК РЕЧОВИН</a:t>
            </a:r>
            <a:r>
              <a:rPr lang="ru-RU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ХАРЧОВИХ ПРОДУКТІВ, ЯКІ СПРИЧИНЯЮТЬ АЛЕРГІЧНІ РЕАКЦІЇ АБО НЕПЕРЕНОСИМІСТЬ</a:t>
            </a:r>
            <a:endParaRPr lang="uk-UA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https://www.dotit.com/media/magpleasure/mpblog/upload/e/7/e70378b4bc72f8327bad1fede34675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517" y="4067231"/>
            <a:ext cx="6133901" cy="274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99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266479" y="178329"/>
            <a:ext cx="11603788" cy="85725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hangingPunct="1"/>
            <a:r>
              <a:rPr lang="uk-UA" altLang="ru-RU" sz="2800" b="1" dirty="0" smtClean="0">
                <a:solidFill>
                  <a:srgbClr val="0000FF"/>
                </a:solidFill>
              </a:rPr>
              <a:t>Контроль небезпечних чинників, пов'язаних з харчовими продуктами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266479" y="1147271"/>
            <a:ext cx="10816388" cy="235668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381000" indent="-381000"/>
            <a:r>
              <a:rPr lang="uk-UA" altLang="ru-RU" sz="2400" b="1" dirty="0">
                <a:solidFill>
                  <a:srgbClr val="0000FF"/>
                </a:solidFill>
              </a:rPr>
              <a:t>Розуміти природу небезпечних чинників;</a:t>
            </a:r>
            <a:endParaRPr lang="en-US" altLang="ru-RU" sz="2400" b="1" dirty="0">
              <a:solidFill>
                <a:srgbClr val="0000FF"/>
              </a:solidFill>
            </a:endParaRPr>
          </a:p>
          <a:p>
            <a:pPr marL="381000" indent="-381000"/>
            <a:r>
              <a:rPr lang="uk-UA" altLang="ru-RU" sz="2400" b="1" dirty="0">
                <a:solidFill>
                  <a:srgbClr val="0000FF"/>
                </a:solidFill>
              </a:rPr>
              <a:t>Розуміти прийнятні</a:t>
            </a:r>
            <a:r>
              <a:rPr lang="en-US" altLang="ru-RU" sz="2400" b="1" dirty="0">
                <a:solidFill>
                  <a:srgbClr val="0000FF"/>
                </a:solidFill>
              </a:rPr>
              <a:t> </a:t>
            </a:r>
            <a:r>
              <a:rPr lang="uk-UA" altLang="ru-RU" sz="2400" b="1" dirty="0">
                <a:solidFill>
                  <a:srgbClr val="0000FF"/>
                </a:solidFill>
              </a:rPr>
              <a:t>рівні для небезпечних чинників;</a:t>
            </a:r>
            <a:endParaRPr lang="en-US" altLang="ru-RU" sz="2400" b="1" dirty="0">
              <a:solidFill>
                <a:srgbClr val="0000FF"/>
              </a:solidFill>
            </a:endParaRPr>
          </a:p>
          <a:p>
            <a:pPr marL="381000" indent="-381000"/>
            <a:r>
              <a:rPr lang="uk-UA" altLang="ru-RU" sz="2400" b="1" dirty="0">
                <a:solidFill>
                  <a:srgbClr val="0000FF"/>
                </a:solidFill>
              </a:rPr>
              <a:t>Знати, як контролювати небезпечні </a:t>
            </a:r>
            <a:r>
              <a:rPr lang="uk-UA" altLang="ru-RU" sz="2400" b="1" dirty="0" smtClean="0">
                <a:solidFill>
                  <a:srgbClr val="0000FF"/>
                </a:solidFill>
              </a:rPr>
              <a:t>чинники:</a:t>
            </a:r>
            <a:endParaRPr lang="en-US" altLang="ru-RU" sz="2400" b="1" dirty="0">
              <a:solidFill>
                <a:srgbClr val="0000FF"/>
              </a:solidFill>
            </a:endParaRPr>
          </a:p>
          <a:p>
            <a:pPr marL="762000" lvl="1" indent="-304800">
              <a:buFont typeface="Wingdings" panose="05000000000000000000" pitchFamily="2" charset="2"/>
              <a:buAutoNum type="arabicPeriod"/>
            </a:pPr>
            <a:r>
              <a:rPr lang="uk-UA" altLang="ru-RU" b="1" dirty="0">
                <a:solidFill>
                  <a:srgbClr val="0000FF"/>
                </a:solidFill>
              </a:rPr>
              <a:t>Знищити</a:t>
            </a:r>
            <a:r>
              <a:rPr lang="en-US" altLang="ru-RU" b="1" dirty="0">
                <a:solidFill>
                  <a:srgbClr val="0000FF"/>
                </a:solidFill>
              </a:rPr>
              <a:t> </a:t>
            </a:r>
            <a:r>
              <a:rPr lang="uk-UA" altLang="ru-RU" b="1" dirty="0">
                <a:solidFill>
                  <a:srgbClr val="0000FF"/>
                </a:solidFill>
              </a:rPr>
              <a:t>(видалити);</a:t>
            </a:r>
            <a:endParaRPr lang="en-US" altLang="ru-RU" b="1" dirty="0">
              <a:solidFill>
                <a:srgbClr val="0000FF"/>
              </a:solidFill>
            </a:endParaRPr>
          </a:p>
          <a:p>
            <a:pPr marL="762000" lvl="1" indent="-304800">
              <a:buFont typeface="Wingdings" panose="05000000000000000000" pitchFamily="2" charset="2"/>
              <a:buAutoNum type="arabicPeriod"/>
            </a:pPr>
            <a:r>
              <a:rPr lang="uk-UA" altLang="ru-RU" b="1" dirty="0">
                <a:solidFill>
                  <a:srgbClr val="0000FF"/>
                </a:solidFill>
              </a:rPr>
              <a:t>Запобігти;</a:t>
            </a:r>
            <a:endParaRPr lang="en-US" altLang="ru-RU" b="1" dirty="0">
              <a:solidFill>
                <a:srgbClr val="0000FF"/>
              </a:solidFill>
            </a:endParaRPr>
          </a:p>
          <a:p>
            <a:pPr marL="762000" lvl="1" indent="-304800">
              <a:buFont typeface="Wingdings" panose="05000000000000000000" pitchFamily="2" charset="2"/>
              <a:buAutoNum type="arabicPeriod"/>
            </a:pPr>
            <a:r>
              <a:rPr lang="uk-UA" altLang="ru-RU" b="1" dirty="0">
                <a:solidFill>
                  <a:srgbClr val="0000FF"/>
                </a:solidFill>
              </a:rPr>
              <a:t>Знизити до прийнятного рівня. </a:t>
            </a:r>
            <a:endParaRPr lang="en-US" altLang="ru-RU" b="1" dirty="0">
              <a:solidFill>
                <a:srgbClr val="0000FF"/>
              </a:solidFill>
            </a:endParaRPr>
          </a:p>
          <a:p>
            <a:pPr marL="381000" indent="-381000"/>
            <a:r>
              <a:rPr lang="uk-UA" altLang="ru-RU" sz="2400" b="1" dirty="0">
                <a:solidFill>
                  <a:srgbClr val="0000FF"/>
                </a:solidFill>
              </a:rPr>
              <a:t>Знати,</a:t>
            </a:r>
            <a:r>
              <a:rPr lang="en-US" altLang="ru-RU" sz="2400" b="1" dirty="0">
                <a:solidFill>
                  <a:srgbClr val="0000FF"/>
                </a:solidFill>
              </a:rPr>
              <a:t> </a:t>
            </a:r>
            <a:r>
              <a:rPr lang="uk-UA" altLang="ru-RU" sz="2400" b="1" dirty="0">
                <a:solidFill>
                  <a:srgbClr val="0000FF"/>
                </a:solidFill>
              </a:rPr>
              <a:t>як розробити систему харчової безпеки та управляти нею, щоб контролювати небезпечні чинники</a:t>
            </a:r>
            <a:endParaRPr lang="en-US" altLang="ru-RU" sz="2400" b="1" dirty="0">
              <a:solidFill>
                <a:srgbClr val="0000FF"/>
              </a:solidFill>
            </a:endParaRPr>
          </a:p>
        </p:txBody>
      </p:sp>
      <p:pic>
        <p:nvPicPr>
          <p:cNvPr id="14338" name="Picture 2" descr="Про HACCP: небезпечні фактори на харчовому виробництві – certificant.o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467" y="3574005"/>
            <a:ext cx="6747933" cy="3283995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3074" name="Picture 2" descr="Risk Management – Courses MQ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r="12174" b="7143"/>
          <a:stretch/>
        </p:blipFill>
        <p:spPr bwMode="auto">
          <a:xfrm>
            <a:off x="829734" y="3574005"/>
            <a:ext cx="3475982" cy="328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76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063" y="0"/>
            <a:ext cx="12192000" cy="27596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0215" algn="just">
              <a:lnSpc>
                <a:spcPct val="107000"/>
              </a:lnSpc>
            </a:pPr>
            <a:r>
              <a:rPr lang="uk-UA" b="1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Основні </a:t>
            </a:r>
            <a:r>
              <a:rPr lang="uk-UA" b="1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з</a:t>
            </a:r>
            <a:r>
              <a:rPr lang="en-US" b="1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</a:t>
            </a:r>
            <a:r>
              <a:rPr lang="uk-UA" b="1" dirty="0" err="1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вдання</a:t>
            </a:r>
            <a:r>
              <a:rPr lang="uk-UA" b="1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системи безпечності х</a:t>
            </a:r>
            <a:r>
              <a:rPr lang="en-US" b="1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</a:t>
            </a:r>
            <a:r>
              <a:rPr lang="uk-UA" b="1" dirty="0" err="1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рчових</a:t>
            </a:r>
            <a:r>
              <a:rPr lang="uk-UA" b="1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продуктів (впровадження та дотримання основних принципів НАССР) – це зосередження н</a:t>
            </a:r>
            <a:r>
              <a:rPr lang="en-US" b="1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 </a:t>
            </a:r>
            <a:r>
              <a:rPr lang="uk-UA" b="1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тому, н</a:t>
            </a:r>
            <a:r>
              <a:rPr lang="en-US" b="1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</a:t>
            </a:r>
            <a:r>
              <a:rPr lang="uk-UA" b="1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скільки точно визначені небезпеки (ідентифіковані ризики) т</a:t>
            </a:r>
            <a:r>
              <a:rPr lang="en-US" b="1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 </a:t>
            </a:r>
            <a:r>
              <a:rPr lang="uk-UA" b="1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</a:t>
            </a:r>
            <a:r>
              <a:rPr lang="en-US" b="1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</a:t>
            </a:r>
            <a:r>
              <a:rPr lang="uk-UA" b="1" dirty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скільки ефективними є методи їхнього контролю для запобігання виготовлення небезпечних харчових продуктів</a:t>
            </a:r>
            <a:r>
              <a:rPr lang="uk-UA" b="1" dirty="0" smtClean="0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</a:p>
          <a:p>
            <a:pPr lvl="0" indent="450215" algn="just">
              <a:lnSpc>
                <a:spcPct val="107000"/>
              </a:lnSpc>
            </a:pPr>
            <a:r>
              <a:rPr lang="uk-UA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Державна концепція безпеки громадян в Україні базується на основних принципах безпеки людини, які проголошені у Концепції ООН про </a:t>
            </a:r>
            <a:r>
              <a:rPr lang="uk-UA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«Сталий людський розвиток» - </a:t>
            </a:r>
            <a:r>
              <a:rPr lang="uk-UA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створення умов для збалансованого безпечного існування кожної окремої людини сучасності і наступних поколінь.</a:t>
            </a:r>
            <a:endParaRPr lang="ru-RU" b="1" dirty="0" smtClean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Безпечність харчових продуктів - невід’ємна складова екологічної та продовольчої безпеки та частина національної безпеки держави в цілому.</a:t>
            </a:r>
            <a:endParaRPr lang="ru-RU" b="1" dirty="0" smtClean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Біосфера Землі - презентация онлай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" y="2759602"/>
            <a:ext cx="6612092" cy="409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Сталий розвито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155" y="2958421"/>
            <a:ext cx="5496175" cy="370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90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3648" y="0"/>
            <a:ext cx="12205648" cy="28585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Відповідно до ст. </a:t>
            </a:r>
            <a:r>
              <a:rPr lang="uk-UA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Закону України «Про безпечність та якість харчових продуктів»</a:t>
            </a:r>
            <a:r>
              <a:rPr lang="uk-UA" sz="24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харчовий продукт (їжа) – це будь-яка речовина або продукт (сирий, включаючи сільськогосподарську продукцію, необроблений, </a:t>
            </a:r>
            <a:r>
              <a:rPr lang="uk-UA" sz="24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напівоброблений</a:t>
            </a:r>
            <a:r>
              <a:rPr lang="uk-UA" sz="24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або оброблений), призначений для споживання людиною.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Безпека харчових продуктів </a:t>
            </a:r>
            <a:r>
              <a:rPr lang="uk-UA" sz="24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відсутність загрози шкідливого впливу харчових продуктів, продовольчої сировини та супутніх матеріалів на організм людини.</a:t>
            </a:r>
            <a:endParaRPr lang="ru-RU" sz="2400" b="1" dirty="0" smtClean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Івано-Франківськстандартметрологія - БЕЗПЕКА ХАРЧОВИХ ПРОДУКТІВ — ЦЕ ВАЖЛИ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0148"/>
            <a:ext cx="7915701" cy="39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On-Demand Webinar] From Food Safety Silos to a Food Safety Culture - Food  Industry Executiv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8"/>
          <a:stretch/>
        </p:blipFill>
        <p:spPr bwMode="auto">
          <a:xfrm>
            <a:off x="8011236" y="3119382"/>
            <a:ext cx="4180764" cy="351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94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93134"/>
            <a:ext cx="7806425" cy="17389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Вивчення проблеми якості і безпечності харчових продуктів відіграє важливу роль для здобувачів освіти технології харчування, здатних застосовувати норми технічного регулювання і управління якістю у повсякденній виробничій діяльності </a:t>
            </a:r>
            <a:endParaRPr lang="ru-RU" sz="2000" b="1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556" name="Picture 4" descr="Цілі сталого розвитку. Україна. Погляд у майбутнє | Сіверсько-Донецьке  басейнове управління водних ресурсі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4825"/>
            <a:ext cx="7775776" cy="473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Нові правила перевірки якості продуктів. Інфографі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425" y="0"/>
            <a:ext cx="4211960" cy="684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82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69378" y="1277850"/>
            <a:ext cx="6722622" cy="51987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6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Ксенобіотики</a:t>
            </a:r>
            <a:r>
              <a:rPr lang="uk-UA" sz="26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 сполуки, які не властиві натуральному продукту, додані для покращення або збереження якості і харчових властивостей або утворюватися в результаті технологічної обробки продуктів, наприклад, харчові добавки (барвники, смакові інгредієнти, ароматизатори, антиоксиданти ін.).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6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 кожним роком кількість харчових добавок і асортимент продуктів харчування з ними збільшується. </a:t>
            </a:r>
            <a:endParaRPr lang="ru-RU" sz="2600" b="1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3648" y="0"/>
            <a:ext cx="12323928" cy="12778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Практично всі харчові продукти містять </a:t>
            </a:r>
            <a:r>
              <a:rPr lang="uk-UA" sz="24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ксенобіотики</a:t>
            </a:r>
            <a:r>
              <a:rPr lang="uk-UA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(чужорідні речовини) і </a:t>
            </a:r>
            <a:r>
              <a:rPr lang="uk-UA" sz="24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контамінанти</a:t>
            </a:r>
            <a:r>
              <a:rPr lang="uk-UA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(забруднювачі); </a:t>
            </a:r>
            <a:r>
              <a:rPr lang="uk-UA" sz="24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 отрут, які потрапляють в організм людини,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70% надходить з їжею, 20 % - з повітрям і 10 % - з водою.</a:t>
            </a:r>
            <a:endParaRPr lang="ru-RU" sz="24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FAO to help Bangladesh develop food safety indicators | 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8" y="1277850"/>
            <a:ext cx="5182774" cy="291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ood Safety and Hygiene | Allara Glob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9" y="4230424"/>
            <a:ext cx="4585648" cy="262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85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32537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Найбільш небезпечними для здоров'я людини є </a:t>
            </a:r>
            <a:r>
              <a:rPr lang="uk-UA" sz="24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контамінанти</a:t>
            </a:r>
            <a:r>
              <a:rPr lang="uk-UA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uk-UA" sz="24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які потрапляють у харчові продукти з навколишнього середовища</a:t>
            </a:r>
            <a:r>
              <a:rPr lang="uk-UA" sz="24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 токсичні речовини промислових виробництв, транспорту, важкі метали, радіонукліди, </a:t>
            </a:r>
            <a:r>
              <a:rPr lang="uk-UA" sz="24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нітрозаміни</a:t>
            </a:r>
            <a:r>
              <a:rPr lang="uk-UA" sz="24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та інші канцерогени. </a:t>
            </a:r>
            <a:endParaRPr lang="ru-RU" sz="2400" b="1" dirty="0" smtClean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всіх продуктах практично є залишки сільськогосподарських отрутохімікатів, гормональних препаратів, лікувальних і профілактичних медикаментів; токсичні метаболіти мікроскопічних грибів, бактерій, водоростей ін. </a:t>
            </a:r>
            <a:endParaRPr lang="ru-RU" sz="2400" b="1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Food Safety - Cross Contamin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6674"/>
            <a:ext cx="5977719" cy="363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Food Contamination Stock Illustrations – 1,365 Food Contamination Stock  Illustrations, Vectors &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19" y="3826916"/>
            <a:ext cx="3041450" cy="281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ontaminated food Stock Photos and Images. 4,105 Contaminated food pictures  and royalty free photography available to search from thousands of stock  photographers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" t="14600" r="10941" b="15896"/>
          <a:stretch/>
        </p:blipFill>
        <p:spPr bwMode="auto">
          <a:xfrm>
            <a:off x="8987093" y="3226674"/>
            <a:ext cx="3249125" cy="284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92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30562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Хімічними </a:t>
            </a:r>
            <a:r>
              <a:rPr lang="uk-UA" sz="2000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контамінантами</a:t>
            </a:r>
            <a:r>
              <a:rPr lang="uk-UA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які потрапляють із навколишнього середовища, є: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метали: свинець, ртуть, олово, кадмій, хром, сурма, кобальт, нікель, миш'як, мідь, залізо, цинк;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пестициди, метаболіти, продукти їх деградації: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фосфорорганічні та хлорорганічні інсектициди, </a:t>
            </a:r>
            <a:r>
              <a:rPr lang="uk-UA" sz="20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дитіокарбонати</a:t>
            </a: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20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метилбромід</a:t>
            </a: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ін.;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радіоізотопи: цезій-137, стронцій-90, йод-131;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нітрати, нітрити, </a:t>
            </a:r>
            <a:r>
              <a:rPr lang="uk-UA" sz="20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нітрозосполуки</a:t>
            </a: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інші речовини: </a:t>
            </a:r>
            <a:r>
              <a:rPr lang="uk-UA" sz="20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поліциклічні</a:t>
            </a: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ароматичні сполуки, </a:t>
            </a:r>
            <a:r>
              <a:rPr lang="uk-UA" sz="20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полігалогенні</a:t>
            </a: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дифеніли і </a:t>
            </a:r>
            <a:r>
              <a:rPr lang="uk-UA" sz="20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терфеніли</a:t>
            </a: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стимулятори росту сільськогосподарських тварин, антибіотики ін.</a:t>
            </a:r>
            <a:endParaRPr lang="ru-RU" sz="2000" b="1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Magnifying Glass and Vegetables on Background. Food Poisoning Concept Stock  Photo - Image of glass, magnifying: 18681605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8"/>
          <a:stretch/>
        </p:blipFill>
        <p:spPr bwMode="auto">
          <a:xfrm>
            <a:off x="0" y="3364786"/>
            <a:ext cx="6027821" cy="346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entre for Food Safety, Stellenbosch University - 𝐖𝐡𝐚𝐭 𝐝𝐨 𝐡𝐞𝐚𝐯𝐲  𝐦𝐞𝐭𝐚𝐥𝐬 𝐡𝐚𝐯𝐞 𝐭𝐨 𝐝𝐨 𝐰𝐢𝐭𝐡 𝐟𝐨𝐨𝐝? (blog 7 of 8) Heavy  metals such as arsenic, cadmium, lead and mercury are naturally occur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747" y="3361625"/>
            <a:ext cx="2957253" cy="358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Канцерогени в продуктах харчування - Топ10 найбільш канцерогенних продуктів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9"/>
          <a:stretch/>
        </p:blipFill>
        <p:spPr bwMode="auto">
          <a:xfrm>
            <a:off x="5566039" y="3810776"/>
            <a:ext cx="3668708" cy="190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73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0"/>
            <a:ext cx="12005732" cy="27029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Канцерогени</a:t>
            </a: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оточуючому середовищі утворюються в результаті діяльності людини, продукуються живими організмами або виникають </a:t>
            </a:r>
            <a:r>
              <a:rPr lang="uk-UA" sz="20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абіогенно</a:t>
            </a: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(викиди вулканів, коксохімічні процеси).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Найбільш небезпечними є забруднення димовими викидами промислових підприємств, транспорту, </a:t>
            </a:r>
            <a:r>
              <a:rPr lang="uk-UA" sz="20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отоплювальних</a:t>
            </a: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систем ін. Споживання тваринами забрудненої рослинної сировини приводить до </a:t>
            </a:r>
            <a:r>
              <a:rPr lang="uk-UA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нагромадження канцерогенних речовин</a:t>
            </a:r>
            <a:r>
              <a:rPr lang="uk-UA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 молоці, м'ясі тварин, яйцях. При кулінарній обробці продуктів, їх копченні, смаженні утворюються хімічні речовини з канцерогенною дією. </a:t>
            </a:r>
            <a:endParaRPr lang="ru-RU" sz="2000" b="1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What is a food contaminant? Definition and examples - Market Business 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3160"/>
            <a:ext cx="4544703" cy="406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Що таке канцерогени, вплив... - Лабораторна діагности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392" y="2793160"/>
            <a:ext cx="2218953" cy="162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Канцерогени в смаженому. Точка утворення небезпечних сполу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563" y="2793160"/>
            <a:ext cx="5603314" cy="414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Ковбаса, шампунь, мобільний телефон: 12 міфів про канцерогени, в які не  можна вірити - ForumDail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521" y="4735773"/>
            <a:ext cx="2709587" cy="180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93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1395</TotalTime>
  <Words>3142</Words>
  <Application>Microsoft Office PowerPoint</Application>
  <PresentationFormat>Широкоэкранный</PresentationFormat>
  <Paragraphs>301</Paragraphs>
  <Slides>50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8" baseType="lpstr">
      <vt:lpstr>Arial</vt:lpstr>
      <vt:lpstr>Calibri</vt:lpstr>
      <vt:lpstr>Calibri Light</vt:lpstr>
      <vt:lpstr>Quattrocento Sans</vt:lpstr>
      <vt:lpstr>Times New Roman</vt:lpstr>
      <vt:lpstr>Trebuchet MS</vt:lpstr>
      <vt:lpstr>Wingdings</vt:lpstr>
      <vt:lpstr>Тема Office</vt:lpstr>
      <vt:lpstr>Презентация PowerPoint</vt:lpstr>
      <vt:lpstr> Життя і здоров’я людини в Конституції України визнані найвищою соціальною цінністю. Проте в Україні стан здоров’я людей погіршується:  - внаслідок забруднення довкілля; - техногенними викидами підприємств,  - автомобільного транспорту,  - техногенними катастрофами;  - військовими діями. </vt:lpstr>
      <vt:lpstr> Зростає кількість дітей з вродженими вадами розвитку,  церебральний параліч;  психоневрологічні захворювання; вади серцево-судинної системи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Біологічні небезпечні чинники</vt:lpstr>
      <vt:lpstr>Типи мікроорганізмів</vt:lpstr>
      <vt:lpstr>Типи мікроорганізмів</vt:lpstr>
      <vt:lpstr>Типи мікроорганізмів за патогенністю</vt:lpstr>
      <vt:lpstr>Мікроорганізми, що викликають захворювання, називаються ПАТОГЕННИМИ</vt:lpstr>
      <vt:lpstr>Де живуть мікроорганізми</vt:lpstr>
      <vt:lpstr>Мікроорганізми</vt:lpstr>
      <vt:lpstr>Бактерії розмножуються шляхом поділу надвоє</vt:lpstr>
      <vt:lpstr>Віруси</vt:lpstr>
      <vt:lpstr>Паразити</vt:lpstr>
      <vt:lpstr>Глисти</vt:lpstr>
      <vt:lpstr>ПРОФІЛАКТИКА ЗАХВОРЮВАНЬ, ПОВ'ЯЗАНИХ ІЗ ХАРЧОВИМИ ПРОДУКТАМИ</vt:lpstr>
      <vt:lpstr>Презентация PowerPoint</vt:lpstr>
      <vt:lpstr>Загальні точки контролю  щодо біологічних небезпечних чинників</vt:lpstr>
      <vt:lpstr> Хімічні небезпечні чинники та засоби контролю </vt:lpstr>
      <vt:lpstr>Презентация PowerPoint</vt:lpstr>
      <vt:lpstr>Приклади забруднювачів, що попадають в продукти  та можуть становити хімічну небезпеку</vt:lpstr>
      <vt:lpstr>Приклади харчових добавок, які при неправильному застосуванні можуть становити хімічну небезпеку</vt:lpstr>
      <vt:lpstr>Хімічні речовини, що додаються навмисно</vt:lpstr>
      <vt:lpstr>Біологічні токсини</vt:lpstr>
      <vt:lpstr>Фізичні небезпечні чинники </vt:lpstr>
      <vt:lpstr>Презентация PowerPoint</vt:lpstr>
      <vt:lpstr>Попередження потрапляння фізичних небезпечних чинників </vt:lpstr>
      <vt:lpstr>Презентация PowerPoint</vt:lpstr>
      <vt:lpstr>Презентация PowerPoint</vt:lpstr>
      <vt:lpstr>Контроль небезпечних чинників, пов'язаних з харчовими продуктами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134</cp:revision>
  <dcterms:created xsi:type="dcterms:W3CDTF">2023-03-21T08:13:12Z</dcterms:created>
  <dcterms:modified xsi:type="dcterms:W3CDTF">2023-12-26T13:58:43Z</dcterms:modified>
</cp:coreProperties>
</file>