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9"/>
  </p:notesMasterIdLst>
  <p:sldIdLst>
    <p:sldId id="285" r:id="rId2"/>
    <p:sldId id="286" r:id="rId3"/>
    <p:sldId id="288" r:id="rId4"/>
    <p:sldId id="287" r:id="rId5"/>
    <p:sldId id="295" r:id="rId6"/>
    <p:sldId id="266" r:id="rId7"/>
    <p:sldId id="268" r:id="rId8"/>
    <p:sldId id="269" r:id="rId9"/>
    <p:sldId id="270" r:id="rId10"/>
    <p:sldId id="272" r:id="rId11"/>
    <p:sldId id="274" r:id="rId12"/>
    <p:sldId id="275" r:id="rId13"/>
    <p:sldId id="299" r:id="rId14"/>
    <p:sldId id="281" r:id="rId15"/>
    <p:sldId id="284" r:id="rId16"/>
    <p:sldId id="290" r:id="rId17"/>
    <p:sldId id="291" r:id="rId18"/>
    <p:sldId id="292" r:id="rId19"/>
    <p:sldId id="293" r:id="rId20"/>
    <p:sldId id="313" r:id="rId21"/>
    <p:sldId id="256" r:id="rId22"/>
    <p:sldId id="262" r:id="rId23"/>
    <p:sldId id="263" r:id="rId24"/>
    <p:sldId id="261" r:id="rId25"/>
    <p:sldId id="264" r:id="rId26"/>
    <p:sldId id="260" r:id="rId27"/>
    <p:sldId id="300" r:id="rId28"/>
    <p:sldId id="301" r:id="rId29"/>
    <p:sldId id="303" r:id="rId30"/>
    <p:sldId id="304" r:id="rId31"/>
    <p:sldId id="305" r:id="rId32"/>
    <p:sldId id="308" r:id="rId33"/>
    <p:sldId id="309" r:id="rId34"/>
    <p:sldId id="310" r:id="rId35"/>
    <p:sldId id="311" r:id="rId36"/>
    <p:sldId id="312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0033CC"/>
    <a:srgbClr val="00FF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58" autoAdjust="0"/>
  </p:normalViewPr>
  <p:slideViewPr>
    <p:cSldViewPr>
      <p:cViewPr>
        <p:scale>
          <a:sx n="90" d="100"/>
          <a:sy n="90" d="100"/>
        </p:scale>
        <p:origin x="594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72FB5-F016-4DAB-99B1-3766B3A20A9C}" type="datetimeFigureOut">
              <a:rPr lang="uk-UA" smtClean="0"/>
              <a:t>28.11.2022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84773-2AD6-467D-809C-028B5BF035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613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on.rada.gov.ua/laws/show/2639-19#Text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HTML/?uri=CELEX:52016XC0730(01)&amp;rid=1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hyperlink" Target="https://www.youtube.com/watch?v=hGl2yHv7Q7w&amp;t=74s" TargetMode="Externa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VuvN42LBsg?t=5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gif"/><Relationship Id="rId4" Type="http://schemas.openxmlformats.org/officeDocument/2006/relationships/hyperlink" Target="https://youtu.be/UEbbwOY-1Ss?t=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3648" y="0"/>
            <a:ext cx="9157648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33CC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0033CC"/>
                </a:solidFill>
              </a:rPr>
              <a:t>ПРАКТИЧНІ АСПЕКТИ ОНОВЛЕННЯ ЗМІСТУ НАВЧАННЯ У ОВПУ МТС</a:t>
            </a:r>
          </a:p>
          <a:p>
            <a:pPr algn="ctr"/>
            <a:endParaRPr lang="uk-UA" sz="3200" b="1" dirty="0">
              <a:solidFill>
                <a:srgbClr val="0033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3648" y="2204864"/>
            <a:ext cx="91440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33CC"/>
                </a:solidFill>
              </a:rPr>
              <a:t>Науково-методичний  супровід </a:t>
            </a:r>
            <a:r>
              <a:rPr lang="uk-UA" sz="2400" dirty="0" smtClean="0">
                <a:solidFill>
                  <a:srgbClr val="0033CC"/>
                </a:solidFill>
              </a:rPr>
              <a:t>освітнього процесу  науковці інтерпретують як  педагогічну систему, що гарантує досягнення певної мети через чітко визначену послідовність дій, змісту, методів, спроектованих на розв’язання визначеного </a:t>
            </a:r>
            <a:r>
              <a:rPr lang="uk-UA" sz="2400" b="1" dirty="0" smtClean="0">
                <a:solidFill>
                  <a:srgbClr val="0033CC"/>
                </a:solidFill>
              </a:rPr>
              <a:t>кінцевого  результату, </a:t>
            </a:r>
            <a:r>
              <a:rPr lang="uk-UA" sz="2400" dirty="0" smtClean="0">
                <a:solidFill>
                  <a:srgbClr val="0033CC"/>
                </a:solidFill>
              </a:rPr>
              <a:t>забезпечує максимальну активність слухачів в освітньому процесі, відповідає інтересам і запитам на знання. </a:t>
            </a:r>
            <a:endParaRPr lang="uk-UA" sz="2400" dirty="0">
              <a:solidFill>
                <a:srgbClr val="0033CC"/>
              </a:solidFill>
            </a:endParaRPr>
          </a:p>
        </p:txBody>
      </p:sp>
      <p:pic>
        <p:nvPicPr>
          <p:cNvPr id="11270" name="Picture 6" descr="https://static.wixstatic.com/media/02c15a_bafdd08e16b449a0b4249bcb4c898ae8~mv2.png/v1/fill/w_180,h_180,al_c,q_85,usm_0.66_1.00_0.01,enc_auto/02c15a_bafdd08e16b449a0b4249bcb4c898ae8~m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" y="4683483"/>
            <a:ext cx="2091045" cy="2091045"/>
          </a:xfrm>
          <a:prstGeom prst="rect">
            <a:avLst/>
          </a:prstGeom>
          <a:solidFill>
            <a:srgbClr val="00FFFF"/>
          </a:solidFill>
          <a:extLst/>
        </p:spPr>
      </p:pic>
      <p:pic>
        <p:nvPicPr>
          <p:cNvPr id="10" name="Picture 3" descr="D:\Мои документы\ВИСТАВКА 12 АВГ 2010\Плавпрактика на яхті  Інсігнія\Cruise Ships\Cruiseship and Rainb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642796"/>
            <a:ext cx="3131840" cy="2215204"/>
          </a:xfrm>
          <a:prstGeom prst="rect">
            <a:avLst/>
          </a:prstGeom>
          <a:noFill/>
        </p:spPr>
      </p:pic>
      <p:pic>
        <p:nvPicPr>
          <p:cNvPr id="1026" name="Picture 2" descr="В Італії створюється перший в світі водневий океанський круїзний лайнер -  Главко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85" y="4683483"/>
            <a:ext cx="3261775" cy="217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49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252520" cy="15610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rgbClr val="0033CC"/>
                </a:solidFill>
              </a:rPr>
              <a:t>Ресторани швидкої кухні «</a:t>
            </a:r>
            <a:r>
              <a:rPr lang="uk-UA" b="1" dirty="0" err="1">
                <a:solidFill>
                  <a:srgbClr val="0033CC"/>
                </a:solidFill>
              </a:rPr>
              <a:t>Quick</a:t>
            </a:r>
            <a:r>
              <a:rPr lang="uk-UA" b="1" dirty="0">
                <a:solidFill>
                  <a:srgbClr val="0033CC"/>
                </a:solidFill>
              </a:rPr>
              <a:t> &amp; </a:t>
            </a:r>
            <a:r>
              <a:rPr lang="uk-UA" b="1" dirty="0" err="1">
                <a:solidFill>
                  <a:srgbClr val="0033CC"/>
                </a:solidFill>
              </a:rPr>
              <a:t>Casual</a:t>
            </a:r>
            <a:r>
              <a:rPr lang="uk-UA" b="1" dirty="0">
                <a:solidFill>
                  <a:srgbClr val="0033CC"/>
                </a:solidFill>
              </a:rPr>
              <a:t>» (</a:t>
            </a:r>
            <a:r>
              <a:rPr lang="uk-UA" b="1" dirty="0" err="1">
                <a:solidFill>
                  <a:srgbClr val="0033CC"/>
                </a:solidFill>
              </a:rPr>
              <a:t>Квік</a:t>
            </a:r>
            <a:r>
              <a:rPr lang="uk-UA" b="1" dirty="0">
                <a:solidFill>
                  <a:srgbClr val="0033CC"/>
                </a:solidFill>
              </a:rPr>
              <a:t> </a:t>
            </a:r>
            <a:r>
              <a:rPr lang="uk-UA" b="1" dirty="0" err="1">
                <a:solidFill>
                  <a:srgbClr val="0033CC"/>
                </a:solidFill>
              </a:rPr>
              <a:t>енд</a:t>
            </a:r>
            <a:r>
              <a:rPr lang="uk-UA" b="1" dirty="0">
                <a:solidFill>
                  <a:srgbClr val="0033CC"/>
                </a:solidFill>
              </a:rPr>
              <a:t> </a:t>
            </a:r>
            <a:r>
              <a:rPr lang="uk-UA" b="1" dirty="0" err="1">
                <a:solidFill>
                  <a:srgbClr val="0033CC"/>
                </a:solidFill>
              </a:rPr>
              <a:t>Кежал</a:t>
            </a:r>
            <a:r>
              <a:rPr lang="uk-UA" b="1" dirty="0">
                <a:solidFill>
                  <a:srgbClr val="0033CC"/>
                </a:solidFill>
              </a:rPr>
              <a:t>) </a:t>
            </a:r>
            <a:r>
              <a:rPr lang="uk-UA" b="1" dirty="0" smtClean="0">
                <a:solidFill>
                  <a:srgbClr val="0033CC"/>
                </a:solidFill>
              </a:rPr>
              <a:t>- </a:t>
            </a:r>
            <a:r>
              <a:rPr lang="uk-UA" dirty="0" smtClean="0">
                <a:solidFill>
                  <a:srgbClr val="0033CC"/>
                </a:solidFill>
              </a:rPr>
              <a:t> </a:t>
            </a:r>
            <a:r>
              <a:rPr lang="uk-UA" dirty="0">
                <a:solidFill>
                  <a:srgbClr val="0033CC"/>
                </a:solidFill>
              </a:rPr>
              <a:t>концепція </a:t>
            </a:r>
            <a:r>
              <a:rPr lang="uk-UA" dirty="0" smtClean="0">
                <a:solidFill>
                  <a:srgbClr val="0033CC"/>
                </a:solidFill>
              </a:rPr>
              <a:t>закладів </a:t>
            </a:r>
            <a:r>
              <a:rPr lang="uk-UA" dirty="0">
                <a:solidFill>
                  <a:srgbClr val="0033CC"/>
                </a:solidFill>
              </a:rPr>
              <a:t>вперше використані в Америці. Цей напрям – щось середнє між </a:t>
            </a:r>
            <a:r>
              <a:rPr lang="uk-UA" b="1" dirty="0" err="1">
                <a:solidFill>
                  <a:srgbClr val="0033CC"/>
                </a:solidFill>
              </a:rPr>
              <a:t>Quick</a:t>
            </a:r>
            <a:r>
              <a:rPr lang="uk-UA" b="1" dirty="0">
                <a:solidFill>
                  <a:srgbClr val="0033CC"/>
                </a:solidFill>
              </a:rPr>
              <a:t> </a:t>
            </a:r>
            <a:r>
              <a:rPr lang="uk-UA" b="1" dirty="0" err="1">
                <a:solidFill>
                  <a:srgbClr val="0033CC"/>
                </a:solidFill>
              </a:rPr>
              <a:t>Servis</a:t>
            </a:r>
            <a:r>
              <a:rPr lang="uk-UA" b="1" dirty="0">
                <a:solidFill>
                  <a:srgbClr val="0033CC"/>
                </a:solidFill>
              </a:rPr>
              <a:t> (фаст-фудом) і </a:t>
            </a:r>
            <a:r>
              <a:rPr lang="uk-UA" b="1" dirty="0" err="1">
                <a:solidFill>
                  <a:srgbClr val="0033CC"/>
                </a:solidFill>
              </a:rPr>
              <a:t>Casual</a:t>
            </a:r>
            <a:r>
              <a:rPr lang="uk-UA" b="1" dirty="0">
                <a:solidFill>
                  <a:srgbClr val="0033CC"/>
                </a:solidFill>
              </a:rPr>
              <a:t> </a:t>
            </a:r>
            <a:r>
              <a:rPr lang="uk-UA" b="1" dirty="0" err="1">
                <a:solidFill>
                  <a:srgbClr val="0033CC"/>
                </a:solidFill>
              </a:rPr>
              <a:t>Dining</a:t>
            </a:r>
            <a:r>
              <a:rPr lang="uk-UA" b="1" dirty="0">
                <a:solidFill>
                  <a:srgbClr val="0033CC"/>
                </a:solidFill>
              </a:rPr>
              <a:t> (рестораном</a:t>
            </a:r>
            <a:r>
              <a:rPr lang="uk-UA" b="1" dirty="0" smtClean="0">
                <a:solidFill>
                  <a:srgbClr val="0033CC"/>
                </a:solidFill>
              </a:rPr>
              <a:t>).</a:t>
            </a:r>
            <a:r>
              <a:rPr lang="uk-UA" dirty="0" smtClean="0">
                <a:solidFill>
                  <a:srgbClr val="0033CC"/>
                </a:solidFill>
              </a:rPr>
              <a:t> </a:t>
            </a:r>
            <a:r>
              <a:rPr lang="uk-UA" dirty="0">
                <a:solidFill>
                  <a:srgbClr val="0033CC"/>
                </a:solidFill>
              </a:rPr>
              <a:t>Заклади даного формату </a:t>
            </a:r>
            <a:r>
              <a:rPr lang="uk-UA" dirty="0" smtClean="0">
                <a:solidFill>
                  <a:srgbClr val="0033CC"/>
                </a:solidFill>
              </a:rPr>
              <a:t> </a:t>
            </a:r>
            <a:r>
              <a:rPr lang="uk-UA" dirty="0">
                <a:solidFill>
                  <a:srgbClr val="0033CC"/>
                </a:solidFill>
              </a:rPr>
              <a:t>в Україні </a:t>
            </a:r>
            <a:r>
              <a:rPr lang="uk-UA" dirty="0" smtClean="0">
                <a:solidFill>
                  <a:srgbClr val="0033CC"/>
                </a:solidFill>
              </a:rPr>
              <a:t>- </a:t>
            </a:r>
            <a:r>
              <a:rPr lang="uk-UA" dirty="0">
                <a:solidFill>
                  <a:srgbClr val="0033CC"/>
                </a:solidFill>
              </a:rPr>
              <a:t>мережа закладів </a:t>
            </a:r>
            <a:r>
              <a:rPr lang="uk-UA" b="1" dirty="0">
                <a:solidFill>
                  <a:srgbClr val="0033CC"/>
                </a:solidFill>
              </a:rPr>
              <a:t>«</a:t>
            </a:r>
            <a:r>
              <a:rPr lang="uk-UA" b="1" dirty="0" err="1">
                <a:solidFill>
                  <a:srgbClr val="0033CC"/>
                </a:solidFill>
              </a:rPr>
              <a:t>ПанПица</a:t>
            </a:r>
            <a:r>
              <a:rPr lang="uk-UA" b="1" dirty="0">
                <a:solidFill>
                  <a:srgbClr val="0033CC"/>
                </a:solidFill>
              </a:rPr>
              <a:t>». </a:t>
            </a:r>
            <a:r>
              <a:rPr lang="uk-UA" dirty="0">
                <a:solidFill>
                  <a:srgbClr val="0033CC"/>
                </a:solidFill>
              </a:rPr>
              <a:t>Відвідувачів приваблює </a:t>
            </a:r>
            <a:r>
              <a:rPr lang="uk-UA" dirty="0" smtClean="0">
                <a:solidFill>
                  <a:srgbClr val="0033CC"/>
                </a:solidFill>
              </a:rPr>
              <a:t>смачніша </a:t>
            </a:r>
            <a:r>
              <a:rPr lang="uk-UA" dirty="0">
                <a:solidFill>
                  <a:srgbClr val="0033CC"/>
                </a:solidFill>
              </a:rPr>
              <a:t>і різноманітніша їжа, ніж у </a:t>
            </a:r>
            <a:r>
              <a:rPr lang="uk-UA" dirty="0" err="1">
                <a:solidFill>
                  <a:srgbClr val="0033CC"/>
                </a:solidFill>
              </a:rPr>
              <a:t>фастфуді</a:t>
            </a:r>
            <a:r>
              <a:rPr lang="uk-UA" dirty="0">
                <a:solidFill>
                  <a:srgbClr val="0033CC"/>
                </a:solidFill>
              </a:rPr>
              <a:t>, і швидше обслуговування, ніж у ресторані. </a:t>
            </a:r>
            <a:endParaRPr lang="uk-UA" dirty="0"/>
          </a:p>
        </p:txBody>
      </p:sp>
      <p:sp>
        <p:nvSpPr>
          <p:cNvPr id="6" name="AutoShape 4" descr="Сеть пиццерий «Пан-Пицца» | Odes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50" name="Picture 6" descr="Сеть пиццерий «Пан-Пицца» | Odes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75033"/>
            <a:ext cx="2088232" cy="16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Пан пицца (58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9728"/>
            <a:ext cx="4555378" cy="303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Пан пицца, Екатеринбург - фото ресторана - Tripadvis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627" y="4581128"/>
            <a:ext cx="358819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В Одессе пиццу на итальянской муке подают за 99 грн (промо) | Новости Одес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0" y="3250836"/>
            <a:ext cx="5673280" cy="3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62" y="35913"/>
            <a:ext cx="9144962" cy="33855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Класифікація </a:t>
            </a:r>
            <a:r>
              <a:rPr lang="uk-UA" sz="2000" dirty="0" smtClean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ЗРГ формату </a:t>
            </a:r>
            <a:r>
              <a:rPr lang="uk-UA" sz="2000" b="1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Quick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uk-UA" sz="2000" b="1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Casual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ru-RU" sz="2000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Ресторани національної кухні з етнічною концепцією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000" dirty="0" smtClean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перевага 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меню страв світових </a:t>
            </a:r>
            <a:r>
              <a:rPr lang="uk-UA" sz="2000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кухонь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(піца, паста, </a:t>
            </a:r>
            <a:r>
              <a:rPr lang="uk-UA" sz="2000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буріто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000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тако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локшина, суші тощо). </a:t>
            </a:r>
            <a:endParaRPr lang="ru-RU" sz="2000" dirty="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Кафе-пекарні,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dirty="0" smtClean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акцент на 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свіжу випічку власного </a:t>
            </a:r>
            <a:r>
              <a:rPr lang="uk-UA" sz="2000" dirty="0" smtClean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виробництва; в 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меню представлені супи, салати, холодні і гарячі </a:t>
            </a:r>
            <a:r>
              <a:rPr lang="uk-UA" sz="2000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сендвічі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000" dirty="0" smtClean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різноманітні 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напої: безалкогольні, сік, лимонад, молоко, чай, гарячий шоколад та кава. </a:t>
            </a:r>
            <a:endParaRPr lang="ru-RU" sz="2000" dirty="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Заклади, які спеціалізуються на реалізації </a:t>
            </a:r>
            <a:r>
              <a:rPr lang="uk-UA" sz="2000" b="1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сендвічів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і салатів 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пропонують для різноманітності </a:t>
            </a:r>
            <a:r>
              <a:rPr lang="uk-UA" sz="2000" dirty="0" smtClean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ряд 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супутніх позицій, зокрема супи та напої. </a:t>
            </a:r>
            <a:r>
              <a:rPr lang="uk-UA" sz="2000" dirty="0" smtClean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Гостям надається пропозиція </a:t>
            </a:r>
            <a:r>
              <a:rPr lang="uk-UA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сформувати бутерброд або скомплектувати салат з широкого асортименту інгредієнтів. </a:t>
            </a:r>
            <a:endParaRPr lang="ru-RU" sz="2000" dirty="0">
              <a:solidFill>
                <a:srgbClr val="FF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FAST CASUAL TASTY, Carcaixent - Menu, Prix &amp; Restaurant Avis -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28981"/>
            <a:ext cx="4414319" cy="331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ieology Pizzeria to open location in Nocatee Town Center in Ponte Vedra -  Jacksonville Business Journal | Commercial kitchen design, Restaurant  kitchen design, Pizza sto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/>
          <a:stretch/>
        </p:blipFill>
        <p:spPr bwMode="auto">
          <a:xfrm>
            <a:off x="5508104" y="3465849"/>
            <a:ext cx="3202963" cy="344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356" y="0"/>
            <a:ext cx="9157356" cy="33709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0033CC"/>
                </a:solidFill>
              </a:rPr>
              <a:t>Сучасні </a:t>
            </a:r>
            <a:r>
              <a:rPr lang="uk-UA" sz="2000" b="1" dirty="0" err="1">
                <a:solidFill>
                  <a:srgbClr val="0033CC"/>
                </a:solidFill>
              </a:rPr>
              <a:t>препатійні</a:t>
            </a:r>
            <a:r>
              <a:rPr lang="uk-UA" sz="2000" b="1" dirty="0">
                <a:solidFill>
                  <a:srgbClr val="0033CC"/>
                </a:solidFill>
              </a:rPr>
              <a:t> заклади на ринку ресторанного господарства </a:t>
            </a:r>
            <a:endParaRPr lang="ru-RU" sz="2000" b="1" dirty="0">
              <a:solidFill>
                <a:srgbClr val="0033CC"/>
              </a:solidFill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err="1">
                <a:solidFill>
                  <a:srgbClr val="0033CC"/>
                </a:solidFill>
              </a:rPr>
              <a:t>Pre-party</a:t>
            </a:r>
            <a:r>
              <a:rPr lang="uk-UA" sz="2000" dirty="0">
                <a:solidFill>
                  <a:srgbClr val="0033CC"/>
                </a:solidFill>
              </a:rPr>
              <a:t> – це те, що відбувається до </a:t>
            </a:r>
            <a:r>
              <a:rPr lang="uk-UA" sz="2000" dirty="0" err="1">
                <a:solidFill>
                  <a:srgbClr val="0033CC"/>
                </a:solidFill>
              </a:rPr>
              <a:t>party</a:t>
            </a:r>
            <a:r>
              <a:rPr lang="uk-UA" sz="2000" dirty="0">
                <a:solidFill>
                  <a:srgbClr val="0033CC"/>
                </a:solidFill>
              </a:rPr>
              <a:t> (основна вечірка), тобто зустріч, спілкування, аперитив на базі ресторану, де люди вирішують, куди піти далі, найчастіше – в нічний клуб, де відбувається основне </a:t>
            </a:r>
            <a:r>
              <a:rPr lang="uk-UA" sz="2000" dirty="0" err="1">
                <a:solidFill>
                  <a:srgbClr val="0033CC"/>
                </a:solidFill>
              </a:rPr>
              <a:t>party</a:t>
            </a:r>
            <a:r>
              <a:rPr lang="uk-UA" sz="2000" dirty="0">
                <a:solidFill>
                  <a:srgbClr val="0033CC"/>
                </a:solidFill>
              </a:rPr>
              <a:t>. </a:t>
            </a:r>
            <a:endParaRPr lang="ru-RU" sz="2000" dirty="0">
              <a:solidFill>
                <a:srgbClr val="0033CC"/>
              </a:solidFill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0033CC"/>
                </a:solidFill>
              </a:rPr>
              <a:t>Альтернативою ресторану </a:t>
            </a:r>
            <a:r>
              <a:rPr lang="uk-UA" sz="2000" b="1" dirty="0" err="1">
                <a:solidFill>
                  <a:srgbClr val="0033CC"/>
                </a:solidFill>
              </a:rPr>
              <a:t>pre-party</a:t>
            </a:r>
            <a:r>
              <a:rPr lang="uk-UA" sz="2000" b="1" dirty="0">
                <a:solidFill>
                  <a:srgbClr val="0033CC"/>
                </a:solidFill>
              </a:rPr>
              <a:t> може бути </a:t>
            </a:r>
            <a:r>
              <a:rPr lang="uk-UA" sz="2000" b="1" dirty="0" err="1">
                <a:solidFill>
                  <a:srgbClr val="0033CC"/>
                </a:solidFill>
              </a:rPr>
              <a:t>super-club</a:t>
            </a:r>
            <a:r>
              <a:rPr lang="uk-UA" sz="2000" dirty="0">
                <a:solidFill>
                  <a:srgbClr val="0033CC"/>
                </a:solidFill>
              </a:rPr>
              <a:t>, який поєднує в одному приміщенні ресторан, у якому можна </a:t>
            </a:r>
            <a:r>
              <a:rPr lang="uk-UA" sz="2000" dirty="0" smtClean="0">
                <a:solidFill>
                  <a:srgbClr val="0033CC"/>
                </a:solidFill>
              </a:rPr>
              <a:t>повечеряти </a:t>
            </a:r>
            <a:r>
              <a:rPr lang="uk-UA" sz="2000" dirty="0">
                <a:solidFill>
                  <a:srgbClr val="0033CC"/>
                </a:solidFill>
              </a:rPr>
              <a:t>перед вечіркою, і клуб, у котрому гість залишається на нічну вечірку. </a:t>
            </a:r>
            <a:endParaRPr lang="ru-RU" sz="2000" dirty="0">
              <a:solidFill>
                <a:srgbClr val="0033CC"/>
              </a:solidFill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0033CC"/>
                </a:solidFill>
              </a:rPr>
              <a:t>У такому закладі вдень забезпечується обслуговування, як у ресторані (ресторанна атмосфера), увечері – як у барі (коктейльна атмосфера), вночі – як у клубі (клубна атмосфера). </a:t>
            </a:r>
            <a:endParaRPr lang="ru-RU" sz="2000" dirty="0">
              <a:solidFill>
                <a:srgbClr val="0033CC"/>
              </a:solidFill>
            </a:endParaRPr>
          </a:p>
        </p:txBody>
      </p:sp>
      <p:pic>
        <p:nvPicPr>
          <p:cNvPr id="8194" name="Picture 2" descr="Pre-Party (Dj Set): ресторан «Конкорд», 4 и 5 декабря 2015 - читайте на pre- party.com.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51" y="3455789"/>
            <a:ext cx="3870052" cy="16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e-Party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91375"/>
            <a:ext cx="1748423" cy="17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Ресторан Рыба - читайте на pre-party.com.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49" y="4006671"/>
            <a:ext cx="5112295" cy="214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000000"/>
                </a:solidFill>
                <a:latin typeface="Open Sans"/>
              </a:rPr>
              <a:t>	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Fast-casual 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заклади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тих,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хто любить здорову їжу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 не любить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довго чекати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</a:t>
            </a:r>
            <a:r>
              <a:rPr lang="uk-UA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отримують їжу, наближену за якістю до дорогих ресторанів за невеликі гроші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кращий сервіс, ніж у </a:t>
            </a:r>
            <a:r>
              <a:rPr lang="uk-UA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фастфуді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 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заклади з швидким обслуговуванням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демократичними цінами та делікатесними 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продуктами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Заклади </a:t>
            </a:r>
            <a:r>
              <a:rPr lang="ru-RU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типу </a:t>
            </a: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Restaurant 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впроваджують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віртуальне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меню, здорове або фермерське харчування, можливість залишати віртуальні чайові та ін.</a:t>
            </a:r>
          </a:p>
        </p:txBody>
      </p:sp>
      <p:pic>
        <p:nvPicPr>
          <p:cNvPr id="3" name="Picture 2" descr="Asia Bar&amp;Gr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82861"/>
            <a:ext cx="3635896" cy="22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RT - Interactive restaurant technology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81" y="2652316"/>
            <a:ext cx="3285619" cy="19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Рестораны Smart casual формата. Почему это модно и сколько приносит прибыли  / Н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" y="2492896"/>
            <a:ext cx="551076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86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5107519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sz="2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іджиталізація</a:t>
            </a:r>
            <a:r>
              <a:rPr lang="uk-UA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розрахунків, </a:t>
            </a:r>
            <a:r>
              <a:rPr lang="uk-UA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можливість оплати завдяки </a:t>
            </a:r>
            <a:r>
              <a:rPr lang="en-US" sz="2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ApplePay</a:t>
            </a:r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GooglePay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Ресторанні заклади України можуть </a:t>
            </a:r>
            <a:r>
              <a:rPr lang="uk-UA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запропонувати г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остям доставку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меню, чат-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боти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резервування столів та </a:t>
            </a:r>
            <a:r>
              <a:rPr lang="uk-UA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розрахунок віртуальними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валютами</a:t>
            </a:r>
            <a:r>
              <a:rPr lang="ru-RU" sz="2400" b="1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ru-RU" sz="2400" dirty="0">
                <a:solidFill>
                  <a:srgbClr val="000000"/>
                </a:solidFill>
                <a:latin typeface="Open Sans"/>
              </a:rPr>
              <a:t> </a:t>
            </a:r>
            <a:endParaRPr lang="uk-UA" sz="2400" dirty="0"/>
          </a:p>
        </p:txBody>
      </p:sp>
      <p:pic>
        <p:nvPicPr>
          <p:cNvPr id="9220" name="Picture 4" descr="ОНЛАЙН КУРС ЦІЛЬОВОГО ПРИЗНАЧЕННЯ ЗА НАПРЯМОМ «ЗАСОБИ СУЧАСНОЇ КОМУНІКАЦІЇ  ШЛЯХОМ ІНФОРМАЦІЙНИХ ТЕХНОЛОГІЙ» – ДЕРЖАВНИЙ НАВЧАЛЬНИЙ ЗАКЛАД &quot;ХЕРСОНСЬКИЙ  ЦЕНТР ПТО ДСЗ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3461320"/>
            <a:ext cx="5582419" cy="335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Спеціальності та освітні програми - Кафедра комп`ютерних наук та  інформаційних технологій ХАІ, 3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98" y="72047"/>
            <a:ext cx="4016102" cy="26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Інноваційні технології у сфері ресторанного бізнесу"/>
          <p:cNvSpPr>
            <a:spLocks noChangeAspect="1" noChangeArrowheads="1"/>
          </p:cNvSpPr>
          <p:nvPr/>
        </p:nvSpPr>
        <p:spPr bwMode="auto">
          <a:xfrm>
            <a:off x="3142250" y="4987648"/>
            <a:ext cx="190172" cy="2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6" name="Picture 10" descr="Інноваційні технології у сфері ресторанного бізнес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33" y="3717032"/>
            <a:ext cx="3803431" cy="23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24128" y="7413545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2052" name="Picture 4" descr="Закон України &quot;Про інформацію для споживачів щодо харчових продуктів&quot; -  Купить кодексы, комментарии к законам, книги в Киеве, Харькове, Одессе,  Львов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7" y="0"/>
            <a:ext cx="4977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ро внесення змін до деяких законів України щодо підтримки національного  музичного продукту та обмеження публічного використання музичного продукту  держави-агресо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34" y="-25294"/>
            <a:ext cx="4195266" cy="28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5397192"/>
            <a:ext cx="2104927" cy="14578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3" b="9022"/>
          <a:stretch/>
        </p:blipFill>
        <p:spPr>
          <a:xfrm>
            <a:off x="4967581" y="3644738"/>
            <a:ext cx="4117242" cy="33005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23928" y="2721408"/>
            <a:ext cx="522098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Закон 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України щодо інформації для споживачів харчових продуктів </a:t>
            </a:r>
            <a:r>
              <a:rPr lang="uk-UA" dirty="0">
                <a:hlinkClick r:id="rId6"/>
              </a:rPr>
              <a:t>https://</a:t>
            </a:r>
            <a:r>
              <a:rPr lang="uk-UA" dirty="0" smtClean="0">
                <a:hlinkClick r:id="rId6"/>
              </a:rPr>
              <a:t>zakon.rada.gov.ua/laws/show/2639-19#Text</a:t>
            </a:r>
            <a:endParaRPr lang="uk-UA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-30516" y="-3959"/>
            <a:ext cx="5651856" cy="48063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0033CC"/>
                </a:solidFill>
              </a:rPr>
              <a:t>Урахування </a:t>
            </a:r>
            <a:r>
              <a:rPr lang="uk-UA" sz="1800" dirty="0" smtClean="0">
                <a:solidFill>
                  <a:srgbClr val="0033CC"/>
                </a:solidFill>
              </a:rPr>
              <a:t>нормативної </a:t>
            </a:r>
            <a:r>
              <a:rPr lang="uk-UA" sz="1800" dirty="0">
                <a:solidFill>
                  <a:srgbClr val="0033CC"/>
                </a:solidFill>
              </a:rPr>
              <a:t>бази </a:t>
            </a:r>
            <a:r>
              <a:rPr lang="uk-UA" sz="1800" dirty="0" smtClean="0">
                <a:solidFill>
                  <a:srgbClr val="0033CC"/>
                </a:solidFill>
              </a:rPr>
              <a:t>харчових технологій</a:t>
            </a:r>
            <a:endParaRPr lang="uk-UA" sz="1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0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 descr="Нові правила перевірки якості продуктів. Інфографі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58" y="0"/>
            <a:ext cx="4211960" cy="684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ет описания фот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" y="0"/>
            <a:ext cx="4927758" cy="684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7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Маркування харчових продуктів в умовах воєнного стану| Міністерство  аграрної політики та продовольства Украї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3" y="0"/>
            <a:ext cx="4591848" cy="676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Маркування харчових продуктів в умовах воєнного стану| Міністерство  аграрної політики та продовольства Україн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72" y="0"/>
            <a:ext cx="4592291" cy="67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9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Визначаємо термін придатності харчових продуктів за новими правилами.  ІНФОГРАФІКА - Житомирська обласна військова адміністрац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72000"/>
                    </a14:imgEffect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6"/>
            <a:ext cx="4644008" cy="690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Як споживачів мають інформувати про наявність алергенів у харчових  продуктах (інфографіка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64" y="0"/>
            <a:ext cx="4520536" cy="70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Єланецьке міжрайонне управління Головного управління Держпродспоживслужби в  Миколаївській області — Єланецький рай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71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Топ 14 харчових алергенів: небезпечних продуктів побільшало - Все про  алергі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34" y="-24009"/>
            <a:ext cx="4872767" cy="40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Закон України № 1946: визначення поня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18" y="4067233"/>
            <a:ext cx="5004048" cy="281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39952" y="5657671"/>
            <a:ext cx="501821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ПЕРЕЛІК РЕЧОВИН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ХАРЧОВИХ ПРОДУКТІВ, ЯКІ СПРИЧИНЯЮТЬ АЛЕРГІЧНІ РЕАКЦІЇ АБО НЕПЕРЕНОСИМІСТЬ</a:t>
            </a:r>
            <a:endParaRPr lang="uk-UA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8190" y="0"/>
            <a:ext cx="918219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CC"/>
                </a:solidFill>
              </a:rPr>
              <a:t>Комплексне методичне забезпечення (КМЗ) </a:t>
            </a:r>
            <a:r>
              <a:rPr lang="uk-UA" sz="2000" dirty="0" smtClean="0">
                <a:solidFill>
                  <a:srgbClr val="0033CC"/>
                </a:solidFill>
              </a:rPr>
              <a:t>як варіант реалізації науково-методичного супроводу освітнього процесу - це розробка і створення оптимальної системи навчально-методичної документації та засобів навчання, необхідних для повної і якісної професійної підготовки відповідно до вимог Державного стандарту П(ПТ)О у межах робочої навчальної програми курсу.</a:t>
            </a:r>
            <a:endParaRPr lang="uk-UA" sz="2000" dirty="0">
              <a:solidFill>
                <a:srgbClr val="00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46905"/>
            <a:ext cx="907163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solidFill>
                  <a:srgbClr val="0033CC"/>
                </a:solidFill>
              </a:rPr>
              <a:t>Компетентнісний</a:t>
            </a:r>
            <a:r>
              <a:rPr lang="uk-UA" b="1" dirty="0" smtClean="0">
                <a:solidFill>
                  <a:srgbClr val="0033CC"/>
                </a:solidFill>
              </a:rPr>
              <a:t> підхід пред’являє свої вимоги до компонентів освітнього процесу – змісту, освітнім технологіям, засобам контролю та оцінювання. </a:t>
            </a:r>
            <a:endParaRPr lang="uk-UA" b="1" dirty="0">
              <a:solidFill>
                <a:srgbClr val="0033CC"/>
              </a:solidFill>
            </a:endParaRPr>
          </a:p>
        </p:txBody>
      </p:sp>
      <p:pic>
        <p:nvPicPr>
          <p:cNvPr id="12290" name="Picture 2" descr="Geographic Information System Information technology, internet, computer  Network, globe, service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48646"/>
            <a:ext cx="1403648" cy="128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648" y="1844824"/>
            <a:ext cx="9071638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33CC"/>
                </a:solidFill>
              </a:rPr>
              <a:t>Пріоритетним напрямком модернізації освіти в Україні визнано </a:t>
            </a:r>
            <a:r>
              <a:rPr lang="uk-UA" sz="2000" b="1" dirty="0" err="1" smtClean="0">
                <a:solidFill>
                  <a:srgbClr val="0033CC"/>
                </a:solidFill>
              </a:rPr>
              <a:t>компетентнісний</a:t>
            </a:r>
            <a:r>
              <a:rPr lang="uk-UA" sz="2000" b="1" dirty="0" smtClean="0">
                <a:solidFill>
                  <a:srgbClr val="0033CC"/>
                </a:solidFill>
              </a:rPr>
              <a:t> підхід, </a:t>
            </a:r>
            <a:r>
              <a:rPr lang="uk-UA" sz="2000" dirty="0" smtClean="0">
                <a:solidFill>
                  <a:srgbClr val="0033CC"/>
                </a:solidFill>
              </a:rPr>
              <a:t>який переміщує акценти з процесу накопичення нормативно визначених знань, умінь і навичок у площину формування й розвитку у здобувачів освіти здатності практично діяти і творчо застосовувати у різних ситуаціях набуті знання і досвід. </a:t>
            </a:r>
          </a:p>
          <a:p>
            <a:pPr algn="ctr"/>
            <a:r>
              <a:rPr lang="uk-UA" sz="2000" dirty="0" smtClean="0">
                <a:solidFill>
                  <a:srgbClr val="0033CC"/>
                </a:solidFill>
              </a:rPr>
              <a:t>Впровадження </a:t>
            </a:r>
            <a:r>
              <a:rPr lang="uk-UA" sz="2000" dirty="0" err="1" smtClean="0">
                <a:solidFill>
                  <a:srgbClr val="0033CC"/>
                </a:solidFill>
              </a:rPr>
              <a:t>компетентнісного</a:t>
            </a:r>
            <a:r>
              <a:rPr lang="uk-UA" sz="2000" dirty="0" smtClean="0">
                <a:solidFill>
                  <a:srgbClr val="0033CC"/>
                </a:solidFill>
              </a:rPr>
              <a:t> підходу в систему П(ПТ)О супроводжується покращенням взаємодії з ринком праці, підвищенням конкурентоспроможності фахівців, </a:t>
            </a:r>
            <a:r>
              <a:rPr lang="uk-UA" sz="2000" b="1" dirty="0" smtClean="0">
                <a:solidFill>
                  <a:srgbClr val="0033CC"/>
                </a:solidFill>
              </a:rPr>
              <a:t>оновленням змісту</a:t>
            </a:r>
            <a:r>
              <a:rPr lang="uk-UA" sz="2000" dirty="0" smtClean="0">
                <a:solidFill>
                  <a:srgbClr val="0033CC"/>
                </a:solidFill>
              </a:rPr>
              <a:t>, методології та відповідного освітнього середовища.                                                                   </a:t>
            </a:r>
            <a:endParaRPr lang="uk-UA" sz="2000" dirty="0">
              <a:solidFill>
                <a:srgbClr val="0033CC"/>
              </a:solidFill>
            </a:endParaRPr>
          </a:p>
        </p:txBody>
      </p:sp>
      <p:pic>
        <p:nvPicPr>
          <p:cNvPr id="9" name="Picture 4" descr="ТНПУ ім.В.Гнатюка проводить Всеукраїнську науково-практичну  Інтернет-конференцію «Сучасні інформаційні технології та інноваційні  методики навчання: досвід, тенденції, перспектив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4" y="5602275"/>
            <a:ext cx="1584176" cy="11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Організаційно-методична робота - НАЦІОНАЛЬНИЙ ФАРМАЦЕВТИЧНИЙ УНІВЕРСИТЕТ  (НФаУ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36692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етодична робота - ДНЗ &quot;Пролісок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22" y="5571080"/>
            <a:ext cx="1524201" cy="12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5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45306" y="4196708"/>
            <a:ext cx="5205751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84480"/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 «Правила виробництва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коньяків 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України». 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Під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час маркування 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бренді/коньяків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України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у власній назві 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додатково 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використовувати такі позначення: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indent="284480" algn="just"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V.S., 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De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Luxe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uk-UA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Selection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indent="284480" algn="just"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V.S.O.P., V.О., </a:t>
            </a:r>
            <a:r>
              <a:rPr lang="uk-UA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Reserve</a:t>
            </a:r>
            <a:endParaRPr lang="uk-UA" b="1" dirty="0" smtClean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indent="284480" algn="just">
              <a:spcAft>
                <a:spcPts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V.V.S.O.P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., 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Grand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Reserve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indent="284480" algn="just"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Х.О., 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Extra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uk-UA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Royal</a:t>
            </a:r>
            <a:endParaRPr lang="ru-RU" dirty="0">
              <a:solidFill>
                <a:srgbClr val="00206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61" y="-365"/>
            <a:ext cx="9130040" cy="1292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Зміни</a:t>
            </a:r>
            <a:r>
              <a:rPr lang="ru-RU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Закону </a:t>
            </a:r>
            <a:r>
              <a:rPr lang="uk-UA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 виноград та </a:t>
            </a:r>
            <a:r>
              <a:rPr lang="uk-UA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виноградне</a:t>
            </a:r>
            <a:r>
              <a:rPr lang="ru-RU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вино» </a:t>
            </a:r>
          </a:p>
          <a:p>
            <a:pPr algn="ctr"/>
            <a:r>
              <a:rPr lang="uk-UA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України «Про вино та інші продукти виноградарства і виноробства»</a:t>
            </a:r>
            <a:endParaRPr lang="ru-RU" sz="2000" b="1" dirty="0" smtClean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CC0000"/>
                </a:solidFill>
                <a:latin typeface="Georgia" panose="02040502050405020303" pitchFamily="18" charset="0"/>
              </a:rPr>
              <a:t>              </a:t>
            </a:r>
            <a:endParaRPr lang="ru-RU" b="0" i="0" dirty="0">
              <a:solidFill>
                <a:srgbClr val="CC00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7" name="AutoShape 2" descr="Український коньяк"/>
          <p:cNvSpPr>
            <a:spLocks noChangeAspect="1" noChangeArrowheads="1"/>
          </p:cNvSpPr>
          <p:nvPr/>
        </p:nvSpPr>
        <p:spPr bwMode="auto">
          <a:xfrm>
            <a:off x="187818" y="6364"/>
            <a:ext cx="333102" cy="3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0" name="Picture 4" descr="Стало відомо, як українці хочуть перейменувати коньяк | Економічна прав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69" y="1088571"/>
            <a:ext cx="5350588" cy="30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554" y="1088571"/>
            <a:ext cx="3508334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FF0066"/>
                </a:solidFill>
              </a:rPr>
              <a:t>Нові терміни і асортимент: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rgbClr val="FF0066"/>
                </a:solidFill>
              </a:rPr>
              <a:t>географічне  зазначення  вина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FF0066"/>
                </a:solidFill>
              </a:rPr>
              <a:t>продукти  </a:t>
            </a:r>
            <a:r>
              <a:rPr lang="uk-UA" b="1" dirty="0">
                <a:solidFill>
                  <a:srgbClr val="FF0066"/>
                </a:solidFill>
              </a:rPr>
              <a:t>на  основі  </a:t>
            </a:r>
            <a:r>
              <a:rPr lang="uk-UA" b="1" dirty="0" smtClean="0">
                <a:solidFill>
                  <a:srgbClr val="FF0066"/>
                </a:solidFill>
              </a:rPr>
              <a:t>вина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FF0066"/>
                </a:solidFill>
              </a:rPr>
              <a:t>ароматизований </a:t>
            </a:r>
            <a:r>
              <a:rPr lang="uk-UA" b="1" dirty="0">
                <a:solidFill>
                  <a:srgbClr val="FF0066"/>
                </a:solidFill>
              </a:rPr>
              <a:t>напій на основі вина </a:t>
            </a:r>
            <a:endParaRPr lang="uk-UA" b="1" dirty="0" smtClean="0">
              <a:solidFill>
                <a:srgbClr val="FF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err="1">
                <a:solidFill>
                  <a:srgbClr val="FF0066"/>
                </a:solidFill>
              </a:rPr>
              <a:t>напівігристе</a:t>
            </a:r>
            <a:r>
              <a:rPr lang="uk-UA" b="1" dirty="0">
                <a:solidFill>
                  <a:srgbClr val="FF0066"/>
                </a:solidFill>
              </a:rPr>
              <a:t> вино </a:t>
            </a:r>
            <a:endParaRPr lang="uk-UA" b="1" dirty="0" smtClean="0">
              <a:solidFill>
                <a:srgbClr val="FF0066"/>
              </a:solidFill>
            </a:endParaRPr>
          </a:p>
        </p:txBody>
      </p:sp>
      <p:pic>
        <p:nvPicPr>
          <p:cNvPr id="4104" name="Picture 8" descr="Заказать красное шампанское Fragolino Rosso Tos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0" b="10522"/>
          <a:stretch/>
        </p:blipFill>
        <p:spPr bwMode="auto">
          <a:xfrm>
            <a:off x="-14320" y="4005064"/>
            <a:ext cx="2299783" cy="292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kusnaiaevropa - Коктейльное вино Fiorelli Moscato Вкусы: 🍾 Ананас 🍾  Мандарин 🍾 Черника Производитель Италия 750 мл Цена 137 грн | Faceboo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7"/>
          <a:stretch/>
        </p:blipFill>
        <p:spPr bwMode="auto">
          <a:xfrm>
            <a:off x="1979711" y="3065249"/>
            <a:ext cx="1953727" cy="21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1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dirty="0" smtClean="0"/>
              <a:t>Адаптація до нової нормативної бази на борту судна, що  пов'язана з карантинними заходами пандемії </a:t>
            </a:r>
            <a:r>
              <a:rPr lang="en-US" sz="2800" dirty="0" smtClean="0"/>
              <a:t>COVID </a:t>
            </a:r>
            <a:r>
              <a:rPr lang="uk-UA" sz="2800" dirty="0" smtClean="0"/>
              <a:t>-19</a:t>
            </a:r>
            <a:endParaRPr lang="uk-UA" sz="2800" dirty="0"/>
          </a:p>
        </p:txBody>
      </p:sp>
      <p:pic>
        <p:nvPicPr>
          <p:cNvPr id="9" name="Рисунок 8" descr="1235567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74"/>
            <a:ext cx="9144000" cy="5357826"/>
          </a:xfrm>
          <a:prstGeom prst="rect">
            <a:avLst/>
          </a:prstGeom>
        </p:spPr>
      </p:pic>
      <p:pic>
        <p:nvPicPr>
          <p:cNvPr id="10" name="Рисунок 9" descr="Без назван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500174"/>
            <a:ext cx="4143372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RMAN__BAY.jpg"/>
          <p:cNvPicPr>
            <a:picLocks noChangeAspect="1"/>
          </p:cNvPicPr>
          <p:nvPr/>
        </p:nvPicPr>
        <p:blipFill>
          <a:blip r:embed="rId2"/>
          <a:srcRect b="647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1988840"/>
            <a:ext cx="9144000" cy="23762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 smtClean="0"/>
          </a:p>
          <a:p>
            <a:pPr algn="ctr"/>
            <a:r>
              <a:rPr lang="kl-GL" sz="2400" dirty="0" smtClean="0"/>
              <a:t>IMO </a:t>
            </a:r>
            <a:r>
              <a:rPr lang="ru-RU" sz="2400" dirty="0" smtClean="0"/>
              <a:t>розповсюдила рекомендації Всесвітньої організації охорони здоров’я (ВООЗ) щодо безпечного та ефективного використання засобів індивідуального захисту (ЗІЗ), для мінімізації ризиків зараження </a:t>
            </a:r>
            <a:r>
              <a:rPr lang="kl-GL" sz="2400" dirty="0" smtClean="0"/>
              <a:t>COVID-19 </a:t>
            </a:r>
            <a:r>
              <a:rPr lang="ru-RU" sz="2400" dirty="0" smtClean="0"/>
              <a:t>для моряків, морського персоналу, персоналу рибальських суден, </a:t>
            </a:r>
            <a:r>
              <a:rPr lang="uk-UA" sz="2400" dirty="0" smtClean="0"/>
              <a:t>пасажирів та інших осіб</a:t>
            </a:r>
            <a:r>
              <a:rPr lang="ru-RU" sz="2400" dirty="0" smtClean="0"/>
              <a:t> на борту суден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561907979341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4644008" cy="314096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l-GL" sz="2000" dirty="0" smtClean="0"/>
              <a:t>IMO </a:t>
            </a:r>
            <a:r>
              <a:rPr lang="ru-RU" sz="2000" dirty="0" smtClean="0"/>
              <a:t>також розповсюдила практичні заходи щодо усунення ризиків </a:t>
            </a:r>
            <a:r>
              <a:rPr lang="kl-GL" sz="2000" dirty="0" smtClean="0"/>
              <a:t>COVID-19 </a:t>
            </a:r>
            <a:r>
              <a:rPr lang="ru-RU" sz="2000" dirty="0" smtClean="0"/>
              <a:t>для всіх людей, залучених на суднах і в портах.</a:t>
            </a:r>
          </a:p>
          <a:p>
            <a:pPr algn="ctr"/>
            <a:r>
              <a:rPr lang="uk-UA" sz="2000" dirty="0" smtClean="0"/>
              <a:t>Посилання на інструкції і протоколи : </a:t>
            </a:r>
            <a:r>
              <a:rPr lang="kl-GL" sz="2000" dirty="0" smtClean="0"/>
              <a:t>https://www.imo.org/en/MediaCentre/HotTopics/Pages/Coronavirus.aspx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91351" y="116632"/>
            <a:ext cx="8429684" cy="7143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Комунікаційні ресурси,  інфографіки  для екіпажу</a:t>
            </a:r>
            <a:endParaRPr lang="uk-UA" sz="2800" dirty="0"/>
          </a:p>
        </p:txBody>
      </p:sp>
      <p:pic>
        <p:nvPicPr>
          <p:cNvPr id="3" name="Рисунок 2" descr="coping-with-stress_Infographic-thumbnail.jpg"/>
          <p:cNvPicPr>
            <a:picLocks noChangeAspect="1"/>
          </p:cNvPicPr>
          <p:nvPr/>
        </p:nvPicPr>
        <p:blipFill>
          <a:blip r:embed="rId2"/>
          <a:srcRect r="-282" b="2500"/>
          <a:stretch>
            <a:fillRect/>
          </a:stretch>
        </p:blipFill>
        <p:spPr>
          <a:xfrm>
            <a:off x="285720" y="1142984"/>
            <a:ext cx="4286280" cy="5534373"/>
          </a:xfrm>
          <a:prstGeom prst="rect">
            <a:avLst/>
          </a:prstGeom>
        </p:spPr>
      </p:pic>
      <p:pic>
        <p:nvPicPr>
          <p:cNvPr id="4" name="Рисунок 3" descr="report-symptoms_infographic-thumbnail.jpg"/>
          <p:cNvPicPr>
            <a:picLocks noChangeAspect="1"/>
          </p:cNvPicPr>
          <p:nvPr/>
        </p:nvPicPr>
        <p:blipFill>
          <a:blip r:embed="rId3"/>
          <a:srcRect r="341" b="2310"/>
          <a:stretch>
            <a:fillRect/>
          </a:stretch>
        </p:blipFill>
        <p:spPr>
          <a:xfrm>
            <a:off x="4788024" y="1142983"/>
            <a:ext cx="4249220" cy="5534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4892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2489200"/>
            <a:ext cx="8892480" cy="425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uk-UA" sz="2000" dirty="0" smtClean="0"/>
              <a:t>Захист</a:t>
            </a:r>
            <a:r>
              <a:rPr lang="ru-RU" sz="2000" dirty="0" smtClean="0"/>
              <a:t> пасажирів та екіпажу від спалахів захворювань — одне з основних питань. Тому дуже важливо, </a:t>
            </a:r>
            <a:r>
              <a:rPr lang="uk-UA" sz="2000" dirty="0" smtClean="0"/>
              <a:t>щоб</a:t>
            </a:r>
            <a:r>
              <a:rPr lang="ru-RU" sz="2000" dirty="0" smtClean="0"/>
              <a:t>  екіпаж судна </a:t>
            </a:r>
            <a:r>
              <a:rPr lang="uk-UA" sz="2000" dirty="0" smtClean="0"/>
              <a:t>був</a:t>
            </a:r>
            <a:r>
              <a:rPr lang="ru-RU" sz="2000" dirty="0" smtClean="0"/>
              <a:t>  </a:t>
            </a:r>
            <a:r>
              <a:rPr lang="uk-UA" sz="2000" dirty="0" smtClean="0"/>
              <a:t>ознайомлений</a:t>
            </a:r>
            <a:r>
              <a:rPr lang="ru-RU" sz="2000" dirty="0" smtClean="0"/>
              <a:t> з </a:t>
            </a:r>
            <a:r>
              <a:rPr lang="uk-UA" sz="2000" dirty="0" smtClean="0"/>
              <a:t>усіма  міжнародними санітарними вимогами для запобігання будь-яким шлунково-кишковим спалахам на борту судна, а також для успішного проходження перевірок різними організаціями охорони </a:t>
            </a:r>
            <a:r>
              <a:rPr lang="uk-UA" sz="2000" dirty="0" err="1" smtClean="0"/>
              <a:t>здоров</a:t>
            </a:r>
            <a:r>
              <a:rPr lang="ru-RU" sz="2000" dirty="0" smtClean="0"/>
              <a:t>'я.</a:t>
            </a:r>
          </a:p>
          <a:p>
            <a:pPr algn="ctr"/>
            <a:r>
              <a:rPr lang="uk-UA" sz="2000" dirty="0" smtClean="0"/>
              <a:t>Розроблені</a:t>
            </a:r>
            <a:r>
              <a:rPr lang="ru-RU" sz="2000" dirty="0" smtClean="0"/>
              <a:t> спеціальні навчальні програми, спрямовані на забезпечення суднового персоналу  круїзних </a:t>
            </a:r>
            <a:r>
              <a:rPr lang="ru-RU" sz="2000" dirty="0" err="1" smtClean="0"/>
              <a:t>ліній</a:t>
            </a:r>
            <a:r>
              <a:rPr lang="ru-RU" sz="2000" dirty="0" smtClean="0"/>
              <a:t> </a:t>
            </a:r>
            <a:r>
              <a:rPr lang="uk-UA" sz="2000" dirty="0" smtClean="0"/>
              <a:t>необхідними знаннями </a:t>
            </a:r>
            <a:r>
              <a:rPr lang="ru-RU" sz="2000" dirty="0" smtClean="0"/>
              <a:t>та  в</a:t>
            </a:r>
            <a:r>
              <a:rPr lang="uk-UA" sz="2000" dirty="0" smtClean="0"/>
              <a:t>провадження систем управління безпекою харчових продуктів,  що ґрунтуються на </a:t>
            </a:r>
            <a:r>
              <a:rPr lang="ru-RU" sz="2000" dirty="0" smtClean="0"/>
              <a:t>принципах HACCP.</a:t>
            </a:r>
          </a:p>
          <a:p>
            <a:pPr algn="ctr"/>
            <a:r>
              <a:rPr lang="uk-UA" sz="2000" dirty="0" smtClean="0"/>
              <a:t>Посилання на вимоги НАССР: </a:t>
            </a:r>
            <a:r>
              <a:rPr lang="kl-GL" sz="2000" dirty="0" smtClean="0">
                <a:hlinkClick r:id="rId3"/>
              </a:rPr>
              <a:t>https://eur-lex.europa.eu/legal-content/EN/TXT/HTML/?uri=CELEX:52016XC0730%2801%29&amp;rid=1</a:t>
            </a:r>
            <a:r>
              <a:rPr lang="uk-UA" sz="2000" dirty="0" smtClean="0"/>
              <a:t> - базові</a:t>
            </a:r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ww9yfccbppnso92yozj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11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hto-takoe-haccp.png"/>
          <p:cNvPicPr>
            <a:picLocks noChangeAspect="1"/>
          </p:cNvPicPr>
          <p:nvPr/>
        </p:nvPicPr>
        <p:blipFill>
          <a:blip r:embed="rId3"/>
          <a:srcRect t="13672" b="14843"/>
          <a:stretch>
            <a:fillRect/>
          </a:stretch>
        </p:blipFill>
        <p:spPr>
          <a:xfrm>
            <a:off x="-30811" y="116632"/>
            <a:ext cx="5508104" cy="2448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E2DC86E-9DB0-44ED-A0FF-2C85933EC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01008"/>
            <a:ext cx="2259138" cy="1191695"/>
          </a:xfr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41C22B8-2C3E-4244-BF5F-ED004E96B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32129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ПАСАЖИРСЬКА СЛУЖБА СУДНА</a:t>
            </a:r>
          </a:p>
          <a:p>
            <a:pPr algn="ctr"/>
            <a:r>
              <a:rPr lang="ru-RU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Весь </a:t>
            </a:r>
            <a:r>
              <a:rPr lang="ru-RU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обслуговуючий персона </a:t>
            </a:r>
            <a:r>
              <a:rPr lang="ru-RU" sz="18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круїзних</a:t>
            </a:r>
            <a:r>
              <a:rPr lang="ru-RU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лайнерів має </a:t>
            </a:r>
            <a:r>
              <a:rPr lang="uk-UA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бездротові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касові пристрої</a:t>
            </a:r>
            <a:r>
              <a:rPr lang="ru-RU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тому пасажири можуть швидко, без черг, купувати те, що їм потрібно, в будь-якій точці лайнера. </a:t>
            </a:r>
            <a:endParaRPr lang="ru-RU" sz="18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Інфраструктура</a:t>
            </a:r>
            <a:r>
              <a:rPr lang="ru-RU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круїзних лайнерів,</a:t>
            </a:r>
            <a:r>
              <a:rPr lang="ru-RU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реалізована за допомогою технічних </a:t>
            </a:r>
            <a:r>
              <a:rPr lang="ru-RU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професійних сервісів </a:t>
            </a:r>
            <a:r>
              <a:rPr lang="uk-UA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Cisco</a:t>
            </a:r>
            <a:r>
              <a:rPr lang="uk-UA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дає можливість пасажирам, наприклад, записуватися на </a:t>
            </a:r>
            <a:r>
              <a:rPr lang="uk-UA" sz="18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-процедури, що не виходять з каюти, або визначати місце розташування дітей за допомогою програми на основі </a:t>
            </a:r>
            <a:r>
              <a:rPr lang="uk-UA" sz="18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</a:t>
            </a:r>
            <a:r>
              <a:rPr lang="ru-RU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Члени 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екіпажу мають уніфіковані </a:t>
            </a:r>
            <a:r>
              <a:rPr lang="uk-UA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бездротові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IP-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телефони </a:t>
            </a:r>
            <a:r>
              <a:rPr lang="en-US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Cisco</a:t>
            </a:r>
            <a:r>
              <a:rPr lang="en-US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 дозволяє прискорити доставку 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послуг</a:t>
            </a:r>
            <a:r>
              <a:rPr lang="ru-RU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пасажири</a:t>
            </a:r>
            <a:r>
              <a:rPr lang="ru-RU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безпосередньо</a:t>
            </a:r>
            <a:r>
              <a:rPr lang="ru-RU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зателефонувати стюарду, а не звертатися через стійку адміністратора або залишати повідомлення).</a:t>
            </a:r>
          </a:p>
          <a:p>
            <a:pPr algn="just"/>
            <a:endParaRPr lang="x-none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IP телефон Cisco CP-7937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7" b="22014"/>
          <a:stretch/>
        </p:blipFill>
        <p:spPr bwMode="auto">
          <a:xfrm>
            <a:off x="6827125" y="5589240"/>
            <a:ext cx="2316875" cy="12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F106E1D-8FE1-4E06-8F73-E2780116E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7405"/>
            <a:ext cx="4374858" cy="346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9B3CC51-CAF2-447E-916D-7973B14F3CE5}"/>
              </a:ext>
            </a:extLst>
          </p:cNvPr>
          <p:cNvSpPr/>
          <p:nvPr/>
        </p:nvSpPr>
        <p:spPr>
          <a:xfrm>
            <a:off x="3412708" y="47414"/>
            <a:ext cx="5731292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50" dirty="0"/>
              <a:t> 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сучасних круїзних лайнерах створена 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замкнута телевізійна система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кожна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каюта оснащена системою IP-телебачення (IPTV), що забезпечує винятково високу якість зображення та звуку за будь-яких погодних умов. Пасажири можуть отримати в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оренду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телефони для зв'язку з іншими пасажирами, для обміну текстовими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повідомленнями, ознайомлення з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програмою заходів, визначення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місця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перебування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дітей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носять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сигналізатор</a:t>
            </a:r>
            <a:r>
              <a:rPr lang="ru-RU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місцезнаходження).</a:t>
            </a:r>
            <a:endParaRPr lang="x-none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9A7CC6-B2CA-4B8B-B812-443B9A2AB1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934"/>
            <a:ext cx="3384376" cy="2026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6735B2-3FD6-45BA-B293-100BEA61A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" y="2073911"/>
            <a:ext cx="3406205" cy="223773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32BB16E-5DA4-4E8E-A561-126DB034EB49}"/>
              </a:ext>
            </a:extLst>
          </p:cNvPr>
          <p:cNvSpPr/>
          <p:nvPr/>
        </p:nvSpPr>
        <p:spPr>
          <a:xfrm>
            <a:off x="-34172" y="5085184"/>
            <a:ext cx="5182236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Тенденція до широкого використання технологій у круїзній галузі очевидна, і зміни у </a:t>
            </a:r>
            <a:r>
              <a:rPr lang="uk-UA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цій</a:t>
            </a:r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індустрії</a:t>
            </a:r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відбуваються</a:t>
            </a:r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швидко</a:t>
            </a:r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www.youtube.com/watch?v=hGl2yHv7Q7w&amp;t=74s</a:t>
            </a:r>
            <a:endParaRPr lang="x-none" sz="1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Круїзи, як і решта суспільства, можуть безпечно співіснувати з вірусом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95474"/>
            <a:ext cx="3995936" cy="399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5372" y="4065870"/>
            <a:ext cx="4133251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CHopBox</a:t>
            </a:r>
            <a:r>
              <a:rPr lang="en-US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uk-UA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органічна</a:t>
            </a:r>
            <a:r>
              <a:rPr lang="ru-RU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бамбукова </a:t>
            </a:r>
            <a:r>
              <a:rPr lang="uk-UA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розробна</a:t>
            </a:r>
            <a:r>
              <a:rPr lang="uk-UA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дошка,  виконує роботу 5-ти кухонних </a:t>
            </a:r>
            <a:r>
              <a:rPr lang="uk-UA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гаджетів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Особенности разделочной доски Chop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0" y="0"/>
            <a:ext cx="4572000" cy="646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36274" y="5301208"/>
            <a:ext cx="436767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Поверхня </a:t>
            </a:r>
            <a:r>
              <a:rPr lang="uk-UA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ChopBox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має 3 частини: </a:t>
            </a:r>
            <a:endParaRPr lang="en-US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поверхня для нарізання, </a:t>
            </a:r>
            <a:endParaRPr lang="en-US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вбудовані ваги для продуктів,  </a:t>
            </a:r>
            <a:endParaRPr lang="en-US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водонепроникний дисплей з  вбудованим таймером.</a:t>
            </a:r>
            <a:endParaRPr lang="uk-UA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hopBox Smart Cutting Board Multi-Function Sterilization IPX7 Waterproof  254nm UVC light 3000 mAh Battery - GEEKMAXI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b="16654"/>
          <a:stretch/>
        </p:blipFill>
        <p:spPr bwMode="auto">
          <a:xfrm>
            <a:off x="5093381" y="537879"/>
            <a:ext cx="3453456" cy="34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485" y="6336494"/>
            <a:ext cx="44204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b="1" dirty="0">
                <a:solidFill>
                  <a:srgbClr val="0033CC"/>
                </a:solidFill>
              </a:rPr>
              <a:t>https://coolbacker.com/chopbox-is-a-smart-all-in-one-cutting-board-from-the-future</a:t>
            </a:r>
            <a:r>
              <a:rPr lang="uk-UA" sz="1400" b="1" dirty="0"/>
              <a:t>/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33951"/>
            <a:ext cx="39142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Гігієна виробництва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52348"/>
            <a:ext cx="9144000" cy="5078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Колективний досвід ДНЗ ОВПУ МТС підтверджує необхідність і  готовність  педагогів: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вміти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здійснювати аналіз виробничого 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педагогічного процесу, </a:t>
            </a:r>
            <a:endParaRPr lang="uk-UA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визначати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педагогічні умови, котрі забезпечують результативність процесу навчання, 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критерії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оновлення змісту 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uk-UA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проектувати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педагогічні технології, моделювати навчально-виробничий процес тощо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Оновлення змісту навчання відбувається у напрямках впровадження нових стандартів підготовки кваліфікованих кадрів, внесення змін у навчальні плани та програми підготовки відповідно до вимог ринку праці та роботодавців, а також зміна власних світоглядних позицій педагогічних працівників, їх ставлення до своєї професійної діяльності</a:t>
            </a:r>
            <a:r>
              <a:rPr lang="ru-RU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Навчальний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 ставить перед собою задачу оновлення змісту професійного навчання як одну з умов підготовки </a:t>
            </a:r>
            <a:r>
              <a:rPr lang="uk-UA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професійно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-компетентного, конкурентоспроможного випускника. </a:t>
            </a:r>
            <a:endParaRPr lang="uk-UA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Сучасний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ринок праці постійно змінює свої пріоритети, тож професійний заклад має характеризуватися гнучкістю у підготовці 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здобувачів освіти.</a:t>
            </a:r>
            <a:endParaRPr lang="uk-UA" dirty="0">
              <a:solidFill>
                <a:srgbClr val="0033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560" y="379437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і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13314" name="Picture 2" descr="Інформаційні технології – складова професії вчителя 21-го століття »  Профспілка працівників освіти і науки Украї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664847"/>
            <a:ext cx="3320175" cy="221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17285"/>
            <a:ext cx="2604181" cy="16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50" y="5043409"/>
            <a:ext cx="1768593" cy="183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02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разделочная доска со встроенной точилкой для ножей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74"/>
            <a:ext cx="5868144" cy="329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60" y="21616"/>
            <a:ext cx="317105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66"/>
                </a:solidFill>
                <a:latin typeface="Cabin"/>
              </a:rPr>
              <a:t>На </a:t>
            </a:r>
            <a:r>
              <a:rPr lang="uk-UA" b="1" dirty="0" smtClean="0">
                <a:solidFill>
                  <a:srgbClr val="FF0066"/>
                </a:solidFill>
                <a:latin typeface="Cabin"/>
              </a:rPr>
              <a:t>боковій стороні  </a:t>
            </a:r>
            <a:r>
              <a:rPr lang="uk-UA" b="1" dirty="0" err="1" smtClean="0">
                <a:solidFill>
                  <a:srgbClr val="FF0066"/>
                </a:solidFill>
                <a:latin typeface="Cabin"/>
              </a:rPr>
              <a:t>ChopBox</a:t>
            </a:r>
            <a:r>
              <a:rPr lang="uk-UA" b="1" dirty="0" smtClean="0">
                <a:solidFill>
                  <a:srgbClr val="FF0066"/>
                </a:solidFill>
                <a:latin typeface="Cabin"/>
              </a:rPr>
              <a:t>  - 2 заточки для ножів</a:t>
            </a:r>
            <a:r>
              <a:rPr lang="ru-RU" b="1" dirty="0" smtClean="0">
                <a:solidFill>
                  <a:srgbClr val="FF0066"/>
                </a:solidFill>
                <a:latin typeface="Cabin"/>
              </a:rPr>
              <a:t> </a:t>
            </a:r>
            <a:endParaRPr lang="uk-UA" b="1" dirty="0">
              <a:solidFill>
                <a:srgbClr val="FF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1196752"/>
            <a:ext cx="2952328" cy="4801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мінімізації  перехресного  забруднення, знизу </a:t>
            </a:r>
            <a:r>
              <a:rPr lang="uk-UA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ChopBox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висувається друга поверхня для нарізання</a:t>
            </a:r>
            <a:r>
              <a:rPr lang="ru-RU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ru-RU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Вбудоване  </a:t>
            </a:r>
            <a:r>
              <a:rPr lang="uk-UA" b="1" u="sng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ультрафіолетове світло дезінфікує до трьох  ножів і обидві поверхні одночасно!</a:t>
            </a:r>
          </a:p>
          <a:p>
            <a:pPr algn="ctr"/>
            <a:endParaRPr lang="uk-UA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хвилина обробки </a:t>
            </a:r>
            <a:r>
              <a:rPr lang="uk-UA" b="1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знищує 99% мікроорганізмів, у тому числі і бактері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й.</a:t>
            </a:r>
            <a:endParaRPr lang="uk-UA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https://coolbacker.com/wp-content/uploads/2019/09/402b23a59cd5aff24eb47691f1e70b79_origina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6" y="3523990"/>
            <a:ext cx="5891670" cy="330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84168" y="6556724"/>
            <a:ext cx="25004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/>
              <a:t>https://youtu.be/fY58-mpR4ro</a:t>
            </a:r>
          </a:p>
        </p:txBody>
      </p:sp>
    </p:spTree>
    <p:extLst>
      <p:ext uri="{BB962C8B-B14F-4D97-AF65-F5344CB8AC3E}">
        <p14:creationId xmlns:p14="http://schemas.microsoft.com/office/powerpoint/2010/main" val="245612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Які українські ресторани можуть претендувати на зірку Мішлен. Розповідає  експерт suspilne.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100" y="332656"/>
            <a:ext cx="2913900" cy="163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05" y="9334"/>
            <a:ext cx="6136780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 предмету «Основи галузевої економіки і підприємництва», розділ Основи бізнес-планування, пропонує учням при вивченні теми Порядок реєстрації підприємства здійснити реєстрацію підприємства за кордоном. </a:t>
            </a:r>
          </a:p>
          <a:p>
            <a:pPr algn="ctr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 виконують алгоритм дій по реєстрації громадянином України підприємства ЗРГ у Польщі, Франції, Бельгії, Німеччині, Аргентині, Італії, Іспанії та ін. </a:t>
            </a:r>
            <a:endParaRPr lang="uk-UA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ВИП КЕЙТЕРИНГ (Vip catering) - Событийный кейтеринг по всей Украине | Київ  | Фуршет, Кейтеринг, Пес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" y="2766813"/>
            <a:ext cx="6136779" cy="40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Фуршет на роботу в день народження - Кращий кейтеринг в Києві від  «Prosto-catering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10614"/>
            <a:ext cx="3485540" cy="46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7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8928992" cy="12527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0033CC"/>
                </a:solidFill>
              </a:rPr>
              <a:t>Використання кухарських сайтів та </a:t>
            </a:r>
            <a:r>
              <a:rPr lang="uk-UA" sz="3200" dirty="0" err="1" smtClean="0">
                <a:solidFill>
                  <a:srgbClr val="0033CC"/>
                </a:solidFill>
              </a:rPr>
              <a:t>блогів</a:t>
            </a:r>
            <a:r>
              <a:rPr lang="uk-UA" sz="3200" dirty="0" smtClean="0">
                <a:solidFill>
                  <a:srgbClr val="0033CC"/>
                </a:solidFill>
              </a:rPr>
              <a:t> для підготовки до уроків</a:t>
            </a:r>
            <a:endParaRPr lang="ru-RU" sz="3200" dirty="0">
              <a:solidFill>
                <a:srgbClr val="0033CC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" y="2229081"/>
            <a:ext cx="9137018" cy="4628919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30359"/>
            <a:ext cx="6768752" cy="7212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rIns="45720" rtlCol="0" anchor="ctr">
            <a:normAutofit fontScale="625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4000" dirty="0" smtClean="0">
                <a:solidFill>
                  <a:srgbClr val="0033CC"/>
                </a:solidFill>
              </a:rPr>
              <a:t>Іноземна мова за професійним спрямуванням</a:t>
            </a:r>
            <a:endParaRPr lang="ru-RU" sz="40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7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8" y="44624"/>
            <a:ext cx="9131651" cy="12961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33CC"/>
                </a:solidFill>
              </a:rPr>
              <a:t>Використання нових кухарських книг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1476866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35" y="1484784"/>
            <a:ext cx="1581693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80021"/>
            <a:ext cx="1477103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49647"/>
            <a:ext cx="1920622" cy="1876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08" y="1566062"/>
            <a:ext cx="1708598" cy="186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" y="4578656"/>
            <a:ext cx="2471420" cy="176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4464514"/>
            <a:ext cx="1724285" cy="1796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7" y="4387658"/>
            <a:ext cx="1518383" cy="1897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387658"/>
            <a:ext cx="1428393" cy="1840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33" y="4546204"/>
            <a:ext cx="1271548" cy="16953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38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99"/>
            <a:ext cx="9036496" cy="12433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33CC"/>
                </a:solidFill>
              </a:rPr>
              <a:t>Використання матеріалів  міжнародних шкіл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7" y="1688854"/>
            <a:ext cx="2346004" cy="1761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53" y="1577161"/>
            <a:ext cx="2893041" cy="144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78" y="1556792"/>
            <a:ext cx="3192239" cy="202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05452" y="3212976"/>
            <a:ext cx="2871357" cy="145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85" y="4225891"/>
            <a:ext cx="3088732" cy="1826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37" y="4941168"/>
            <a:ext cx="2871357" cy="1586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0" y="4366026"/>
            <a:ext cx="2327091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Моніторинг інформації </a:t>
            </a:r>
            <a:r>
              <a:rPr lang="uk-UA" sz="36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крюїнгових</a:t>
            </a:r>
            <a:r>
              <a:rPr lang="uk-UA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компаній</a:t>
            </a:r>
            <a:endParaRPr lang="ru-RU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"/>
          <a:stretch/>
        </p:blipFill>
        <p:spPr>
          <a:xfrm>
            <a:off x="0" y="1547422"/>
            <a:ext cx="4167487" cy="2008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47422"/>
            <a:ext cx="4869009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In Male Dominated Occupation Captain Kate is Qu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7" y="4077072"/>
            <a:ext cx="2699792" cy="26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lobal Shipping Services Ltd › Wejherowo › Po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96" y="4930645"/>
            <a:ext cx="2467782" cy="18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8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73" y="44624"/>
            <a:ext cx="9090227" cy="13128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33CC"/>
                </a:solidFill>
              </a:rPr>
              <a:t>Перевірка знань учнів за допомогою міжнародних тестів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7" y="1844824"/>
            <a:ext cx="3938295" cy="1536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52" y="1700808"/>
            <a:ext cx="4262166" cy="2423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" y="3497296"/>
            <a:ext cx="4445845" cy="3177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63" y="4467238"/>
            <a:ext cx="4433755" cy="2190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3721" y="908720"/>
            <a:ext cx="3936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4951" y="1412776"/>
            <a:ext cx="3890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04" y="161277"/>
            <a:ext cx="8464152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66"/>
                </a:solidFill>
                <a:latin typeface="Cabin"/>
              </a:rPr>
              <a:t>Виробниче навчання і практика – групи ТУ, навчання з елементами дуальної форми </a:t>
            </a:r>
            <a:r>
              <a:rPr lang="uk-UA" b="1" dirty="0" smtClean="0">
                <a:solidFill>
                  <a:srgbClr val="FF0066"/>
                </a:solidFill>
                <a:latin typeface="Cabin"/>
              </a:rPr>
              <a:t>навчання</a:t>
            </a:r>
          </a:p>
          <a:p>
            <a:r>
              <a:rPr lang="uk-UA" dirty="0" smtClean="0">
                <a:hlinkClick r:id="rId3"/>
              </a:rPr>
              <a:t>https</a:t>
            </a:r>
            <a:r>
              <a:rPr lang="uk-UA" dirty="0">
                <a:hlinkClick r:id="rId3"/>
              </a:rPr>
              <a:t>://</a:t>
            </a:r>
            <a:r>
              <a:rPr lang="uk-UA" dirty="0" smtClean="0">
                <a:hlinkClick r:id="rId3"/>
              </a:rPr>
              <a:t>youtu.be/eVuvN42LBsg?t=5</a:t>
            </a:r>
            <a:endParaRPr lang="uk-UA" dirty="0" smtClean="0"/>
          </a:p>
          <a:p>
            <a:r>
              <a:rPr lang="uk-UA" dirty="0" smtClean="0">
                <a:hlinkClick r:id="rId4"/>
              </a:rPr>
              <a:t>https</a:t>
            </a:r>
            <a:r>
              <a:rPr lang="uk-UA" dirty="0">
                <a:hlinkClick r:id="rId4"/>
              </a:rPr>
              <a:t>://</a:t>
            </a:r>
            <a:r>
              <a:rPr lang="uk-UA" dirty="0" smtClean="0">
                <a:hlinkClick r:id="rId4"/>
              </a:rPr>
              <a:t>youtu.be/UEbbwOY-1Ss?t=8</a:t>
            </a:r>
            <a:endParaRPr lang="uk-UA" dirty="0" smtClean="0"/>
          </a:p>
          <a:p>
            <a:endParaRPr lang="uk-UA" b="1" dirty="0">
              <a:solidFill>
                <a:srgbClr val="FF0066"/>
              </a:solidFill>
            </a:endParaRPr>
          </a:p>
        </p:txBody>
      </p:sp>
      <p:pic>
        <p:nvPicPr>
          <p:cNvPr id="6" name="Рисунок 5" descr="http://www.sertifcentr.vinnica.ua/img/prap2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9" y="2386048"/>
            <a:ext cx="3995936" cy="25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419872" y="2529551"/>
            <a:ext cx="5494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Дякуємо за увагу! </a:t>
            </a:r>
            <a:endParaRPr lang="uk-UA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Героям Слава!</a:t>
            </a:r>
            <a:endParaRPr lang="uk-UA" sz="4800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16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0033CC"/>
                </a:solidFill>
              </a:rPr>
              <a:t>Урахування </a:t>
            </a:r>
            <a:r>
              <a:rPr lang="uk-UA" dirty="0" smtClean="0">
                <a:solidFill>
                  <a:srgbClr val="0033CC"/>
                </a:solidFill>
              </a:rPr>
              <a:t>змін до </a:t>
            </a:r>
            <a:r>
              <a:rPr lang="uk-UA" dirty="0" smtClean="0">
                <a:solidFill>
                  <a:srgbClr val="0033CC"/>
                </a:solidFill>
              </a:rPr>
              <a:t>нормативної бази</a:t>
            </a:r>
            <a:endParaRPr lang="uk-UA" dirty="0">
              <a:solidFill>
                <a:srgbClr val="00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498" y="2342464"/>
            <a:ext cx="892899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СТАНДАРТ УКРАЇНИ ДСТУ 4281:2004. «Заклади ресторанного господарства. Класифікація», що зазначає 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класи і типи ЗРГ.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сьогодні в Україні велике різноманіття типів ЗРГ в ресторанному бізнесі, зокрема наступні 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сучасні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формати закладів ресторанного 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господарства</a:t>
            </a: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k-UA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272" y="3861048"/>
            <a:ext cx="4349495" cy="2657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Формат «майдан харчування» (</a:t>
            </a:r>
            <a:r>
              <a:rPr lang="uk-UA" b="1" dirty="0" err="1">
                <a:solidFill>
                  <a:srgbClr val="FF0000"/>
                </a:solidFill>
              </a:rPr>
              <a:t>англ</a:t>
            </a:r>
            <a:r>
              <a:rPr lang="uk-UA" b="1" dirty="0">
                <a:solidFill>
                  <a:srgbClr val="FF0000"/>
                </a:solidFill>
              </a:rPr>
              <a:t>. «</a:t>
            </a:r>
            <a:r>
              <a:rPr lang="uk-UA" b="1" dirty="0" err="1">
                <a:solidFill>
                  <a:srgbClr val="FF0000"/>
                </a:solidFill>
              </a:rPr>
              <a:t>food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 err="1">
                <a:solidFill>
                  <a:srgbClr val="FF0000"/>
                </a:solidFill>
              </a:rPr>
              <a:t>court</a:t>
            </a:r>
            <a:r>
              <a:rPr lang="uk-UA" b="1" dirty="0">
                <a:solidFill>
                  <a:srgbClr val="FF0000"/>
                </a:solidFill>
              </a:rPr>
              <a:t>»). </a:t>
            </a:r>
            <a:r>
              <a:rPr lang="uk-UA" dirty="0">
                <a:solidFill>
                  <a:srgbClr val="FF0000"/>
                </a:solidFill>
              </a:rPr>
              <a:t>Щільне розміщення у певних просторових межах зі спільною торговою залою значної кількості закладів ресторанного господарства, які є конкурентами між собою. </a:t>
            </a:r>
          </a:p>
          <a:p>
            <a:pPr algn="ctr"/>
            <a:r>
              <a:rPr lang="uk-UA" dirty="0">
                <a:solidFill>
                  <a:srgbClr val="FF0000"/>
                </a:solidFill>
              </a:rPr>
              <a:t>Наприклад, </a:t>
            </a:r>
            <a:r>
              <a:rPr lang="uk-UA" dirty="0" smtClean="0">
                <a:solidFill>
                  <a:srgbClr val="FF0000"/>
                </a:solidFill>
              </a:rPr>
              <a:t>ЗРГ, </a:t>
            </a:r>
            <a:r>
              <a:rPr lang="uk-UA" dirty="0">
                <a:solidFill>
                  <a:srgbClr val="FF0000"/>
                </a:solidFill>
              </a:rPr>
              <a:t>розміщені на території різних торговельно-розважальних комплексів - «Платан </a:t>
            </a:r>
            <a:r>
              <a:rPr lang="uk-UA" dirty="0" err="1">
                <a:solidFill>
                  <a:srgbClr val="FF0000"/>
                </a:solidFill>
              </a:rPr>
              <a:t>Plaza</a:t>
            </a:r>
            <a:r>
              <a:rPr lang="uk-UA" dirty="0">
                <a:solidFill>
                  <a:srgbClr val="FF0000"/>
                </a:solidFill>
              </a:rPr>
              <a:t>» (м. Одеса). </a:t>
            </a:r>
          </a:p>
        </p:txBody>
      </p:sp>
      <p:pic>
        <p:nvPicPr>
          <p:cNvPr id="1028" name="Picture 4" descr="Фудкорт в ТРК/оживленный район в СПб | Купить бизнес за 6 950 000 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67" y="3861048"/>
            <a:ext cx="4457651" cy="290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272" y="1521684"/>
            <a:ext cx="89289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33CC"/>
                </a:solidFill>
                <a:latin typeface="Open Sans"/>
              </a:rPr>
              <a:t>Основним напрямком розвитку сфери ресторанного господарства є тенденція так званих гібридних ресторанів, барів, кафе, які мають нові формати діяльності</a:t>
            </a:r>
            <a:endParaRPr lang="uk-UA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854" y="50258"/>
            <a:ext cx="91440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990000"/>
                </a:solidFill>
              </a:rPr>
              <a:t>Формат «Кава-шоп» або концепція </a:t>
            </a:r>
            <a:r>
              <a:rPr lang="uk-UA" sz="2400" b="1" dirty="0" smtClean="0">
                <a:solidFill>
                  <a:srgbClr val="990000"/>
                </a:solidFill>
              </a:rPr>
              <a:t>фреш-кава - </a:t>
            </a:r>
            <a:r>
              <a:rPr lang="uk-UA" sz="2400" dirty="0" smtClean="0">
                <a:solidFill>
                  <a:srgbClr val="990000"/>
                </a:solidFill>
              </a:rPr>
              <a:t>ЗРГ</a:t>
            </a:r>
            <a:r>
              <a:rPr lang="uk-UA" sz="2400" dirty="0">
                <a:solidFill>
                  <a:srgbClr val="990000"/>
                </a:solidFill>
              </a:rPr>
              <a:t>, в яких можна дегустувати будь-який кавовий напій та придбати його з собою або замовити напій з тільки що обсмаженої та змеленої кави. </a:t>
            </a:r>
          </a:p>
        </p:txBody>
      </p:sp>
      <p:pic>
        <p:nvPicPr>
          <p:cNvPr id="2052" name="Picture 4" descr="Кав'ярня Coffee Monkey на Печерську — The Village Украї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4916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Як відкрити кав'ярню? – Бізнес-UA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115" y="4175126"/>
            <a:ext cx="4024310" cy="26828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2056" name="Picture 8" descr="Дизайн кафе Київ. Розробити дизайн інтер'єру кафе, дизайн проект ціна |  Simpeks De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98762"/>
            <a:ext cx="4888855" cy="32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Ароматна кава – спеції, які відмінно доповнять її смак | Корисн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4916"/>
            <a:ext cx="2907407" cy="19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128" y="-13931"/>
            <a:ext cx="9118723" cy="14096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00B050"/>
                </a:solidFill>
              </a:rPr>
              <a:t>Чайна концепція або формат «Чайний клуб» </a:t>
            </a:r>
            <a:r>
              <a:rPr lang="uk-UA" sz="2000" dirty="0">
                <a:solidFill>
                  <a:srgbClr val="00B050"/>
                </a:solidFill>
              </a:rPr>
              <a:t>- </a:t>
            </a:r>
            <a:r>
              <a:rPr lang="uk-UA" sz="2000" dirty="0" smtClean="0">
                <a:solidFill>
                  <a:srgbClr val="00B050"/>
                </a:solidFill>
              </a:rPr>
              <a:t>різновид </a:t>
            </a:r>
            <a:r>
              <a:rPr lang="uk-UA" sz="2000" dirty="0">
                <a:solidFill>
                  <a:srgbClr val="00B050"/>
                </a:solidFill>
              </a:rPr>
              <a:t>закладів ресторанного господарства - клубів, у яких робиться акцент на церемонії подачі чаю елітних сортів або на </a:t>
            </a:r>
            <a:r>
              <a:rPr lang="uk-UA" sz="2000" dirty="0" smtClean="0">
                <a:solidFill>
                  <a:srgbClr val="00B050"/>
                </a:solidFill>
              </a:rPr>
              <a:t>дегустації чаю </a:t>
            </a:r>
            <a:r>
              <a:rPr lang="uk-UA" sz="2000" dirty="0">
                <a:solidFill>
                  <a:srgbClr val="00B050"/>
                </a:solidFill>
              </a:rPr>
              <a:t>та придбанні його із собою. Приклад, «Світ чаю» (м. Одеса</a:t>
            </a:r>
            <a:r>
              <a:rPr lang="uk-UA" sz="2000" dirty="0" smtClean="0">
                <a:solidFill>
                  <a:srgbClr val="00B050"/>
                </a:solidFill>
              </a:rPr>
              <a:t>) 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3074" name="Picture 2" descr="Як відкрити чайний бізнес із нуля. Бізнес-план: чайна крамниця від А до 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2"/>
          <a:stretch/>
        </p:blipFill>
        <p:spPr bwMode="auto">
          <a:xfrm>
            <a:off x="-2128" y="3993250"/>
            <a:ext cx="5150192" cy="286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итайська чайна церемонія Гунфу Ча Київ Вище мистецтво чаювання Гунфу Ча -  Posudoff.com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76" y="1499725"/>
            <a:ext cx="1983422" cy="142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Чайні традиції Англії та Східна чайна церемоні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" y="1524568"/>
            <a:ext cx="3609202" cy="23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Опт - Wholesale.Svit-chaju.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99724"/>
            <a:ext cx="2634071" cy="6691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84" name="Picture 12" descr="Світ Чаю, Одесса - фото ресторана - Tripadvis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306006"/>
            <a:ext cx="3824515" cy="255199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3" name="AutoShape 14" descr="Світ Чаю | Odes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03" y="2168874"/>
            <a:ext cx="3676644" cy="191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0"/>
            <a:ext cx="9207795" cy="14401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990000"/>
                </a:solidFill>
              </a:rPr>
              <a:t>Формат «Суп-хауз</a:t>
            </a:r>
            <a:r>
              <a:rPr lang="uk-UA" sz="2000" b="1" dirty="0" smtClean="0">
                <a:solidFill>
                  <a:srgbClr val="990000"/>
                </a:solidFill>
              </a:rPr>
              <a:t>» - </a:t>
            </a:r>
            <a:r>
              <a:rPr lang="uk-UA" sz="2000" dirty="0" smtClean="0">
                <a:solidFill>
                  <a:srgbClr val="990000"/>
                </a:solidFill>
              </a:rPr>
              <a:t>заклад </a:t>
            </a:r>
            <a:r>
              <a:rPr lang="uk-UA" sz="2000" dirty="0">
                <a:solidFill>
                  <a:srgbClr val="990000"/>
                </a:solidFill>
              </a:rPr>
              <a:t>ресторанного господарства, в якому в широкому асортименті представлені всі найкращі супи світових </a:t>
            </a:r>
            <a:r>
              <a:rPr lang="uk-UA" sz="2000" dirty="0" err="1">
                <a:solidFill>
                  <a:srgbClr val="990000"/>
                </a:solidFill>
              </a:rPr>
              <a:t>кухонь</a:t>
            </a:r>
            <a:r>
              <a:rPr lang="uk-UA" sz="2000" dirty="0">
                <a:solidFill>
                  <a:srgbClr val="990000"/>
                </a:solidFill>
              </a:rPr>
              <a:t> </a:t>
            </a:r>
            <a:r>
              <a:rPr lang="uk-UA" sz="2000" dirty="0" smtClean="0">
                <a:solidFill>
                  <a:srgbClr val="990000"/>
                </a:solidFill>
              </a:rPr>
              <a:t>(у </a:t>
            </a:r>
            <a:r>
              <a:rPr lang="uk-UA" sz="2000" dirty="0">
                <a:solidFill>
                  <a:srgbClr val="990000"/>
                </a:solidFill>
              </a:rPr>
              <a:t>меню є також різноманітні салати, гарніри, рибні та м’ясні страви, кондитерські </a:t>
            </a:r>
            <a:r>
              <a:rPr lang="uk-UA" sz="2000" dirty="0" smtClean="0">
                <a:solidFill>
                  <a:srgbClr val="990000"/>
                </a:solidFill>
              </a:rPr>
              <a:t>вироби). </a:t>
            </a:r>
            <a:r>
              <a:rPr lang="uk-UA" sz="2000" dirty="0">
                <a:solidFill>
                  <a:srgbClr val="990000"/>
                </a:solidFill>
              </a:rPr>
              <a:t>Приклад – «Суп-Хауз» (м. Одеса) </a:t>
            </a:r>
            <a:endParaRPr lang="ru-RU" sz="2000" dirty="0">
              <a:solidFill>
                <a:srgbClr val="99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396" y="5792324"/>
            <a:ext cx="9001000" cy="10656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FF0000"/>
                </a:solidFill>
              </a:rPr>
              <a:t>Основні переваги форматів «Кава-шоп», «Чайний клуб» та «Суп-хауз</a:t>
            </a:r>
            <a:r>
              <a:rPr lang="uk-UA" sz="2000" b="1" dirty="0" smtClean="0">
                <a:solidFill>
                  <a:srgbClr val="FF0000"/>
                </a:solidFill>
              </a:rPr>
              <a:t>» - підвищення </a:t>
            </a:r>
            <a:r>
              <a:rPr lang="uk-UA" sz="2000" b="1" dirty="0">
                <a:solidFill>
                  <a:srgbClr val="FF0000"/>
                </a:solidFill>
              </a:rPr>
              <a:t>якості пропозиції внаслідок концентрації основної уваги працівників на виробництві однієї асортиментної групи страв або напоїв.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3B Cafe, Киев - фото ресторана -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8" y="3653883"/>
            <a:ext cx="3080169" cy="2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55 Blended Soups Stock Photos - Free &amp; Royalty-Free Stock Photos from  Dreamsti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6" b="10649"/>
          <a:stretch/>
        </p:blipFill>
        <p:spPr bwMode="auto">
          <a:xfrm>
            <a:off x="1547387" y="1521749"/>
            <a:ext cx="4638787" cy="21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opas Poner Crema Vegetales Imagen de archivo - Imagen de crisol, seta:  10824488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5"/>
          <a:stretch/>
        </p:blipFill>
        <p:spPr bwMode="auto">
          <a:xfrm>
            <a:off x="6267057" y="1528888"/>
            <a:ext cx="2829536" cy="420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IBA exhibits three pavilions that serve London communit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30" y="3715126"/>
            <a:ext cx="2855384" cy="203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2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8437"/>
            <a:ext cx="9144000" cy="17389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0033CC"/>
                </a:solidFill>
              </a:rPr>
              <a:t>Розважальна концепція або формат </a:t>
            </a:r>
            <a:r>
              <a:rPr lang="uk-UA" sz="2000" b="1" dirty="0">
                <a:solidFill>
                  <a:srgbClr val="0033CC"/>
                </a:solidFill>
              </a:rPr>
              <a:t>«Фестиваль-ресторація» </a:t>
            </a:r>
            <a:r>
              <a:rPr lang="uk-UA" sz="2000" dirty="0">
                <a:solidFill>
                  <a:srgbClr val="0033CC"/>
                </a:solidFill>
              </a:rPr>
              <a:t>- заклади ресторанного господарства з організацією яскравих розважальних заходів (наприклад, показів мод, естрадних шоу) або у поєднанні з наданням різних послуг, котрі створюють і підтримують творчий настрій у </a:t>
            </a:r>
            <a:r>
              <a:rPr lang="uk-UA" sz="2000" dirty="0" smtClean="0">
                <a:solidFill>
                  <a:srgbClr val="0033CC"/>
                </a:solidFill>
              </a:rPr>
              <a:t>гостей: </a:t>
            </a:r>
            <a:r>
              <a:rPr lang="uk-UA" sz="2000" dirty="0">
                <a:solidFill>
                  <a:srgbClr val="0033CC"/>
                </a:solidFill>
              </a:rPr>
              <a:t>музика, кіно, література, художні виставки тощо. </a:t>
            </a:r>
            <a:endParaRPr lang="ru-RU" sz="2000" dirty="0">
              <a:solidFill>
                <a:srgbClr val="0033CC"/>
              </a:solidFill>
            </a:endParaRPr>
          </a:p>
        </p:txBody>
      </p:sp>
      <p:pic>
        <p:nvPicPr>
          <p:cNvPr id="14338" name="Picture 2" descr="Best Lviv night club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3563888" cy="23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▷ The Best Clubs in Williamsburg | The 5 Hottest Williamsburg Clubs 2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19" y="4509120"/>
            <a:ext cx="5872199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У Полтаві відбудеться вечір вуличних музикантів. Коло - новини Полтав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4" y="2037398"/>
            <a:ext cx="3220471" cy="43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7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4000" cy="23975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FF0066"/>
                </a:solidFill>
              </a:rPr>
              <a:t>Новий формат сучасного ЗРГ - </a:t>
            </a:r>
            <a:r>
              <a:rPr lang="uk-UA" sz="2000" b="1" dirty="0">
                <a:solidFill>
                  <a:srgbClr val="FF0066"/>
                </a:solidFill>
              </a:rPr>
              <a:t>FREE FLООR − «вільний рух». </a:t>
            </a:r>
            <a:endParaRPr lang="ru-RU" sz="2000" b="1" dirty="0">
              <a:solidFill>
                <a:srgbClr val="FF0066"/>
              </a:solidFill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FF0066"/>
                </a:solidFill>
              </a:rPr>
              <a:t>Родоначальник концепції </a:t>
            </a:r>
            <a:r>
              <a:rPr lang="uk-UA" sz="2000" dirty="0" err="1">
                <a:solidFill>
                  <a:srgbClr val="FF0066"/>
                </a:solidFill>
              </a:rPr>
              <a:t>free</a:t>
            </a:r>
            <a:r>
              <a:rPr lang="uk-UA" sz="2000" dirty="0">
                <a:solidFill>
                  <a:srgbClr val="FF0066"/>
                </a:solidFill>
              </a:rPr>
              <a:t> </a:t>
            </a:r>
            <a:r>
              <a:rPr lang="uk-UA" sz="2000" dirty="0" err="1">
                <a:solidFill>
                  <a:srgbClr val="FF0066"/>
                </a:solidFill>
              </a:rPr>
              <a:t>flow</a:t>
            </a:r>
            <a:r>
              <a:rPr lang="uk-UA" sz="2000" dirty="0">
                <a:solidFill>
                  <a:srgbClr val="FF0066"/>
                </a:solidFill>
              </a:rPr>
              <a:t> - швейцарська мережа </a:t>
            </a:r>
            <a:r>
              <a:rPr lang="uk-UA" sz="2000" dirty="0" err="1">
                <a:solidFill>
                  <a:srgbClr val="FF0066"/>
                </a:solidFill>
              </a:rPr>
              <a:t>Marche</a:t>
            </a:r>
            <a:r>
              <a:rPr lang="uk-UA" sz="2000" dirty="0">
                <a:solidFill>
                  <a:srgbClr val="FF0066"/>
                </a:solidFill>
              </a:rPr>
              <a:t> </a:t>
            </a:r>
            <a:r>
              <a:rPr lang="uk-UA" sz="2000" dirty="0" err="1" smtClean="0">
                <a:solidFill>
                  <a:srgbClr val="FF0066"/>
                </a:solidFill>
              </a:rPr>
              <a:t>Movenpick</a:t>
            </a:r>
            <a:r>
              <a:rPr lang="uk-UA" sz="2000" dirty="0" smtClean="0">
                <a:solidFill>
                  <a:srgbClr val="FF0066"/>
                </a:solidFill>
              </a:rPr>
              <a:t>, </a:t>
            </a:r>
            <a:r>
              <a:rPr lang="uk-UA" sz="2000" dirty="0">
                <a:solidFill>
                  <a:srgbClr val="FF0066"/>
                </a:solidFill>
              </a:rPr>
              <a:t>тобто концепція харчування − «на лету». </a:t>
            </a:r>
            <a:endParaRPr lang="ru-RU" sz="2000" dirty="0">
              <a:solidFill>
                <a:srgbClr val="FF0066"/>
              </a:solidFill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solidFill>
                  <a:srgbClr val="FF0066"/>
                </a:solidFill>
              </a:rPr>
              <a:t>В </a:t>
            </a:r>
            <a:r>
              <a:rPr lang="uk-UA" sz="2000" dirty="0">
                <a:solidFill>
                  <a:srgbClr val="FF0066"/>
                </a:solidFill>
              </a:rPr>
              <a:t>Україні перший заклад </a:t>
            </a:r>
            <a:r>
              <a:rPr lang="uk-UA" sz="2000" b="1" dirty="0" err="1">
                <a:solidFill>
                  <a:srgbClr val="FF0066"/>
                </a:solidFill>
              </a:rPr>
              <a:t>free</a:t>
            </a:r>
            <a:r>
              <a:rPr lang="uk-UA" sz="2000" b="1" dirty="0">
                <a:solidFill>
                  <a:srgbClr val="FF0066"/>
                </a:solidFill>
              </a:rPr>
              <a:t> </a:t>
            </a:r>
            <a:r>
              <a:rPr lang="uk-UA" sz="2000" b="1" dirty="0" err="1">
                <a:solidFill>
                  <a:srgbClr val="FF0066"/>
                </a:solidFill>
              </a:rPr>
              <a:t>flow</a:t>
            </a:r>
            <a:r>
              <a:rPr lang="uk-UA" sz="2000" b="1" dirty="0">
                <a:solidFill>
                  <a:srgbClr val="FF0066"/>
                </a:solidFill>
              </a:rPr>
              <a:t> </a:t>
            </a:r>
            <a:r>
              <a:rPr lang="uk-UA" sz="2000" dirty="0">
                <a:solidFill>
                  <a:srgbClr val="FF0066"/>
                </a:solidFill>
              </a:rPr>
              <a:t>відкрився в Одесі, в ТЦ «Грецький» компанії «ТАВРИЯ-В». Нині на вітчизняному ринку найвідоміші мережі, які працюють у даному форматі такі: «Два гуся», «</a:t>
            </a:r>
            <a:r>
              <a:rPr lang="uk-UA" sz="2000" dirty="0" err="1">
                <a:solidFill>
                  <a:srgbClr val="FF0066"/>
                </a:solidFill>
              </a:rPr>
              <a:t>Гурме</a:t>
            </a:r>
            <a:r>
              <a:rPr lang="uk-UA" sz="2000" dirty="0">
                <a:solidFill>
                  <a:srgbClr val="FF0066"/>
                </a:solidFill>
              </a:rPr>
              <a:t>», «Пузата хата», «Тралі-Валі», «Домашня кухня», «Здоровенькі були», одеська «Жарю-Парю» ін. </a:t>
            </a: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5122" name="Picture 2" descr="Заклади Формату «Free Flow» і їх адаптація на відчизняному ринку - Формати  закладів ресторанного господарст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5" y="4875110"/>
            <a:ext cx="1817676" cy="185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Заклади Формату «Free Flow» і їх адаптація на відчизняному ринку - Формати  закладів ресторанного господарст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61988"/>
            <a:ext cx="1152089" cy="119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есторан по типу «Фри – фло»: выгодно для все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967" y="3717032"/>
            <a:ext cx="7128325" cy="316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Ресторан Фри-фло Грабли (Цветной бульвар) в Москве: бронирование, меню,  адрес, фото, отзывы - Официальный сайт Restoran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404492"/>
            <a:ext cx="2511319" cy="234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33458" y="2566593"/>
            <a:ext cx="4883085" cy="9814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033CC"/>
                </a:solidFill>
              </a:rPr>
              <a:t>У </a:t>
            </a:r>
            <a:r>
              <a:rPr lang="uk-UA" dirty="0" err="1">
                <a:solidFill>
                  <a:srgbClr val="0033CC"/>
                </a:solidFill>
              </a:rPr>
              <a:t>free</a:t>
            </a:r>
            <a:r>
              <a:rPr lang="uk-UA" dirty="0">
                <a:solidFill>
                  <a:srgbClr val="0033CC"/>
                </a:solidFill>
              </a:rPr>
              <a:t> </a:t>
            </a:r>
            <a:r>
              <a:rPr lang="uk-UA" dirty="0" err="1">
                <a:solidFill>
                  <a:srgbClr val="0033CC"/>
                </a:solidFill>
              </a:rPr>
              <a:t>flow</a:t>
            </a:r>
            <a:r>
              <a:rPr lang="uk-UA" dirty="0">
                <a:solidFill>
                  <a:srgbClr val="0033CC"/>
                </a:solidFill>
              </a:rPr>
              <a:t> не існує єдиної лінії </a:t>
            </a:r>
            <a:r>
              <a:rPr lang="uk-UA" dirty="0" smtClean="0">
                <a:solidFill>
                  <a:srgbClr val="0033CC"/>
                </a:solidFill>
              </a:rPr>
              <a:t>роздачі. </a:t>
            </a:r>
            <a:r>
              <a:rPr lang="uk-UA" dirty="0">
                <a:solidFill>
                  <a:srgbClr val="0033CC"/>
                </a:solidFill>
              </a:rPr>
              <a:t>Ця лінія розбита на окремі </a:t>
            </a:r>
            <a:r>
              <a:rPr lang="uk-UA" b="1" dirty="0">
                <a:solidFill>
                  <a:srgbClr val="0033CC"/>
                </a:solidFill>
              </a:rPr>
              <a:t>«острівці» (</a:t>
            </a:r>
            <a:r>
              <a:rPr lang="uk-UA" b="1" dirty="0" err="1">
                <a:solidFill>
                  <a:srgbClr val="0033CC"/>
                </a:solidFill>
              </a:rPr>
              <a:t>food-station</a:t>
            </a:r>
            <a:r>
              <a:rPr lang="uk-UA" b="1" dirty="0">
                <a:solidFill>
                  <a:srgbClr val="0033CC"/>
                </a:solidFill>
              </a:rPr>
              <a:t>), </a:t>
            </a:r>
            <a:r>
              <a:rPr lang="uk-UA" dirty="0">
                <a:solidFill>
                  <a:srgbClr val="0033CC"/>
                </a:solidFill>
              </a:rPr>
              <a:t>розміщуються по всій залі. </a:t>
            </a:r>
            <a:endParaRPr lang="ru-RU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761</TotalTime>
  <Words>1643</Words>
  <Application>Microsoft Office PowerPoint</Application>
  <PresentationFormat>Экран (4:3)</PresentationFormat>
  <Paragraphs>105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0" baseType="lpstr">
      <vt:lpstr>Arial Unicode MS</vt:lpstr>
      <vt:lpstr>Arial</vt:lpstr>
      <vt:lpstr>Cabin</vt:lpstr>
      <vt:lpstr>Calibri</vt:lpstr>
      <vt:lpstr>Corbel</vt:lpstr>
      <vt:lpstr>Georgia</vt:lpstr>
      <vt:lpstr>Monotype Corsiva</vt:lpstr>
      <vt:lpstr>Open Sans</vt:lpstr>
      <vt:lpstr>Times New Roman</vt:lpstr>
      <vt:lpstr>Wingdings</vt:lpstr>
      <vt:lpstr>Wingdings 2</vt:lpstr>
      <vt:lpstr>Wingdings 3</vt:lpstr>
      <vt:lpstr>Модульная</vt:lpstr>
      <vt:lpstr>Презентация PowerPoint</vt:lpstr>
      <vt:lpstr>Презентация PowerPoint</vt:lpstr>
      <vt:lpstr>Презентация PowerPoint</vt:lpstr>
      <vt:lpstr>Урахування змін до нормативної бази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Урахування нормативної бази харчових технологій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Адаптація до нової нормативної бази на борту судна, що  пов'язана з карантинними заходами пандемії COVID -19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Використання кухарських сайтів та блогів для підготовки до уроків</vt:lpstr>
      <vt:lpstr>Використання нових кухарських книг</vt:lpstr>
      <vt:lpstr>Використання матеріалів  міжнародних шкіл</vt:lpstr>
      <vt:lpstr>Моніторинг інформації крюїнгових компаній</vt:lpstr>
      <vt:lpstr>Перевірка знань учнів за допомогою міжнародних тестів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105</cp:revision>
  <dcterms:modified xsi:type="dcterms:W3CDTF">2022-11-28T19:40:00Z</dcterms:modified>
</cp:coreProperties>
</file>