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92" r:id="rId3"/>
    <p:sldId id="266" r:id="rId4"/>
    <p:sldId id="293" r:id="rId5"/>
    <p:sldId id="296" r:id="rId6"/>
    <p:sldId id="294" r:id="rId7"/>
    <p:sldId id="263" r:id="rId8"/>
    <p:sldId id="262" r:id="rId9"/>
    <p:sldId id="268" r:id="rId10"/>
    <p:sldId id="283" r:id="rId11"/>
    <p:sldId id="256" r:id="rId12"/>
    <p:sldId id="264" r:id="rId13"/>
    <p:sldId id="257" r:id="rId14"/>
    <p:sldId id="258" r:id="rId15"/>
    <p:sldId id="288" r:id="rId16"/>
    <p:sldId id="289" r:id="rId17"/>
    <p:sldId id="290" r:id="rId18"/>
    <p:sldId id="295" r:id="rId19"/>
    <p:sldId id="259" r:id="rId20"/>
    <p:sldId id="269" r:id="rId21"/>
    <p:sldId id="285" r:id="rId22"/>
    <p:sldId id="270" r:id="rId23"/>
    <p:sldId id="271" r:id="rId24"/>
    <p:sldId id="286" r:id="rId25"/>
    <p:sldId id="273" r:id="rId26"/>
    <p:sldId id="275" r:id="rId27"/>
    <p:sldId id="277" r:id="rId28"/>
    <p:sldId id="284" r:id="rId29"/>
    <p:sldId id="291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527C7E"/>
    <a:srgbClr val="9966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FB4B-A9AC-4DDF-A22E-BFEAE0AE60B3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9685-0BAE-44A8-956C-12A07680F9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FB4B-A9AC-4DDF-A22E-BFEAE0AE60B3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9685-0BAE-44A8-956C-12A07680F9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FB4B-A9AC-4DDF-A22E-BFEAE0AE60B3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9685-0BAE-44A8-956C-12A07680F9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FB4B-A9AC-4DDF-A22E-BFEAE0AE60B3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9685-0BAE-44A8-956C-12A07680F9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FB4B-A9AC-4DDF-A22E-BFEAE0AE60B3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9685-0BAE-44A8-956C-12A07680F9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FB4B-A9AC-4DDF-A22E-BFEAE0AE60B3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9685-0BAE-44A8-956C-12A07680F9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FB4B-A9AC-4DDF-A22E-BFEAE0AE60B3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9685-0BAE-44A8-956C-12A07680F9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FB4B-A9AC-4DDF-A22E-BFEAE0AE60B3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9685-0BAE-44A8-956C-12A07680F9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FB4B-A9AC-4DDF-A22E-BFEAE0AE60B3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9685-0BAE-44A8-956C-12A07680F9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FB4B-A9AC-4DDF-A22E-BFEAE0AE60B3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9685-0BAE-44A8-956C-12A07680F9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FB4B-A9AC-4DDF-A22E-BFEAE0AE60B3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9685-0BAE-44A8-956C-12A07680F9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5FB4B-A9AC-4DDF-A22E-BFEAE0AE60B3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D9685-0BAE-44A8-956C-12A07680F9A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//upload.wikimedia.org/wikipedia/commons/d/d1/Teaproducingcountries.sv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teasoul.ru/ieroglif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.wikipedia.org/wiki/%D0%A4%D0%B0%D0%B9%D0%BB:HCAM13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//upload.wikimedia.org/wikipedia/commons/1/18/Cameron_highlands.j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e/Bohea_Tea_tree.jpg" TargetMode="External"/><Relationship Id="rId2" Type="http://schemas.openxmlformats.org/officeDocument/2006/relationships/hyperlink" Target="http://uk.wikipedia.org/wiki/Camellia_sinensi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f/f9/Flower_of_camellia_sinensis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0/03/%C3%87ay-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501122" cy="200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/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b="1" dirty="0" smtClean="0">
                <a:solidFill>
                  <a:srgbClr val="00B050"/>
                </a:solidFill>
              </a:rPr>
              <a:t>Країни виробники - 30 країн світу</a:t>
            </a:r>
            <a:endParaRPr lang="uk-UA" b="1" dirty="0">
              <a:solidFill>
                <a:srgbClr val="00B050"/>
              </a:solidFill>
            </a:endParaRPr>
          </a:p>
        </p:txBody>
      </p:sp>
      <p:pic>
        <p:nvPicPr>
          <p:cNvPr id="11266" name="Picture 2" descr="Файл:Teaproducingcountries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8643998" cy="5228339"/>
          </a:xfrm>
          <a:prstGeom prst="rect">
            <a:avLst/>
          </a:prstGeom>
          <a:noFill/>
        </p:spPr>
      </p:pic>
      <p:pic>
        <p:nvPicPr>
          <p:cNvPr id="4" name="Picture 4" descr="http://global-teacher.net/img/hom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0"/>
            <a:ext cx="857256" cy="857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rgbClr val="00B050"/>
                </a:solidFill>
              </a:rPr>
              <a:t>Верхні пагони чайної </a:t>
            </a:r>
            <a:r>
              <a:rPr lang="uk-UA" sz="3100" b="1" dirty="0" smtClean="0">
                <a:solidFill>
                  <a:srgbClr val="00B050"/>
                </a:solidFill>
              </a:rPr>
              <a:t>рослини, з </a:t>
            </a:r>
            <a:r>
              <a:rPr lang="uk-UA" sz="3100" b="1" dirty="0" smtClean="0">
                <a:solidFill>
                  <a:srgbClr val="00B050"/>
                </a:solidFill>
              </a:rPr>
              <a:t>яких отримують  чай найвищої якості </a:t>
            </a:r>
            <a:r>
              <a:rPr lang="uk-UA" sz="3100" b="1" dirty="0" smtClean="0"/>
              <a:t/>
            </a:r>
            <a:br>
              <a:rPr lang="uk-UA" sz="3100" b="1" dirty="0" smtClean="0"/>
            </a:br>
            <a:endParaRPr lang="uk-UA" sz="3100" dirty="0"/>
          </a:p>
        </p:txBody>
      </p:sp>
      <p:pic>
        <p:nvPicPr>
          <p:cNvPr id="20482" name="Picture 2" descr="&amp;vcy;&amp;iecy;&amp;rcy;&amp;khcy;&amp;ncy;&amp;icy;&amp;iecy; &amp;pcy;&amp;ocy;&amp;bcy;&amp;iecy;&amp;gcy;&amp;icy; &amp;chcy;&amp;acy;&amp;jcy;&amp;ncy;&amp;ocy;&amp;gcy;&amp;ocy; &amp;rcy;&amp;acy;&amp;scy;&amp;tcy;&amp;iecy;&amp;ncy;&amp;icy;&amp;yacy;, &amp;icy;&amp;zcy; &amp;kcy;&amp;ocy;&amp;tcy;&amp;ocy;&amp;rcy;&amp;ycy;&amp;khcy; &amp;pcy;&amp;ocy;&amp;lcy;&amp;ucy;&amp;chcy;&amp;acy;&amp;yucy;&amp;tcy; &amp;chcy;&amp;acy;&amp;jcy; &amp;vcy;&amp;ycy;&amp;scy;&amp;ocy;&amp;chcy;&amp;acy;&amp;jcy;&amp;shcy;&amp;iecy;&amp;gcy;&amp;ocy; &amp;kcy;&amp;acy;&amp;chcy;&amp;iecy;&amp;scy;&amp;t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7238"/>
            <a:ext cx="9144000" cy="6080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3746696" cy="1470025"/>
          </a:xfrm>
        </p:spPr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>Класифікація </a:t>
            </a:r>
            <a:endParaRPr lang="uk-UA" b="1" dirty="0">
              <a:solidFill>
                <a:srgbClr val="00B050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57158" y="2000240"/>
            <a:ext cx="7597352" cy="44935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u="sng" dirty="0" smtClean="0">
                <a:solidFill>
                  <a:srgbClr val="008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По  типу чайного куща:</a:t>
            </a:r>
            <a:endParaRPr lang="ru-RU" sz="2400" b="1" u="sng" dirty="0" smtClean="0">
              <a:solidFill>
                <a:srgbClr val="008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98525" algn="l"/>
              </a:tabLst>
            </a:pPr>
            <a:r>
              <a:rPr lang="uk-UA" sz="2400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400" b="1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Китайський різновид  </a:t>
            </a:r>
            <a:endParaRPr lang="uk-UA" sz="2400" b="1" dirty="0" smtClean="0">
              <a:solidFill>
                <a:srgbClr val="008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98525" algn="l"/>
              </a:tabLst>
            </a:pPr>
            <a:r>
              <a:rPr lang="uk-UA" sz="2400" b="1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Ассамський різновид </a:t>
            </a:r>
            <a:endParaRPr lang="uk-UA" sz="2400" b="1" dirty="0" smtClean="0">
              <a:solidFill>
                <a:srgbClr val="008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98525" algn="l"/>
              </a:tabLst>
            </a:pPr>
            <a:r>
              <a:rPr lang="uk-UA" sz="2400" b="1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Камбоджійський  різновид</a:t>
            </a:r>
            <a:r>
              <a:rPr lang="uk-UA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uk-UA" sz="24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400" b="1" u="sng" dirty="0" smtClean="0">
                <a:solidFill>
                  <a:srgbClr val="996633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По способу обробки:</a:t>
            </a:r>
            <a:endParaRPr lang="uk-UA" sz="2400" b="1" u="sng" dirty="0" smtClean="0">
              <a:solidFill>
                <a:srgbClr val="996633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uk-UA" sz="2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Зелений чай</a:t>
            </a:r>
            <a:endParaRPr lang="uk-UA" sz="2400" b="1" dirty="0" smtClean="0">
              <a:solidFill>
                <a:srgbClr val="00B05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Чорний чай</a:t>
            </a:r>
            <a:endParaRPr lang="uk-UA" sz="24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uk-UA" sz="2400" b="1" dirty="0" smtClean="0">
                <a:solidFill>
                  <a:srgbClr val="92D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Білий чай</a:t>
            </a:r>
            <a:endParaRPr lang="uk-UA" sz="2400" b="1" dirty="0" smtClean="0">
              <a:solidFill>
                <a:srgbClr val="92D05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uk-UA" sz="2400" b="1" dirty="0" smtClean="0">
                <a:solidFill>
                  <a:srgbClr val="9966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Жовтий чай</a:t>
            </a:r>
            <a:endParaRPr lang="uk-UA" sz="2400" b="1" dirty="0" smtClean="0">
              <a:solidFill>
                <a:srgbClr val="996633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400" dirty="0" smtClean="0">
                <a:solidFill>
                  <a:srgbClr val="CA35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4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Улун</a:t>
            </a: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(червоний чай, </a:t>
            </a:r>
            <a:r>
              <a:rPr lang="uk-UA" sz="24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оолонг</a:t>
            </a: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lang="uk-UA" sz="24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uk-UA" sz="2400" b="1" dirty="0" smtClean="0">
                <a:solidFill>
                  <a:srgbClr val="9966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Чай </a:t>
            </a:r>
            <a:r>
              <a:rPr lang="uk-UA" sz="2400" b="1" dirty="0" err="1" smtClean="0">
                <a:solidFill>
                  <a:srgbClr val="9966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Пуер</a:t>
            </a:r>
            <a:r>
              <a:rPr lang="uk-UA" sz="2400" b="1" dirty="0" smtClean="0">
                <a:solidFill>
                  <a:srgbClr val="9966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uk-UA" sz="2400" b="1" dirty="0" err="1" smtClean="0">
                <a:solidFill>
                  <a:srgbClr val="9966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Пу-Ер</a:t>
            </a:r>
            <a:r>
              <a:rPr lang="uk-UA" sz="2400" b="1" dirty="0" smtClean="0">
                <a:solidFill>
                  <a:srgbClr val="9966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uk-UA" sz="2400" b="1" dirty="0" smtClean="0">
              <a:solidFill>
                <a:srgbClr val="996633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uk-UA" sz="2200" b="0" strike="noStrike" cap="none" normalizeH="0" baseline="0" dirty="0" smtClean="0">
              <a:ln>
                <a:noFill/>
              </a:ln>
              <a:solidFill>
                <a:srgbClr val="7E644B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Рисунок 5" descr="http://www.ameno.ru/upload/2456335_web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0"/>
            <a:ext cx="4309421" cy="30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По типу чайної рослини 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476886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uk-UA" b="1" u="sng" dirty="0" smtClean="0">
                <a:solidFill>
                  <a:srgbClr val="527C7E"/>
                </a:solidFill>
              </a:rPr>
              <a:t>Китайський</a:t>
            </a:r>
            <a:r>
              <a:rPr lang="uk-UA" b="1" dirty="0" smtClean="0">
                <a:solidFill>
                  <a:srgbClr val="527C7E"/>
                </a:solidFill>
              </a:rPr>
              <a:t> </a:t>
            </a:r>
            <a:r>
              <a:rPr lang="uk-UA" b="1" dirty="0" smtClean="0">
                <a:solidFill>
                  <a:srgbClr val="527C7E"/>
                </a:solidFill>
              </a:rPr>
              <a:t>різновид (</a:t>
            </a:r>
            <a:r>
              <a:rPr lang="uk-UA" b="1" i="1" dirty="0" err="1" smtClean="0">
                <a:solidFill>
                  <a:srgbClr val="527C7E"/>
                </a:solidFill>
              </a:rPr>
              <a:t>Thea</a:t>
            </a:r>
            <a:r>
              <a:rPr lang="uk-UA" b="1" i="1" dirty="0" smtClean="0">
                <a:solidFill>
                  <a:srgbClr val="527C7E"/>
                </a:solidFill>
              </a:rPr>
              <a:t> </a:t>
            </a:r>
            <a:r>
              <a:rPr lang="uk-UA" b="1" i="1" dirty="0" err="1" smtClean="0">
                <a:solidFill>
                  <a:srgbClr val="527C7E"/>
                </a:solidFill>
              </a:rPr>
              <a:t>sinensis</a:t>
            </a:r>
            <a:r>
              <a:rPr lang="uk-UA" b="1" dirty="0" smtClean="0">
                <a:solidFill>
                  <a:srgbClr val="527C7E"/>
                </a:solidFill>
              </a:rPr>
              <a:t> </a:t>
            </a:r>
            <a:r>
              <a:rPr lang="uk-UA" b="1" i="0" dirty="0" err="1" smtClean="0">
                <a:solidFill>
                  <a:srgbClr val="527C7E"/>
                </a:solidFill>
              </a:rPr>
              <a:t>var</a:t>
            </a:r>
            <a:r>
              <a:rPr lang="uk-UA" b="1" i="0" dirty="0" smtClean="0">
                <a:solidFill>
                  <a:srgbClr val="527C7E"/>
                </a:solidFill>
              </a:rPr>
              <a:t>. </a:t>
            </a:r>
            <a:r>
              <a:rPr lang="uk-UA" b="1" i="1" dirty="0" err="1" smtClean="0">
                <a:solidFill>
                  <a:srgbClr val="527C7E"/>
                </a:solidFill>
              </a:rPr>
              <a:t>sinensis</a:t>
            </a:r>
            <a:r>
              <a:rPr lang="uk-UA" b="1" dirty="0" smtClean="0">
                <a:solidFill>
                  <a:srgbClr val="527C7E"/>
                </a:solidFill>
              </a:rPr>
              <a:t>): китайський (</a:t>
            </a:r>
            <a:r>
              <a:rPr lang="uk-UA" b="1" dirty="0" err="1" smtClean="0">
                <a:solidFill>
                  <a:srgbClr val="527C7E"/>
                </a:solidFill>
              </a:rPr>
              <a:t>юньнаньський</a:t>
            </a:r>
            <a:r>
              <a:rPr lang="uk-UA" b="1" dirty="0" smtClean="0">
                <a:solidFill>
                  <a:srgbClr val="527C7E"/>
                </a:solidFill>
              </a:rPr>
              <a:t> чай,  </a:t>
            </a:r>
            <a:r>
              <a:rPr lang="uk-UA" b="1" dirty="0" err="1" smtClean="0">
                <a:solidFill>
                  <a:srgbClr val="527C7E"/>
                </a:solidFill>
              </a:rPr>
              <a:t>улун</a:t>
            </a:r>
            <a:r>
              <a:rPr lang="uk-UA" b="1" dirty="0" smtClean="0">
                <a:solidFill>
                  <a:srgbClr val="527C7E"/>
                </a:solidFill>
              </a:rPr>
              <a:t> і </a:t>
            </a:r>
            <a:r>
              <a:rPr lang="uk-UA" b="1" dirty="0" smtClean="0">
                <a:solidFill>
                  <a:srgbClr val="527C7E"/>
                </a:solidFill>
              </a:rPr>
              <a:t>ін.), </a:t>
            </a:r>
            <a:r>
              <a:rPr lang="uk-UA" b="1" dirty="0" smtClean="0">
                <a:solidFill>
                  <a:srgbClr val="527C7E"/>
                </a:solidFill>
              </a:rPr>
              <a:t>японський ( </a:t>
            </a:r>
            <a:r>
              <a:rPr lang="uk-UA" b="1" dirty="0" err="1" smtClean="0">
                <a:solidFill>
                  <a:srgbClr val="527C7E"/>
                </a:solidFill>
              </a:rPr>
              <a:t>сентя</a:t>
            </a:r>
            <a:r>
              <a:rPr lang="uk-UA" b="1" dirty="0" smtClean="0">
                <a:solidFill>
                  <a:srgbClr val="527C7E"/>
                </a:solidFill>
              </a:rPr>
              <a:t>, </a:t>
            </a:r>
            <a:r>
              <a:rPr lang="uk-UA" b="1" dirty="0" err="1" smtClean="0">
                <a:solidFill>
                  <a:srgbClr val="527C7E"/>
                </a:solidFill>
              </a:rPr>
              <a:t>дарджлінг</a:t>
            </a:r>
            <a:r>
              <a:rPr lang="uk-UA" b="1" dirty="0" smtClean="0">
                <a:solidFill>
                  <a:srgbClr val="527C7E"/>
                </a:solidFill>
              </a:rPr>
              <a:t>, </a:t>
            </a:r>
            <a:r>
              <a:rPr lang="uk-UA" b="1" dirty="0" err="1" smtClean="0">
                <a:solidFill>
                  <a:srgbClr val="527C7E"/>
                </a:solidFill>
              </a:rPr>
              <a:t>формозський</a:t>
            </a:r>
            <a:r>
              <a:rPr lang="uk-UA" b="1" dirty="0" smtClean="0">
                <a:solidFill>
                  <a:srgbClr val="527C7E"/>
                </a:solidFill>
              </a:rPr>
              <a:t>, в'єтнамський, індонезійський, грузинський </a:t>
            </a:r>
            <a:r>
              <a:rPr lang="uk-UA" b="1" dirty="0" smtClean="0">
                <a:solidFill>
                  <a:srgbClr val="527C7E"/>
                </a:solidFill>
              </a:rPr>
              <a:t>ін.) </a:t>
            </a:r>
            <a:endParaRPr lang="uk-UA" b="1" dirty="0" smtClean="0">
              <a:solidFill>
                <a:srgbClr val="527C7E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b="1" u="sng" dirty="0" smtClean="0">
                <a:solidFill>
                  <a:srgbClr val="527C7E"/>
                </a:solidFill>
              </a:rPr>
              <a:t>Ассамський </a:t>
            </a:r>
            <a:r>
              <a:rPr lang="uk-UA" b="1" dirty="0" smtClean="0">
                <a:solidFill>
                  <a:srgbClr val="527C7E"/>
                </a:solidFill>
              </a:rPr>
              <a:t>різновид (</a:t>
            </a:r>
            <a:r>
              <a:rPr lang="uk-UA" b="1" i="1" dirty="0" err="1" smtClean="0">
                <a:solidFill>
                  <a:srgbClr val="527C7E"/>
                </a:solidFill>
              </a:rPr>
              <a:t>Thea</a:t>
            </a:r>
            <a:r>
              <a:rPr lang="uk-UA" b="1" i="1" dirty="0" smtClean="0">
                <a:solidFill>
                  <a:srgbClr val="527C7E"/>
                </a:solidFill>
              </a:rPr>
              <a:t> </a:t>
            </a:r>
            <a:r>
              <a:rPr lang="uk-UA" b="1" i="1" dirty="0" err="1" smtClean="0">
                <a:solidFill>
                  <a:srgbClr val="527C7E"/>
                </a:solidFill>
              </a:rPr>
              <a:t>sinensis</a:t>
            </a:r>
            <a:r>
              <a:rPr lang="uk-UA" b="1" dirty="0" smtClean="0">
                <a:solidFill>
                  <a:srgbClr val="527C7E"/>
                </a:solidFill>
              </a:rPr>
              <a:t> </a:t>
            </a:r>
            <a:r>
              <a:rPr lang="uk-UA" b="1" i="0" dirty="0" err="1" smtClean="0">
                <a:solidFill>
                  <a:srgbClr val="527C7E"/>
                </a:solidFill>
              </a:rPr>
              <a:t>var</a:t>
            </a:r>
            <a:r>
              <a:rPr lang="uk-UA" b="1" i="0" dirty="0" smtClean="0">
                <a:solidFill>
                  <a:srgbClr val="527C7E"/>
                </a:solidFill>
              </a:rPr>
              <a:t>. </a:t>
            </a:r>
            <a:r>
              <a:rPr lang="uk-UA" b="1" i="1" dirty="0" err="1" smtClean="0">
                <a:solidFill>
                  <a:srgbClr val="527C7E"/>
                </a:solidFill>
              </a:rPr>
              <a:t>assamica</a:t>
            </a:r>
            <a:r>
              <a:rPr lang="uk-UA" b="1" dirty="0" smtClean="0">
                <a:solidFill>
                  <a:srgbClr val="527C7E"/>
                </a:solidFill>
              </a:rPr>
              <a:t>): індійський </a:t>
            </a:r>
            <a:r>
              <a:rPr lang="uk-UA" b="1" dirty="0" smtClean="0">
                <a:solidFill>
                  <a:srgbClr val="527C7E"/>
                </a:solidFill>
              </a:rPr>
              <a:t>(ассамський </a:t>
            </a:r>
            <a:r>
              <a:rPr lang="uk-UA" b="1" dirty="0" smtClean="0">
                <a:solidFill>
                  <a:srgbClr val="527C7E"/>
                </a:solidFill>
              </a:rPr>
              <a:t>і </a:t>
            </a:r>
            <a:r>
              <a:rPr lang="uk-UA" b="1" dirty="0" smtClean="0">
                <a:solidFill>
                  <a:srgbClr val="527C7E"/>
                </a:solidFill>
              </a:rPr>
              <a:t>ін.), </a:t>
            </a:r>
            <a:r>
              <a:rPr lang="uk-UA" b="1" dirty="0" smtClean="0">
                <a:solidFill>
                  <a:srgbClr val="527C7E"/>
                </a:solidFill>
              </a:rPr>
              <a:t>цейлонський, кенійський, </a:t>
            </a:r>
            <a:r>
              <a:rPr lang="uk-UA" b="1" dirty="0" err="1" smtClean="0">
                <a:solidFill>
                  <a:srgbClr val="527C7E"/>
                </a:solidFill>
              </a:rPr>
              <a:t>угандійський</a:t>
            </a:r>
            <a:r>
              <a:rPr lang="uk-UA" b="1" dirty="0" smtClean="0">
                <a:solidFill>
                  <a:srgbClr val="527C7E"/>
                </a:solidFill>
              </a:rPr>
              <a:t>  </a:t>
            </a:r>
            <a:r>
              <a:rPr lang="uk-UA" b="1" dirty="0" smtClean="0">
                <a:solidFill>
                  <a:srgbClr val="527C7E"/>
                </a:solidFill>
              </a:rPr>
              <a:t>ін. </a:t>
            </a:r>
            <a:endParaRPr lang="uk-UA" b="1" dirty="0" smtClean="0">
              <a:solidFill>
                <a:srgbClr val="527C7E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b="1" u="sng" dirty="0" smtClean="0">
                <a:solidFill>
                  <a:srgbClr val="527C7E"/>
                </a:solidFill>
              </a:rPr>
              <a:t>Камбоджійський </a:t>
            </a:r>
            <a:r>
              <a:rPr lang="uk-UA" b="1" dirty="0" smtClean="0">
                <a:solidFill>
                  <a:srgbClr val="527C7E"/>
                </a:solidFill>
              </a:rPr>
              <a:t>різновид </a:t>
            </a:r>
            <a:r>
              <a:rPr lang="uk-UA" b="1" dirty="0" smtClean="0">
                <a:solidFill>
                  <a:srgbClr val="527C7E"/>
                </a:solidFill>
              </a:rPr>
              <a:t>- </a:t>
            </a:r>
            <a:r>
              <a:rPr lang="uk-UA" b="1" dirty="0" smtClean="0">
                <a:solidFill>
                  <a:srgbClr val="527C7E"/>
                </a:solidFill>
              </a:rPr>
              <a:t>природний гібрид  вищевказаних , вирощується в деяких районах Індокитаю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984884"/>
            <a:ext cx="5871026" cy="5262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Arial" pitchFamily="34" charset="0"/>
              </a:rPr>
              <a:t>По країні походження: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695450" algn="l"/>
              </a:tabLst>
            </a:pPr>
            <a:r>
              <a:rPr kumimoji="0" lang="uk-UA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 Індійський чай  </a:t>
            </a:r>
            <a:endParaRPr kumimoji="0" lang="uk-UA" sz="28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695450" algn="l"/>
              </a:tabLst>
            </a:pPr>
            <a:r>
              <a:rPr kumimoji="0" lang="uk-UA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Китайський </a:t>
            </a:r>
            <a:r>
              <a:rPr kumimoji="0" lang="uk-UA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чай </a:t>
            </a:r>
            <a:endParaRPr kumimoji="0" lang="uk-UA" sz="28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695450" algn="l"/>
              </a:tabLst>
            </a:pPr>
            <a:r>
              <a:rPr kumimoji="0" lang="uk-UA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Цейлонський </a:t>
            </a:r>
            <a:r>
              <a:rPr kumimoji="0" lang="uk-UA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чай </a:t>
            </a:r>
            <a:endParaRPr kumimoji="0" lang="uk-UA" sz="28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695450" algn="l"/>
              </a:tabLst>
            </a:pPr>
            <a:r>
              <a:rPr kumimoji="0" lang="uk-UA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Японський </a:t>
            </a:r>
            <a:r>
              <a:rPr kumimoji="0" lang="uk-UA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чай </a:t>
            </a:r>
            <a:endParaRPr kumimoji="0" lang="uk-UA" sz="28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695450" algn="l"/>
              </a:tabLst>
            </a:pPr>
            <a:r>
              <a:rPr kumimoji="0" lang="uk-UA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Африканський </a:t>
            </a:r>
            <a:r>
              <a:rPr kumimoji="0" lang="uk-UA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чай </a:t>
            </a:r>
            <a:endParaRPr kumimoji="0" lang="uk-UA" sz="28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695450" algn="l"/>
              </a:tabLst>
            </a:pPr>
            <a:r>
              <a:rPr kumimoji="0" lang="uk-UA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Інші </a:t>
            </a:r>
            <a:endParaRPr kumimoji="0" lang="uk-UA" sz="28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Arial" pitchFamily="34" charset="0"/>
              </a:rPr>
              <a:t>По типу чайного листа: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Високосортні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цільно-листові чаї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Середньосортні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чаї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Низькосортні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подрібнені чаї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7410" name="Picture 2" descr="http://upload.wikimedia.org/wikipedia/commons/thumb/c/cb/Tea_leaves_steeping_in_a_zhong_%C4%8Daj_05.jpg/250px-Tea_leaves_steeping_in_a_zhong_%C4%8Daj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0"/>
            <a:ext cx="3347864" cy="4459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548680"/>
            <a:ext cx="8501122" cy="56938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800" b="1" u="sng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По методу додаткової обробки</a:t>
            </a:r>
            <a:endParaRPr lang="uk-UA" sz="2800" b="1" u="sng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800" b="1" dirty="0" smtClean="0">
                <a:solidFill>
                  <a:srgbClr val="527C7E"/>
                </a:solidFill>
                <a:ea typeface="Times New Roman" pitchFamily="18" charset="0"/>
                <a:cs typeface="Arial" pitchFamily="34" charset="0"/>
              </a:rPr>
              <a:t>    Ферментація </a:t>
            </a:r>
            <a:endParaRPr lang="uk-UA" sz="2800" b="1" dirty="0" smtClean="0">
              <a:solidFill>
                <a:srgbClr val="527C7E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uk-UA" sz="2800" b="1" dirty="0" smtClean="0">
                <a:solidFill>
                  <a:srgbClr val="527C7E"/>
                </a:solidFill>
                <a:ea typeface="Times New Roman" pitchFamily="18" charset="0"/>
                <a:cs typeface="Arial" pitchFamily="34" charset="0"/>
              </a:rPr>
              <a:t> Неферментовані  </a:t>
            </a:r>
            <a:r>
              <a:rPr lang="uk-UA" sz="2800" b="1" dirty="0" smtClean="0">
                <a:solidFill>
                  <a:srgbClr val="527C7E"/>
                </a:solidFill>
                <a:ea typeface="Times New Roman" pitchFamily="18" charset="0"/>
                <a:cs typeface="Arial" pitchFamily="34" charset="0"/>
              </a:rPr>
              <a:t>— білий і зелений </a:t>
            </a:r>
            <a:endParaRPr lang="uk-UA" sz="2800" b="1" dirty="0" smtClean="0">
              <a:solidFill>
                <a:srgbClr val="527C7E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uk-UA" sz="2800" b="1" dirty="0" smtClean="0">
                <a:solidFill>
                  <a:srgbClr val="527C7E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uk-UA" sz="2800" b="1" dirty="0" err="1" smtClean="0">
                <a:solidFill>
                  <a:srgbClr val="527C7E"/>
                </a:solidFill>
                <a:ea typeface="Times New Roman" pitchFamily="18" charset="0"/>
                <a:cs typeface="Arial" pitchFamily="34" charset="0"/>
              </a:rPr>
              <a:t>Напівферментовані</a:t>
            </a:r>
            <a:r>
              <a:rPr lang="uk-UA" sz="2800" b="1" dirty="0" smtClean="0">
                <a:solidFill>
                  <a:srgbClr val="527C7E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uk-UA" sz="2800" b="1" dirty="0" smtClean="0">
                <a:solidFill>
                  <a:srgbClr val="527C7E"/>
                </a:solidFill>
                <a:ea typeface="Times New Roman" pitchFamily="18" charset="0"/>
                <a:cs typeface="Arial" pitchFamily="34" charset="0"/>
              </a:rPr>
              <a:t>—  жовті, червоні (</a:t>
            </a:r>
            <a:r>
              <a:rPr lang="uk-UA" sz="2800" b="1" dirty="0" err="1" smtClean="0">
                <a:solidFill>
                  <a:srgbClr val="527C7E"/>
                </a:solidFill>
                <a:ea typeface="Times New Roman" pitchFamily="18" charset="0"/>
                <a:cs typeface="Arial" pitchFamily="34" charset="0"/>
              </a:rPr>
              <a:t>оолонги</a:t>
            </a:r>
            <a:r>
              <a:rPr lang="uk-UA" sz="2800" b="1" dirty="0" smtClean="0">
                <a:solidFill>
                  <a:srgbClr val="527C7E"/>
                </a:solidFill>
                <a:ea typeface="Times New Roman" pitchFamily="18" charset="0"/>
                <a:cs typeface="Arial" pitchFamily="34" charset="0"/>
              </a:rPr>
              <a:t>),  сині (фіолетові) чаї; </a:t>
            </a:r>
            <a:endParaRPr lang="uk-UA" sz="2800" b="1" dirty="0" smtClean="0">
              <a:solidFill>
                <a:srgbClr val="527C7E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uk-UA" sz="2800" b="1" dirty="0" smtClean="0">
                <a:solidFill>
                  <a:srgbClr val="527C7E"/>
                </a:solidFill>
                <a:ea typeface="Times New Roman" pitchFamily="18" charset="0"/>
                <a:cs typeface="Arial" pitchFamily="34" charset="0"/>
              </a:rPr>
              <a:t> Ферментований </a:t>
            </a:r>
            <a:r>
              <a:rPr lang="uk-UA" sz="2800" b="1" dirty="0" smtClean="0">
                <a:solidFill>
                  <a:srgbClr val="527C7E"/>
                </a:solidFill>
                <a:ea typeface="Times New Roman" pitchFamily="18" charset="0"/>
                <a:cs typeface="Arial" pitchFamily="34" charset="0"/>
              </a:rPr>
              <a:t>чай —  чорний </a:t>
            </a:r>
            <a:endParaRPr lang="uk-UA" sz="2800" b="1" dirty="0" smtClean="0">
              <a:solidFill>
                <a:srgbClr val="527C7E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800" b="1" dirty="0" smtClean="0">
                <a:solidFill>
                  <a:srgbClr val="527C7E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uk-UA" sz="2800" b="1" dirty="0" smtClean="0">
                <a:solidFill>
                  <a:srgbClr val="527C7E"/>
                </a:solidFill>
                <a:ea typeface="Times New Roman" pitchFamily="18" charset="0"/>
                <a:cs typeface="Arial" pitchFamily="34" charset="0"/>
              </a:rPr>
              <a:t> Копчення </a:t>
            </a:r>
            <a:endParaRPr lang="uk-UA" sz="2800" b="1" dirty="0" smtClean="0">
              <a:solidFill>
                <a:srgbClr val="527C7E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800" b="1" dirty="0" smtClean="0">
                <a:solidFill>
                  <a:srgbClr val="527C7E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uk-UA" sz="2800" b="1" dirty="0" smtClean="0">
                <a:solidFill>
                  <a:srgbClr val="527C7E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uk-UA" sz="2800" b="1" dirty="0" err="1" smtClean="0">
                <a:solidFill>
                  <a:srgbClr val="527C7E"/>
                </a:solidFill>
                <a:ea typeface="Times New Roman" pitchFamily="18" charset="0"/>
                <a:cs typeface="Arial" pitchFamily="34" charset="0"/>
              </a:rPr>
              <a:t>Обсмаження</a:t>
            </a:r>
            <a:endParaRPr lang="uk-UA" sz="2800" b="1" dirty="0" smtClean="0">
              <a:solidFill>
                <a:srgbClr val="527C7E"/>
              </a:solidFill>
              <a:ea typeface="Times New Roman" pitchFamily="18" charset="0"/>
              <a:cs typeface="Arial" pitchFamily="34" charset="0"/>
            </a:endParaRPr>
          </a:p>
          <a:p>
            <a:r>
              <a:rPr lang="uk-UA" sz="2800" b="1" u="sng" dirty="0" smtClean="0">
                <a:solidFill>
                  <a:srgbClr val="C00000"/>
                </a:solidFill>
              </a:rPr>
              <a:t>По добавкам до складу чаю</a:t>
            </a:r>
          </a:p>
          <a:p>
            <a:pPr lvl="0"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</a:rPr>
              <a:t> З </a:t>
            </a:r>
            <a:r>
              <a:rPr lang="uk-UA" sz="2800" b="1" dirty="0" smtClean="0">
                <a:solidFill>
                  <a:srgbClr val="C00000"/>
                </a:solidFill>
              </a:rPr>
              <a:t>ароматичними добавками і ефірними оліями (ароматизовані чаї) </a:t>
            </a:r>
          </a:p>
          <a:p>
            <a:pPr lvl="0"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</a:rPr>
              <a:t> З </a:t>
            </a:r>
            <a:r>
              <a:rPr lang="uk-UA" sz="2800" b="1" dirty="0" smtClean="0">
                <a:solidFill>
                  <a:srgbClr val="C00000"/>
                </a:solidFill>
              </a:rPr>
              <a:t>додаванням сушених ягід і фруктів (фруктові чаї) </a:t>
            </a:r>
          </a:p>
          <a:p>
            <a:pPr lvl="0"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</a:rPr>
              <a:t> Суміші </a:t>
            </a:r>
            <a:r>
              <a:rPr lang="uk-UA" sz="2800" b="1" dirty="0" smtClean="0">
                <a:solidFill>
                  <a:srgbClr val="C00000"/>
                </a:solidFill>
              </a:rPr>
              <a:t>і варіації з  додаванням квітів і трав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501122" cy="637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8000"/>
                </a:solidFill>
              </a:rPr>
              <a:t>З чайного куща збирають </a:t>
            </a:r>
            <a:r>
              <a:rPr lang="uk-UA" sz="2400" b="1" dirty="0" smtClean="0">
                <a:solidFill>
                  <a:srgbClr val="008000"/>
                </a:solidFill>
              </a:rPr>
              <a:t>листя, </a:t>
            </a:r>
            <a:r>
              <a:rPr lang="uk-UA" sz="2400" b="1" dirty="0" smtClean="0">
                <a:solidFill>
                  <a:srgbClr val="008000"/>
                </a:solidFill>
              </a:rPr>
              <a:t>верхні шматочки пагонів з верхівкової  брунькою і 2-3ма наймолодшими листочками , що розпустилися - </a:t>
            </a:r>
            <a:r>
              <a:rPr lang="uk-UA" sz="2400" b="1" u="sng" dirty="0" smtClean="0">
                <a:solidFill>
                  <a:srgbClr val="008000"/>
                </a:solidFill>
              </a:rPr>
              <a:t>флеші.</a:t>
            </a:r>
            <a:r>
              <a:rPr lang="uk-UA" sz="2400" b="1" dirty="0" smtClean="0">
                <a:solidFill>
                  <a:srgbClr val="008000"/>
                </a:solidFill>
              </a:rPr>
              <a:t> </a:t>
            </a:r>
          </a:p>
          <a:p>
            <a:pPr algn="ctr"/>
            <a:endParaRPr lang="uk-UA" sz="2400" b="1" dirty="0" smtClean="0">
              <a:solidFill>
                <a:srgbClr val="00800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8000"/>
                </a:solidFill>
              </a:rPr>
              <a:t>Збір врожаю відбувається кілька разів на </a:t>
            </a:r>
            <a:r>
              <a:rPr lang="uk-UA" sz="2400" b="1" dirty="0" smtClean="0">
                <a:solidFill>
                  <a:srgbClr val="008000"/>
                </a:solidFill>
              </a:rPr>
              <a:t>рік, коли рослина  </a:t>
            </a:r>
            <a:r>
              <a:rPr lang="uk-UA" sz="2400" b="1" dirty="0" smtClean="0">
                <a:solidFill>
                  <a:srgbClr val="008000"/>
                </a:solidFill>
              </a:rPr>
              <a:t>дає нові пагони. </a:t>
            </a:r>
          </a:p>
          <a:p>
            <a:pPr algn="ctr"/>
            <a:r>
              <a:rPr lang="uk-UA" sz="2400" b="1" dirty="0" smtClean="0">
                <a:solidFill>
                  <a:srgbClr val="008000"/>
                </a:solidFill>
              </a:rPr>
              <a:t>У тропіках чай росте безперервно - в Індонезії , </a:t>
            </a:r>
            <a:r>
              <a:rPr lang="uk-UA" sz="2400" b="1" dirty="0" smtClean="0">
                <a:solidFill>
                  <a:srgbClr val="008000"/>
                </a:solidFill>
              </a:rPr>
              <a:t>Шрі-Ланці </a:t>
            </a:r>
            <a:r>
              <a:rPr lang="uk-UA" sz="2400" b="1" dirty="0" smtClean="0">
                <a:solidFill>
                  <a:srgbClr val="008000"/>
                </a:solidFill>
              </a:rPr>
              <a:t>, Південній Індії листя збирають весь рік. </a:t>
            </a:r>
          </a:p>
          <a:p>
            <a:pPr algn="ctr"/>
            <a:r>
              <a:rPr lang="uk-UA" sz="2400" b="1" dirty="0" smtClean="0">
                <a:solidFill>
                  <a:srgbClr val="008000"/>
                </a:solidFill>
              </a:rPr>
              <a:t>В Ассамі збір чайного листя йде протягом 8 місяців </a:t>
            </a:r>
            <a:r>
              <a:rPr lang="uk-UA" sz="2400" b="1" dirty="0" smtClean="0">
                <a:solidFill>
                  <a:srgbClr val="008000"/>
                </a:solidFill>
              </a:rPr>
              <a:t>(з </a:t>
            </a:r>
            <a:r>
              <a:rPr lang="uk-UA" sz="2400" b="1" dirty="0" smtClean="0">
                <a:solidFill>
                  <a:srgbClr val="008000"/>
                </a:solidFill>
              </a:rPr>
              <a:t>квітня по листопад) , в Китаї </a:t>
            </a:r>
            <a:r>
              <a:rPr lang="uk-UA" sz="2400" b="1" dirty="0" smtClean="0">
                <a:solidFill>
                  <a:srgbClr val="008000"/>
                </a:solidFill>
              </a:rPr>
              <a:t>– 2-4 рази </a:t>
            </a:r>
            <a:r>
              <a:rPr lang="uk-UA" sz="2400" b="1" dirty="0" smtClean="0">
                <a:solidFill>
                  <a:srgbClr val="008000"/>
                </a:solidFill>
              </a:rPr>
              <a:t>на рік (з квітня по вересень) , в Грузії та Азербайджані - з травня по жовтень.</a:t>
            </a:r>
          </a:p>
          <a:p>
            <a:pPr algn="ctr"/>
            <a:r>
              <a:rPr lang="uk-UA" sz="2400" b="1" u="sng" dirty="0" smtClean="0">
                <a:solidFill>
                  <a:srgbClr val="008000"/>
                </a:solidFill>
              </a:rPr>
              <a:t>Найбільші флеші </a:t>
            </a:r>
            <a:r>
              <a:rPr lang="uk-UA" sz="2400" b="1" dirty="0" smtClean="0">
                <a:solidFill>
                  <a:srgbClr val="008000"/>
                </a:solidFill>
              </a:rPr>
              <a:t>у чаю з Індії , </a:t>
            </a:r>
            <a:r>
              <a:rPr lang="uk-UA" sz="2400" b="1" u="sng" dirty="0" smtClean="0">
                <a:solidFill>
                  <a:srgbClr val="008000"/>
                </a:solidFill>
              </a:rPr>
              <a:t>найдрібніш</a:t>
            </a:r>
            <a:r>
              <a:rPr lang="uk-UA" sz="2400" b="1" dirty="0" smtClean="0">
                <a:solidFill>
                  <a:srgbClr val="008000"/>
                </a:solidFill>
              </a:rPr>
              <a:t>і - у японського. </a:t>
            </a:r>
          </a:p>
          <a:p>
            <a:pPr algn="ctr"/>
            <a:r>
              <a:rPr lang="uk-UA" sz="2400" b="1" dirty="0" smtClean="0">
                <a:solidFill>
                  <a:srgbClr val="008000"/>
                </a:solidFill>
              </a:rPr>
              <a:t>В 1 кг зеленого чайного листа міститься </a:t>
            </a:r>
            <a:r>
              <a:rPr lang="uk-UA" sz="2400" b="1" dirty="0" smtClean="0">
                <a:solidFill>
                  <a:srgbClr val="008000"/>
                </a:solidFill>
                <a:sym typeface="Symbol"/>
              </a:rPr>
              <a:t></a:t>
            </a:r>
            <a:r>
              <a:rPr lang="uk-UA" sz="2400" b="1" dirty="0" smtClean="0">
                <a:solidFill>
                  <a:srgbClr val="008000"/>
                </a:solidFill>
              </a:rPr>
              <a:t> </a:t>
            </a:r>
            <a:r>
              <a:rPr lang="uk-UA" sz="2400" b="1" dirty="0" smtClean="0">
                <a:solidFill>
                  <a:srgbClr val="008000"/>
                </a:solidFill>
              </a:rPr>
              <a:t>3000 флеші японського чаю і 1500 індійського .</a:t>
            </a:r>
          </a:p>
          <a:p>
            <a:pPr algn="ctr"/>
            <a:r>
              <a:rPr lang="uk-UA" sz="2400" b="1" dirty="0" smtClean="0">
                <a:solidFill>
                  <a:srgbClr val="008000"/>
                </a:solidFill>
              </a:rPr>
              <a:t>Загальна врожайність </a:t>
            </a:r>
            <a:r>
              <a:rPr lang="uk-UA" sz="2400" b="1" dirty="0" smtClean="0">
                <a:solidFill>
                  <a:srgbClr val="008000"/>
                </a:solidFill>
              </a:rPr>
              <a:t>від </a:t>
            </a:r>
            <a:r>
              <a:rPr lang="uk-UA" sz="2400" b="1" dirty="0" smtClean="0">
                <a:solidFill>
                  <a:srgbClr val="008000"/>
                </a:solidFill>
              </a:rPr>
              <a:t>2 до 12 т з гектара. </a:t>
            </a:r>
            <a:endParaRPr lang="uk-UA" sz="2400" b="1" dirty="0" smtClean="0">
              <a:solidFill>
                <a:srgbClr val="00800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8000"/>
                </a:solidFill>
              </a:rPr>
              <a:t>Найбільшу </a:t>
            </a:r>
            <a:r>
              <a:rPr lang="uk-UA" sz="2400" b="1" dirty="0" smtClean="0">
                <a:solidFill>
                  <a:srgbClr val="008000"/>
                </a:solidFill>
              </a:rPr>
              <a:t>кількість листа - до 12,5 т з гектара </a:t>
            </a:r>
            <a:r>
              <a:rPr lang="uk-UA" sz="2400" b="1" dirty="0" smtClean="0">
                <a:solidFill>
                  <a:srgbClr val="008000"/>
                </a:solidFill>
              </a:rPr>
              <a:t>– </a:t>
            </a:r>
          </a:p>
          <a:p>
            <a:pPr algn="ctr"/>
            <a:r>
              <a:rPr lang="uk-UA" sz="2400" b="1" dirty="0" smtClean="0">
                <a:solidFill>
                  <a:srgbClr val="008000"/>
                </a:solidFill>
              </a:rPr>
              <a:t>знімають </a:t>
            </a:r>
            <a:r>
              <a:rPr lang="uk-UA" sz="2400" b="1" dirty="0" smtClean="0">
                <a:solidFill>
                  <a:srgbClr val="008000"/>
                </a:solidFill>
              </a:rPr>
              <a:t>в Ассамі .</a:t>
            </a:r>
            <a:endParaRPr lang="uk-UA" sz="2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714752"/>
            <a:ext cx="8358246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Показником якості служить </a:t>
            </a:r>
            <a:r>
              <a:rPr lang="uk-UA" sz="2800" b="1" dirty="0" err="1" smtClean="0">
                <a:solidFill>
                  <a:srgbClr val="002060"/>
                </a:solidFill>
              </a:rPr>
              <a:t>тіпси</a:t>
            </a:r>
            <a:r>
              <a:rPr lang="uk-UA" sz="2800" b="1" dirty="0" smtClean="0">
                <a:solidFill>
                  <a:srgbClr val="002060"/>
                </a:solidFill>
              </a:rPr>
              <a:t> - покриті залозистими волосками верхівкові бруньки, якими закінчується флеш. 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У сухому чаї вони виділяються білуватим пушком. </a:t>
            </a:r>
            <a:r>
              <a:rPr lang="uk-UA" sz="2800" b="1" u="sng" dirty="0" err="1" smtClean="0">
                <a:solidFill>
                  <a:srgbClr val="002060"/>
                </a:solidFill>
              </a:rPr>
              <a:t>Тіпси</a:t>
            </a:r>
            <a:r>
              <a:rPr lang="uk-UA" sz="2800" b="1" dirty="0" smtClean="0">
                <a:solidFill>
                  <a:srgbClr val="002060"/>
                </a:solidFill>
              </a:rPr>
              <a:t> - це найцінніша частина чайного листа, чим їх більше - тим вище сорт чаю, тим він якісніший.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5" descr="http://www.matsestatea.ru/content/images/IMG_6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5497" y="-1"/>
            <a:ext cx="5418791" cy="3728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00034" y="239417"/>
            <a:ext cx="8176422" cy="6370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Чай різноманітний як самі люди.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Немає двох сортів чаю з однаковим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смаком. </a:t>
            </a:r>
            <a:endParaRPr lang="uk-UA" sz="2400" b="1" dirty="0" smtClean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Чай , зібраний вранці, може відрізнятися від чаю, </a:t>
            </a:r>
            <a:endParaRPr lang="uk-UA" sz="2400" b="1" dirty="0" smtClean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зібраного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опівдні того ж дня.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2400" b="1" dirty="0" smtClean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Кожен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раз,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коли збирачі чаю виходять на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плантацію,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чай має свої чарівно відмітні смакові властивості.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Аромат і смак чаю міняються протягом усього року.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2400" b="1" dirty="0" smtClean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Це дуже витривала рослина, зростає на неродючих кам'янистих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ґрунтах,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деколи майже на голих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скелях;</a:t>
            </a:r>
            <a:endParaRPr lang="uk-UA" sz="2400" b="1" dirty="0" smtClean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вона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виносить тропічну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спеку,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значне зниження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температури,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сонце і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сніг, стійка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до захворювань 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Чайний кущ живе до 100 років і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більше,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а термін  господарського використання 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-  як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і життя людини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–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70-80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років.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ХІМІЧНИЙ СКЛАД ЧАЮ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856357"/>
            <a:ext cx="7500990" cy="60016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Вода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3-5 %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Вуглеводи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3-4,7%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Клітковина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7,9-16,8 %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Білкові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речовини  25-29%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Дубильні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речовини чайний танін 10-30 = 220мг/г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Кофеїн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2-4%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Крохмаль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0,4%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Вітаміни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66-134 мг/%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Вітамін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  20мг%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Ефірні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олії  0,005-0,021%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Хлорофіл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0,60-0,86%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Барвні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речовини  2%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Органічні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кислоти  1%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Пектинові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речовини  2-3%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Мінеральні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речовини  4-7%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Ферменти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4" name="Picture 10" descr="http://www.lessing-photo.com/p3/300301/30030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7447" y="3000372"/>
            <a:ext cx="4506554" cy="3740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pload.wikimedia.org/wikipedia/uk/e/e1/Tea_processing_u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12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Файл:Tea production 2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a_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"/>
            <a:ext cx="3011763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132857"/>
            <a:ext cx="9144000" cy="5016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8000"/>
                </a:solidFill>
              </a:rPr>
              <a:t>Батьківщиною чаю прийнято вважати Південно-Східну Азію - південно-західну провінцію Китаю та частину В'єтнаму. </a:t>
            </a:r>
          </a:p>
          <a:p>
            <a:pPr algn="ctr"/>
            <a:r>
              <a:rPr lang="uk-UA" sz="3200" b="1" dirty="0" smtClean="0">
                <a:solidFill>
                  <a:srgbClr val="008000"/>
                </a:solidFill>
              </a:rPr>
              <a:t>За  природними умовами ця місцевість являє собою ідеальні умови для </a:t>
            </a:r>
            <a:r>
              <a:rPr lang="uk-UA" sz="3200" b="1" dirty="0" smtClean="0">
                <a:solidFill>
                  <a:srgbClr val="008000"/>
                </a:solidFill>
              </a:rPr>
              <a:t>зростання </a:t>
            </a:r>
            <a:r>
              <a:rPr lang="uk-UA" sz="3200" b="1" dirty="0" smtClean="0">
                <a:solidFill>
                  <a:srgbClr val="008000"/>
                </a:solidFill>
              </a:rPr>
              <a:t>і розвитку чайного </a:t>
            </a:r>
            <a:r>
              <a:rPr lang="uk-UA" sz="3200" b="1" dirty="0" smtClean="0">
                <a:solidFill>
                  <a:srgbClr val="008000"/>
                </a:solidFill>
              </a:rPr>
              <a:t>куща, </a:t>
            </a:r>
            <a:r>
              <a:rPr lang="uk-UA" sz="3200" b="1" dirty="0" smtClean="0">
                <a:solidFill>
                  <a:srgbClr val="008000"/>
                </a:solidFill>
              </a:rPr>
              <a:t>тут виявлені чайні дерева висотою 8-9 метрів. </a:t>
            </a:r>
          </a:p>
          <a:p>
            <a:pPr algn="ctr"/>
            <a:r>
              <a:rPr lang="uk-UA" sz="3200" b="1" dirty="0" smtClean="0">
                <a:solidFill>
                  <a:srgbClr val="008000"/>
                </a:solidFill>
              </a:rPr>
              <a:t>Звідси, вважають, понад 5000 років тому і почав чай свій переможний хід по країнах </a:t>
            </a:r>
            <a:endParaRPr lang="uk-UA" sz="3200" b="1" dirty="0" smtClean="0">
              <a:solidFill>
                <a:srgbClr val="0080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008000"/>
                </a:solidFill>
              </a:rPr>
              <a:t>південно-східної </a:t>
            </a:r>
            <a:r>
              <a:rPr lang="uk-UA" sz="3200" b="1" dirty="0" smtClean="0">
                <a:solidFill>
                  <a:srgbClr val="008000"/>
                </a:solidFill>
              </a:rPr>
              <a:t>Азії</a:t>
            </a:r>
            <a:endParaRPr lang="uk-UA" sz="32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929066"/>
            <a:ext cx="9144000" cy="29854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Вважається, що як напій чай був відкритий  другим імператором Китаю Шеном </a:t>
            </a:r>
            <a:r>
              <a:rPr lang="uk-UA" sz="2400" b="1" dirty="0" err="1" smtClean="0">
                <a:solidFill>
                  <a:srgbClr val="002060"/>
                </a:solidFill>
              </a:rPr>
              <a:t>Нунгом</a:t>
            </a:r>
            <a:r>
              <a:rPr lang="uk-UA" sz="2400" b="1" dirty="0" smtClean="0">
                <a:solidFill>
                  <a:srgbClr val="002060"/>
                </a:solidFill>
              </a:rPr>
              <a:t> приблизно у 2737 р. до н. е., коли  імператор опустив листочки чайного дерева в чашку с гарячою водою.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Спочатку </a:t>
            </a:r>
            <a:r>
              <a:rPr lang="uk-UA" sz="2400" b="1" dirty="0" smtClean="0">
                <a:solidFill>
                  <a:srgbClr val="002060"/>
                </a:solidFill>
              </a:rPr>
              <a:t>чай </a:t>
            </a:r>
            <a:r>
              <a:rPr lang="uk-UA" sz="2400" b="1" dirty="0" smtClean="0">
                <a:solidFill>
                  <a:srgbClr val="002060"/>
                </a:solidFill>
              </a:rPr>
              <a:t>використовувався в якості лікарського засобу, а широке  розповсюдження отримав під час </a:t>
            </a:r>
            <a:r>
              <a:rPr lang="uk-UA" sz="2400" b="1" dirty="0" smtClean="0">
                <a:solidFill>
                  <a:srgbClr val="002060"/>
                </a:solidFill>
              </a:rPr>
              <a:t>правління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китайської </a:t>
            </a:r>
            <a:r>
              <a:rPr lang="uk-UA" sz="2400" b="1" dirty="0" smtClean="0">
                <a:solidFill>
                  <a:srgbClr val="002060"/>
                </a:solidFill>
              </a:rPr>
              <a:t>династії </a:t>
            </a:r>
            <a:r>
              <a:rPr lang="uk-UA" sz="2400" b="1" dirty="0" err="1" smtClean="0">
                <a:solidFill>
                  <a:srgbClr val="002060"/>
                </a:solidFill>
              </a:rPr>
              <a:t>Тан</a:t>
            </a:r>
            <a:r>
              <a:rPr lang="uk-UA" sz="20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tea_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6091555" cy="389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a_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3857628"/>
            <a:ext cx="8535322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8000"/>
                </a:solidFill>
              </a:rPr>
              <a:t>До 18 </a:t>
            </a:r>
            <a:r>
              <a:rPr lang="uk-UA" sz="2400" b="1" dirty="0" smtClean="0">
                <a:solidFill>
                  <a:srgbClr val="008000"/>
                </a:solidFill>
              </a:rPr>
              <a:t>ст. </a:t>
            </a:r>
            <a:r>
              <a:rPr lang="uk-UA" sz="2400" b="1" dirty="0" smtClean="0">
                <a:solidFill>
                  <a:srgbClr val="008000"/>
                </a:solidFill>
              </a:rPr>
              <a:t>в Європі вважали, що зелений і чорний чай готують з різних рослин - китайські виробники приховували секрет їх виготовлення. </a:t>
            </a:r>
          </a:p>
          <a:p>
            <a:pPr algn="ctr"/>
            <a:r>
              <a:rPr lang="uk-UA" sz="2400" b="1" dirty="0" smtClean="0">
                <a:solidFill>
                  <a:srgbClr val="008000"/>
                </a:solidFill>
              </a:rPr>
              <a:t>Чайні рослини почали поставлятися з Китаю </a:t>
            </a:r>
            <a:endParaRPr lang="uk-UA" sz="2400" b="1" dirty="0" smtClean="0">
              <a:solidFill>
                <a:srgbClr val="00800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8000"/>
                </a:solidFill>
              </a:rPr>
              <a:t>тільки </a:t>
            </a:r>
            <a:r>
              <a:rPr lang="uk-UA" sz="2400" b="1" dirty="0" smtClean="0">
                <a:solidFill>
                  <a:srgbClr val="008000"/>
                </a:solidFill>
              </a:rPr>
              <a:t>на початку 19 ст. </a:t>
            </a:r>
          </a:p>
          <a:p>
            <a:pPr algn="ctr"/>
            <a:r>
              <a:rPr lang="uk-UA" sz="2400" b="1" dirty="0" smtClean="0">
                <a:solidFill>
                  <a:srgbClr val="008000"/>
                </a:solidFill>
              </a:rPr>
              <a:t>Пізніше англійці виявили дикорослий чай в Індії -  </a:t>
            </a:r>
            <a:r>
              <a:rPr lang="uk-UA" sz="2400" b="1" dirty="0" err="1" smtClean="0">
                <a:solidFill>
                  <a:srgbClr val="008000"/>
                </a:solidFill>
              </a:rPr>
              <a:t>Camellia</a:t>
            </a:r>
            <a:r>
              <a:rPr lang="uk-UA" sz="2400" b="1" dirty="0" smtClean="0">
                <a:solidFill>
                  <a:srgbClr val="008000"/>
                </a:solidFill>
              </a:rPr>
              <a:t> </a:t>
            </a:r>
            <a:r>
              <a:rPr lang="uk-UA" sz="2400" b="1" dirty="0" err="1" smtClean="0">
                <a:solidFill>
                  <a:srgbClr val="008000"/>
                </a:solidFill>
              </a:rPr>
              <a:t>sinensis</a:t>
            </a:r>
            <a:r>
              <a:rPr lang="uk-UA" sz="2400" b="1" dirty="0" smtClean="0">
                <a:solidFill>
                  <a:srgbClr val="008000"/>
                </a:solidFill>
              </a:rPr>
              <a:t>, з якої готують </a:t>
            </a:r>
            <a:r>
              <a:rPr lang="uk-UA" sz="2400" b="1" dirty="0" smtClean="0">
                <a:solidFill>
                  <a:srgbClr val="008000"/>
                </a:solidFill>
              </a:rPr>
              <a:t>також </a:t>
            </a:r>
            <a:r>
              <a:rPr lang="uk-UA" sz="2400" b="1" dirty="0" smtClean="0">
                <a:solidFill>
                  <a:srgbClr val="008000"/>
                </a:solidFill>
              </a:rPr>
              <a:t>чорний і зелений чай</a:t>
            </a:r>
            <a:endParaRPr lang="uk-UA" sz="2400" b="1" dirty="0">
              <a:solidFill>
                <a:srgbClr val="008000"/>
              </a:solidFill>
            </a:endParaRPr>
          </a:p>
        </p:txBody>
      </p:sp>
      <p:pic>
        <p:nvPicPr>
          <p:cNvPr id="6" name="Picture 9" descr="cup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8194" y="0"/>
            <a:ext cx="405580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tea_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428991" cy="30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4219053"/>
            <a:ext cx="8606190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500" dirty="0" smtClean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ahoma" pitchFamily="34" charset="0"/>
              </a:rPr>
              <a:t>Заварювати чай окропом стали під час династії </a:t>
            </a:r>
            <a:r>
              <a:rPr lang="uk-UA" sz="2400" b="1" dirty="0" err="1" smtClean="0">
                <a:solidFill>
                  <a:srgbClr val="002060"/>
                </a:solidFill>
                <a:ea typeface="Times New Roman" pitchFamily="18" charset="0"/>
                <a:cs typeface="Tahoma" pitchFamily="34" charset="0"/>
              </a:rPr>
              <a:t>Мінг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ahoma" pitchFamily="34" charset="0"/>
              </a:rPr>
              <a:t> (14-17 </a:t>
            </a:r>
            <a:r>
              <a:rPr lang="uk-UA" sz="2400" b="1" dirty="0" err="1" smtClean="0">
                <a:solidFill>
                  <a:srgbClr val="002060"/>
                </a:solidFill>
                <a:ea typeface="Times New Roman" pitchFamily="18" charset="0"/>
                <a:cs typeface="Tahoma" pitchFamily="34" charset="0"/>
              </a:rPr>
              <a:t>ст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ahoma" pitchFamily="34" charset="0"/>
              </a:rPr>
              <a:t>).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uk-UA" sz="2400" b="1" dirty="0" smtClean="0">
              <a:solidFill>
                <a:srgbClr val="002060"/>
              </a:solidFill>
              <a:ea typeface="Times New Roman" pitchFamily="18" charset="0"/>
              <a:cs typeface="Tahoma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ahoma" pitchFamily="34" charset="0"/>
              </a:rPr>
              <a:t>Охолоджений чай винайдений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ahoma" pitchFamily="34" charset="0"/>
              </a:rPr>
              <a:t>у 1904р.</a:t>
            </a:r>
            <a:endParaRPr lang="uk-UA" sz="2400" b="1" dirty="0" smtClean="0">
              <a:solidFill>
                <a:srgbClr val="002060"/>
              </a:solidFill>
              <a:ea typeface="Times New Roman" pitchFamily="18" charset="0"/>
              <a:cs typeface="Tahoma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ahoma" pitchFamily="34" charset="0"/>
              </a:rPr>
              <a:t> Чай з льодом став популярний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ahoma" pitchFamily="34" charset="0"/>
              </a:rPr>
              <a:t>в усьому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ahoma" pitchFamily="34" charset="0"/>
              </a:rPr>
              <a:t>світі,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ahoma" pitchFamily="34" charset="0"/>
              </a:rPr>
              <a:t>охолоджений чай в Америці пили ще на початку 19 ст.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ahoma" pitchFamily="34" charset="0"/>
              </a:rPr>
              <a:t>(80% чаю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ahoma" pitchFamily="34" charset="0"/>
              </a:rPr>
              <a:t>у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ahoma" pitchFamily="34" charset="0"/>
              </a:rPr>
              <a:t>США продається у вигляді охолодженого напою)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6" name="Picture 2" descr="http://cs416828.vk.me/v416828020/10ae/DnwnNDkegS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900" y="0"/>
            <a:ext cx="5753100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итайский красный чай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064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Чай Newby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0"/>
            <a:ext cx="235742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итайский связанный чай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7" y="2643182"/>
            <a:ext cx="228598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103" y="4941168"/>
            <a:ext cx="6552728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ahoma" pitchFamily="34" charset="0"/>
              </a:rPr>
              <a:t>«Чай п'ють, щоб забути про мирську суєту», - говорив китайський філософ </a:t>
            </a:r>
            <a:r>
              <a:rPr lang="uk-UA" sz="24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Tahoma" pitchFamily="34" charset="0"/>
              </a:rPr>
              <a:t>Тьєн</a:t>
            </a:r>
            <a:r>
              <a:rPr lang="uk-UA" sz="24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ahoma" pitchFamily="34" charset="0"/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Tahoma" pitchFamily="34" charset="0"/>
              </a:rPr>
              <a:t>Віхен</a:t>
            </a:r>
            <a:r>
              <a:rPr lang="uk-UA" sz="24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ahoma" pitchFamily="34" charset="0"/>
              </a:rPr>
              <a:t>, що жив приблизно </a:t>
            </a:r>
            <a:r>
              <a:rPr lang="uk-UA" sz="24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ahoma" pitchFamily="34" charset="0"/>
              </a:rPr>
              <a:t>у </a:t>
            </a:r>
            <a:r>
              <a:rPr lang="uk-UA" sz="24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ahoma" pitchFamily="34" charset="0"/>
              </a:rPr>
              <a:t>2000 році до нашої ери.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a_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237774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00981" y="3933056"/>
            <a:ext cx="8456286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2060"/>
                </a:solidFill>
              </a:rPr>
              <a:t>Чай бажано пити окремо до їжі або після їжі з інтервалом </a:t>
            </a:r>
            <a:endParaRPr lang="uk-UA" sz="2400" b="1" dirty="0" smtClean="0">
              <a:solidFill>
                <a:srgbClr val="00206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2060"/>
                </a:solidFill>
              </a:rPr>
              <a:t>30 </a:t>
            </a:r>
            <a:r>
              <a:rPr lang="uk-UA" sz="2400" b="1" dirty="0" smtClean="0">
                <a:solidFill>
                  <a:srgbClr val="002060"/>
                </a:solidFill>
              </a:rPr>
              <a:t>хвилин, тоді він буде корисний для організму людини.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2400" b="1" dirty="0" smtClean="0">
              <a:solidFill>
                <a:srgbClr val="00206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2060"/>
                </a:solidFill>
              </a:rPr>
              <a:t>Оскільки чай росте на гірських схилах, він вбирає перші ніжні промені вранішнього сонця, молоді листочки пестить ніжний вітерець, то цей свіже-заварений чай обов'язково зарядить енергією добра кожну людину на нашій </a:t>
            </a:r>
            <a:r>
              <a:rPr lang="uk-UA" sz="2400" b="1" dirty="0" smtClean="0">
                <a:solidFill>
                  <a:srgbClr val="002060"/>
                </a:solidFill>
              </a:rPr>
              <a:t>планеті</a:t>
            </a:r>
            <a:r>
              <a:rPr lang="uk-UA" sz="2400" b="1" dirty="0" smtClean="0">
                <a:solidFill>
                  <a:srgbClr val="002060"/>
                </a:solidFill>
              </a:rPr>
              <a:t>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929066"/>
            <a:ext cx="91440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002060"/>
                </a:solidFill>
              </a:rPr>
              <a:t>Чаєлюби</a:t>
            </a:r>
            <a:r>
              <a:rPr lang="uk-UA" sz="2400" b="1" dirty="0" smtClean="0">
                <a:solidFill>
                  <a:srgbClr val="002060"/>
                </a:solidFill>
              </a:rPr>
              <a:t> - рекордсмени здатні випити за декілька годин </a:t>
            </a:r>
            <a:endParaRPr lang="uk-UA" sz="24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70-80 </a:t>
            </a:r>
            <a:r>
              <a:rPr lang="uk-UA" sz="2400" b="1" dirty="0" smtClean="0">
                <a:solidFill>
                  <a:srgbClr val="002060"/>
                </a:solidFill>
              </a:rPr>
              <a:t>склянок чаю.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У країнах південно-східної Азії жителі випивають від 20 до 60 чашок чаю за день, в Середній Азії </a:t>
            </a:r>
            <a:r>
              <a:rPr lang="uk-UA" sz="2400" b="1" dirty="0" smtClean="0">
                <a:solidFill>
                  <a:srgbClr val="002060"/>
                </a:solidFill>
              </a:rPr>
              <a:t>- 25-30 чашок.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Традиційно </a:t>
            </a:r>
            <a:r>
              <a:rPr lang="uk-UA" sz="2400" b="1" dirty="0" smtClean="0">
                <a:solidFill>
                  <a:srgbClr val="002060"/>
                </a:solidFill>
              </a:rPr>
              <a:t>чай подають </a:t>
            </a:r>
            <a:r>
              <a:rPr lang="uk-UA" sz="2400" b="1" dirty="0" smtClean="0">
                <a:solidFill>
                  <a:srgbClr val="002060"/>
                </a:solidFill>
              </a:rPr>
              <a:t>перед </a:t>
            </a:r>
            <a:r>
              <a:rPr lang="uk-UA" sz="2400" b="1" dirty="0" smtClean="0">
                <a:solidFill>
                  <a:srgbClr val="002060"/>
                </a:solidFill>
              </a:rPr>
              <a:t>їжею -  чай підвищує тонус травного тракту і сприяє кращій засвоюваності їжі.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www.kuharka.ru/uploads/images/korkunov/2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0"/>
            <a:ext cx="3812540" cy="381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221088"/>
            <a:ext cx="8568952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Навіть </a:t>
            </a:r>
            <a:r>
              <a:rPr lang="uk-UA" sz="2800" b="1" dirty="0" smtClean="0">
                <a:solidFill>
                  <a:srgbClr val="002060"/>
                </a:solidFill>
              </a:rPr>
              <a:t>найдорожчий, найякісніший </a:t>
            </a:r>
            <a:r>
              <a:rPr lang="uk-UA" sz="2800" b="1" dirty="0" smtClean="0">
                <a:solidFill>
                  <a:srgbClr val="002060"/>
                </a:solidFill>
              </a:rPr>
              <a:t>чай, 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зібраний </a:t>
            </a:r>
            <a:r>
              <a:rPr lang="uk-UA" sz="2800" b="1" dirty="0" smtClean="0">
                <a:solidFill>
                  <a:srgbClr val="002060"/>
                </a:solidFill>
              </a:rPr>
              <a:t>і оброблений вручну за всіма правилами,  можна </a:t>
            </a:r>
            <a:r>
              <a:rPr lang="uk-UA" sz="2800" b="1" dirty="0" smtClean="0">
                <a:solidFill>
                  <a:srgbClr val="002060"/>
                </a:solidFill>
              </a:rPr>
              <a:t>у </a:t>
            </a:r>
            <a:r>
              <a:rPr lang="uk-UA" sz="2800" b="1" dirty="0" smtClean="0">
                <a:solidFill>
                  <a:srgbClr val="002060"/>
                </a:solidFill>
              </a:rPr>
              <a:t>момент загубити, </a:t>
            </a:r>
            <a:r>
              <a:rPr lang="uk-UA" sz="2800" b="1" dirty="0" smtClean="0">
                <a:solidFill>
                  <a:srgbClr val="002060"/>
                </a:solidFill>
              </a:rPr>
              <a:t>заваривши </a:t>
            </a:r>
            <a:r>
              <a:rPr lang="uk-UA" sz="2800" b="1" dirty="0" smtClean="0">
                <a:solidFill>
                  <a:srgbClr val="002060"/>
                </a:solidFill>
              </a:rPr>
              <a:t>неправильно. 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Враховується усе </a:t>
            </a:r>
            <a:r>
              <a:rPr lang="uk-UA" sz="2800" b="1" dirty="0" smtClean="0">
                <a:solidFill>
                  <a:srgbClr val="002060"/>
                </a:solidFill>
              </a:rPr>
              <a:t>- інвентар, посуд, вода,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температура </a:t>
            </a:r>
            <a:r>
              <a:rPr lang="uk-UA" sz="2800" b="1" dirty="0" smtClean="0">
                <a:solidFill>
                  <a:srgbClr val="002060"/>
                </a:solidFill>
              </a:rPr>
              <a:t>води і посуду, час ...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Как правильно заваривать зеленый чай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0"/>
            <a:ext cx="328614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286808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uk-UA" sz="31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Національні способи приготування я</a:t>
            </a:r>
            <a:br>
              <a:rPr lang="uk-UA" sz="31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uk-UA" sz="31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чайного напою </a:t>
            </a:r>
            <a:endParaRPr lang="uk-UA" sz="3100" b="1" dirty="0"/>
          </a:p>
        </p:txBody>
      </p:sp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214282" y="1571612"/>
            <a:ext cx="7528920" cy="48474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111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  <a:ea typeface="Calibri" pitchFamily="34" charset="0"/>
              </a:rPr>
              <a:t> Китайські </a:t>
            </a:r>
            <a:r>
              <a:rPr lang="uk-UA" sz="2400" b="1" dirty="0" smtClean="0">
                <a:solidFill>
                  <a:srgbClr val="002060"/>
                </a:solidFill>
                <a:ea typeface="Calibri" pitchFamily="34" charset="0"/>
              </a:rPr>
              <a:t>способи </a:t>
            </a:r>
          </a:p>
          <a:p>
            <a:pPr marL="342900" lvl="0" indent="111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  <a:ea typeface="Calibri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ea typeface="Calibri" pitchFamily="34" charset="0"/>
              </a:rPr>
              <a:t>Тибетський </a:t>
            </a:r>
            <a:r>
              <a:rPr lang="uk-UA" sz="2400" b="1" dirty="0" smtClean="0">
                <a:solidFill>
                  <a:srgbClr val="002060"/>
                </a:solidFill>
                <a:ea typeface="Calibri" pitchFamily="34" charset="0"/>
              </a:rPr>
              <a:t>спосіб</a:t>
            </a:r>
          </a:p>
          <a:p>
            <a:pPr marL="342900" lvl="0" indent="111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  <a:ea typeface="Calibri" pitchFamily="34" charset="0"/>
              </a:rPr>
              <a:t> Монгольський спосіб і його варіанти</a:t>
            </a:r>
          </a:p>
          <a:p>
            <a:pPr marL="342900" lvl="0" indent="111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  <a:ea typeface="Calibri" pitchFamily="34" charset="0"/>
              </a:rPr>
              <a:t> Туркменський спосіб</a:t>
            </a:r>
          </a:p>
          <a:p>
            <a:pPr marL="342900" lvl="0" indent="111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  <a:ea typeface="Calibri" pitchFamily="34" charset="0"/>
              </a:rPr>
              <a:t> Узбецький спосіб</a:t>
            </a:r>
          </a:p>
          <a:p>
            <a:pPr marL="342900" lvl="0" indent="111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  <a:ea typeface="Calibri" pitchFamily="34" charset="0"/>
              </a:rPr>
              <a:t> Японський спосіб</a:t>
            </a:r>
          </a:p>
          <a:p>
            <a:pPr marL="342900" lvl="0" indent="111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  <a:ea typeface="Calibri" pitchFamily="34" charset="0"/>
              </a:rPr>
              <a:t> Англійський спосіб</a:t>
            </a:r>
          </a:p>
          <a:p>
            <a:pPr marL="342900" lvl="0" indent="111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  <a:ea typeface="Calibri" pitchFamily="34" charset="0"/>
              </a:rPr>
              <a:t> Індійський спосіб</a:t>
            </a:r>
          </a:p>
          <a:p>
            <a:pPr marL="342900" lvl="0" indent="111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  <a:ea typeface="Calibri" pitchFamily="34" charset="0"/>
              </a:rPr>
              <a:t>Іранський спосіб</a:t>
            </a:r>
          </a:p>
          <a:p>
            <a:pPr marL="342900" lvl="0" indent="111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  <a:ea typeface="Calibri" pitchFamily="34" charset="0"/>
              </a:rPr>
              <a:t> Спосіб заварювання грузинського чаю</a:t>
            </a:r>
          </a:p>
          <a:p>
            <a:pPr marL="342900" lvl="0" indent="111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  <a:ea typeface="Calibri" pitchFamily="34" charset="0"/>
              </a:rPr>
              <a:t> Спосіб заварювання турецького чаю</a:t>
            </a:r>
          </a:p>
          <a:p>
            <a:pPr marL="342900" lvl="0" indent="111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  <a:ea typeface="Calibri" pitchFamily="34" charset="0"/>
              </a:rPr>
              <a:t> Урянхайський - забайкальський спосіб</a:t>
            </a:r>
          </a:p>
          <a:p>
            <a:pPr marL="342900" lvl="0" indent="111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  <a:ea typeface="Calibri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ea typeface="Calibri" pitchFamily="34" charset="0"/>
              </a:rPr>
              <a:t>Латиноамериканський, </a:t>
            </a:r>
            <a:r>
              <a:rPr lang="uk-UA" sz="2400" b="1" dirty="0" smtClean="0">
                <a:solidFill>
                  <a:srgbClr val="002060"/>
                </a:solidFill>
                <a:ea typeface="Calibri" pitchFamily="34" charset="0"/>
              </a:rPr>
              <a:t>або кубинський спосіб</a:t>
            </a:r>
          </a:p>
        </p:txBody>
      </p:sp>
      <p:pic>
        <p:nvPicPr>
          <p:cNvPr id="5" name="Рисунок 4" descr="китайский иероглиф &quot;cha&quot;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164" y="2357430"/>
            <a:ext cx="208883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764572"/>
            <a:ext cx="9144000" cy="40934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1111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000" b="1" dirty="0" smtClean="0">
              <a:solidFill>
                <a:srgbClr val="000080"/>
              </a:solidFill>
              <a:ea typeface="Calibri" pitchFamily="34" charset="0"/>
            </a:endParaRPr>
          </a:p>
          <a:p>
            <a:pPr marL="342900" lvl="0" indent="1111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000" b="1" dirty="0" smtClean="0">
              <a:solidFill>
                <a:srgbClr val="000080"/>
              </a:solidFill>
              <a:ea typeface="Calibri" pitchFamily="34" charset="0"/>
            </a:endParaRPr>
          </a:p>
          <a:p>
            <a:pPr marL="342900" lvl="0" indent="1111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000" b="1" dirty="0" smtClean="0">
              <a:solidFill>
                <a:srgbClr val="000080"/>
              </a:solidFill>
              <a:ea typeface="Calibri" pitchFamily="34" charset="0"/>
            </a:endParaRPr>
          </a:p>
          <a:p>
            <a:pPr marL="342900" lvl="0" indent="1111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0080"/>
                </a:solidFill>
                <a:ea typeface="Calibri" pitchFamily="34" charset="0"/>
              </a:rPr>
              <a:t>У багатьох народів виробилися і побутують національні способи приготування чаю. </a:t>
            </a:r>
          </a:p>
          <a:p>
            <a:pPr marL="342900" lvl="0" indent="1111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0080"/>
                </a:solidFill>
                <a:ea typeface="Calibri" pitchFamily="34" charset="0"/>
              </a:rPr>
              <a:t>Багато з них склалися у міцну традицію, живуть і  залишаються майже незмінними донині, як своєрідні стійкі етнографічні ознаки.</a:t>
            </a:r>
          </a:p>
          <a:p>
            <a:pPr marL="342900" lvl="0" indent="1111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0080"/>
                </a:solidFill>
                <a:ea typeface="Calibri" pitchFamily="34" charset="0"/>
              </a:rPr>
              <a:t>Специфічно національні способи приготування чаю по-монгольські, </a:t>
            </a:r>
            <a:endParaRPr lang="uk-UA" sz="2000" b="1" dirty="0" smtClean="0">
              <a:solidFill>
                <a:srgbClr val="000080"/>
              </a:solidFill>
              <a:ea typeface="Calibri" pitchFamily="34" charset="0"/>
            </a:endParaRPr>
          </a:p>
          <a:p>
            <a:pPr marL="342900" lvl="0" indent="1111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0080"/>
                </a:solidFill>
                <a:ea typeface="Calibri" pitchFamily="34" charset="0"/>
              </a:rPr>
              <a:t>по-тибетські </a:t>
            </a:r>
            <a:r>
              <a:rPr lang="uk-UA" sz="2000" b="1" dirty="0" smtClean="0">
                <a:solidFill>
                  <a:srgbClr val="000080"/>
                </a:solidFill>
                <a:ea typeface="Calibri" pitchFamily="34" charset="0"/>
              </a:rPr>
              <a:t>, </a:t>
            </a:r>
            <a:r>
              <a:rPr lang="uk-UA" sz="2000" b="1" dirty="0" smtClean="0">
                <a:solidFill>
                  <a:srgbClr val="000080"/>
                </a:solidFill>
                <a:ea typeface="Calibri" pitchFamily="34" charset="0"/>
              </a:rPr>
              <a:t>по-японські, по-англійські, </a:t>
            </a:r>
            <a:r>
              <a:rPr lang="uk-UA" sz="2000" b="1" dirty="0" smtClean="0">
                <a:solidFill>
                  <a:srgbClr val="000080"/>
                </a:solidFill>
                <a:ea typeface="Calibri" pitchFamily="34" charset="0"/>
              </a:rPr>
              <a:t>не кажучи вже про класичний китайський спосіб.</a:t>
            </a:r>
          </a:p>
          <a:p>
            <a:pPr marL="342900" lvl="0" indent="1111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0080"/>
                </a:solidFill>
                <a:ea typeface="Calibri" pitchFamily="34" charset="0"/>
              </a:rPr>
              <a:t>Це результат багатовікового досвіду кожного народу, тривалого використання чаю в умовах певної країни. </a:t>
            </a:r>
          </a:p>
          <a:p>
            <a:pPr marL="342900" lvl="0" indent="1111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000" dirty="0"/>
          </a:p>
        </p:txBody>
      </p:sp>
      <p:pic>
        <p:nvPicPr>
          <p:cNvPr id="8" name="Рисунок 7" descr="http://www.kuharka.ru/uploads/images/korkunov/2_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0"/>
            <a:ext cx="478802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14942" y="0"/>
            <a:ext cx="3929058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8000"/>
                </a:solidFill>
              </a:rPr>
              <a:t>Чайний кущ, або камелія китайська (лат. </a:t>
            </a:r>
            <a:r>
              <a:rPr lang="uk-UA" b="1" i="1" dirty="0" err="1" smtClean="0">
                <a:solidFill>
                  <a:srgbClr val="008000"/>
                </a:solidFill>
              </a:rPr>
              <a:t>Camellia</a:t>
            </a:r>
            <a:r>
              <a:rPr lang="uk-UA" b="1" i="1" dirty="0" smtClean="0">
                <a:solidFill>
                  <a:srgbClr val="008000"/>
                </a:solidFill>
              </a:rPr>
              <a:t> </a:t>
            </a:r>
            <a:r>
              <a:rPr lang="uk-UA" b="1" i="1" dirty="0" err="1" smtClean="0">
                <a:solidFill>
                  <a:srgbClr val="008000"/>
                </a:solidFill>
              </a:rPr>
              <a:t>sinensis</a:t>
            </a:r>
            <a:r>
              <a:rPr lang="uk-UA" b="1" dirty="0" smtClean="0">
                <a:solidFill>
                  <a:srgbClr val="008000"/>
                </a:solidFill>
              </a:rPr>
              <a:t>, </a:t>
            </a:r>
            <a:br>
              <a:rPr lang="uk-UA" b="1" dirty="0" smtClean="0">
                <a:solidFill>
                  <a:srgbClr val="008000"/>
                </a:solidFill>
              </a:rPr>
            </a:br>
            <a:r>
              <a:rPr lang="uk-UA" b="1" dirty="0" smtClean="0">
                <a:solidFill>
                  <a:srgbClr val="008000"/>
                </a:solidFill>
              </a:rPr>
              <a:t>кит. 茶 «</a:t>
            </a:r>
            <a:r>
              <a:rPr lang="uk-UA" b="1" dirty="0" err="1" smtClean="0">
                <a:solidFill>
                  <a:srgbClr val="008000"/>
                </a:solidFill>
              </a:rPr>
              <a:t>ча</a:t>
            </a:r>
            <a:r>
              <a:rPr lang="uk-UA" b="1" dirty="0" smtClean="0">
                <a:solidFill>
                  <a:srgbClr val="008000"/>
                </a:solidFill>
              </a:rPr>
              <a:t>», </a:t>
            </a:r>
            <a:br>
              <a:rPr lang="uk-UA" b="1" dirty="0" smtClean="0">
                <a:solidFill>
                  <a:srgbClr val="008000"/>
                </a:solidFill>
              </a:rPr>
            </a:br>
            <a:r>
              <a:rPr lang="uk-UA" b="1" dirty="0" err="1" smtClean="0">
                <a:solidFill>
                  <a:srgbClr val="008000"/>
                </a:solidFill>
              </a:rPr>
              <a:t>яп</a:t>
            </a:r>
            <a:r>
              <a:rPr lang="uk-UA" b="1" dirty="0" smtClean="0">
                <a:solidFill>
                  <a:srgbClr val="008000"/>
                </a:solidFill>
              </a:rPr>
              <a:t>. </a:t>
            </a:r>
            <a:r>
              <a:rPr lang="ja-JP" altLang="uk-UA" b="1" dirty="0" smtClean="0">
                <a:solidFill>
                  <a:srgbClr val="008000"/>
                </a:solidFill>
              </a:rPr>
              <a:t>茶</a:t>
            </a:r>
            <a:r>
              <a:rPr lang="uk-UA" b="1" dirty="0" smtClean="0">
                <a:solidFill>
                  <a:srgbClr val="008000"/>
                </a:solidFill>
              </a:rPr>
              <a:t> «</a:t>
            </a:r>
            <a:r>
              <a:rPr lang="uk-UA" b="1" dirty="0" err="1" smtClean="0">
                <a:solidFill>
                  <a:srgbClr val="008000"/>
                </a:solidFill>
              </a:rPr>
              <a:t>тя</a:t>
            </a:r>
            <a:r>
              <a:rPr lang="uk-UA" b="1" dirty="0" smtClean="0">
                <a:solidFill>
                  <a:srgbClr val="008000"/>
                </a:solidFill>
              </a:rPr>
              <a:t>») — рослина роду Камелія, родина Чайні</a:t>
            </a:r>
            <a:r>
              <a:rPr lang="uk-UA" dirty="0" smtClean="0">
                <a:solidFill>
                  <a:srgbClr val="008000"/>
                </a:solidFill>
              </a:rPr>
              <a:t/>
            </a:r>
            <a:br>
              <a:rPr lang="uk-UA" dirty="0" smtClean="0">
                <a:solidFill>
                  <a:srgbClr val="008000"/>
                </a:solidFill>
              </a:rPr>
            </a:br>
            <a:endParaRPr lang="uk-UA" dirty="0">
              <a:solidFill>
                <a:srgbClr val="008000"/>
              </a:solidFill>
            </a:endParaRPr>
          </a:p>
        </p:txBody>
      </p:sp>
      <p:pic>
        <p:nvPicPr>
          <p:cNvPr id="11266" name="Picture 2" descr="Общий вид растения">
            <a:hlinkClick r:id="rId2" tooltip="Общий вид растения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214942" cy="4143380"/>
          </a:xfrm>
          <a:prstGeom prst="rect">
            <a:avLst/>
          </a:prstGeom>
          <a:noFill/>
        </p:spPr>
      </p:pic>
      <p:pic>
        <p:nvPicPr>
          <p:cNvPr id="5" name="Picture 2" descr="Файл:Cameron highland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143380"/>
            <a:ext cx="3720036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056686"/>
            <a:ext cx="7704856" cy="4801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Основною філософією чаювання є повний спокій і відсутність суєти.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Під час чайної церемонії приходить відчуття, що людина здатна усвідомити себе і досягти своєї життєвої мети, що можна насолоджуватися кожною миттю життя, не дивлячись на те, що відбувається навколо.</a:t>
            </a:r>
          </a:p>
          <a:p>
            <a:pPr algn="ctr"/>
            <a:endParaRPr lang="uk-UA" sz="24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Чаювання давно стало національною традицією, а сам чай - інтернаціональним напоєм.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Чай не просто рослинна культура, а Культура з великої літери, зі своєю історією і географією, з таємницею походження та секретами приготування.</a:t>
            </a:r>
          </a:p>
          <a:p>
            <a:endParaRPr lang="ru-RU" dirty="0"/>
          </a:p>
        </p:txBody>
      </p:sp>
      <p:pic>
        <p:nvPicPr>
          <p:cNvPr id="5" name="Picture 9" descr="cup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0"/>
            <a:ext cx="2285984" cy="20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up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2285984" cy="20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up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5984" cy="20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up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2285984" cy="20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http://i018.radikal.ru/1102/42/6c3ccad92d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File:Teestrauch Det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62" name="Picture 2" descr="http://vfl.ru/i/20110216/b6dd77aaed43e15a21965a04f2b507cb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8326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74638"/>
            <a:ext cx="482918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Чайна рослина </a:t>
            </a:r>
            <a:r>
              <a:rPr lang="ru-RU" b="1" dirty="0" smtClean="0">
                <a:solidFill>
                  <a:srgbClr val="00B050"/>
                </a:solidFill>
              </a:rPr>
              <a:t>(</a:t>
            </a:r>
            <a:r>
              <a:rPr lang="en-US" b="1" u="sng" dirty="0" smtClean="0">
                <a:solidFill>
                  <a:srgbClr val="00B050"/>
                </a:solidFill>
                <a:hlinkClick r:id="rId2" tooltip="Camellia sinensis"/>
              </a:rPr>
              <a:t>Camellia </a:t>
            </a:r>
            <a:r>
              <a:rPr lang="en-US" b="1" u="sng" dirty="0" err="1" smtClean="0">
                <a:solidFill>
                  <a:srgbClr val="00B050"/>
                </a:solidFill>
                <a:hlinkClick r:id="rId2" tooltip="Camellia sinensis"/>
              </a:rPr>
              <a:t>sinensis</a:t>
            </a:r>
            <a:r>
              <a:rPr lang="en-US" b="1" dirty="0" smtClean="0">
                <a:solidFill>
                  <a:srgbClr val="00B050"/>
                </a:solidFill>
              </a:rPr>
              <a:t>) </a:t>
            </a:r>
            <a:endParaRPr lang="uk-UA" b="1" dirty="0">
              <a:solidFill>
                <a:srgbClr val="00B050"/>
              </a:solidFill>
            </a:endParaRPr>
          </a:p>
        </p:txBody>
      </p:sp>
      <p:pic>
        <p:nvPicPr>
          <p:cNvPr id="14338" name="Picture 2" descr="Файл:Bohea Tea tre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92688" cy="6858001"/>
          </a:xfrm>
          <a:prstGeom prst="rect">
            <a:avLst/>
          </a:prstGeom>
          <a:noFill/>
        </p:spPr>
      </p:pic>
      <p:pic>
        <p:nvPicPr>
          <p:cNvPr id="5" name="Рисунок 2" descr="tea_plan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00174"/>
            <a:ext cx="3857652" cy="5398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Файл:Flower of camellia sinens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616" y="214290"/>
            <a:ext cx="9169616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386" name="Picture 2" descr="Файл:Çay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1123</Words>
  <Application>Microsoft Office PowerPoint</Application>
  <PresentationFormat>Экран (4:3)</PresentationFormat>
  <Paragraphs>142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Країни виробники - 30 країн світу</vt:lpstr>
      <vt:lpstr>Презентация PowerPoint</vt:lpstr>
      <vt:lpstr>Чайний кущ, або камелія китайська (лат. Camellia sinensis,  кит. 茶 «ча»,  яп. 茶 «тя») — рослина роду Камелія, родина Чайні </vt:lpstr>
      <vt:lpstr>Презентация PowerPoint</vt:lpstr>
      <vt:lpstr>Презентация PowerPoint</vt:lpstr>
      <vt:lpstr>Презентация PowerPoint</vt:lpstr>
      <vt:lpstr>Чайна рослина (Camellia sinensis) </vt:lpstr>
      <vt:lpstr>Презентация PowerPoint</vt:lpstr>
      <vt:lpstr>Презентация PowerPoint</vt:lpstr>
      <vt:lpstr>Верхні пагони чайної рослини, з яких отримують  чай найвищої якості  </vt:lpstr>
      <vt:lpstr>Класифікація </vt:lpstr>
      <vt:lpstr>По типу чайної рослини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ХІМІЧНИЙ СКЛАД ЧАЮ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Національні способи приготування я чайного напою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Класифікація </dc:title>
  <dc:creator>Admin</dc:creator>
  <cp:lastModifiedBy>User</cp:lastModifiedBy>
  <cp:revision>65</cp:revision>
  <dcterms:created xsi:type="dcterms:W3CDTF">2013-01-10T10:20:22Z</dcterms:created>
  <dcterms:modified xsi:type="dcterms:W3CDTF">2016-12-09T12:47:09Z</dcterms:modified>
</cp:coreProperties>
</file>