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7" r:id="rId4"/>
    <p:sldId id="258" r:id="rId5"/>
    <p:sldId id="259" r:id="rId6"/>
    <p:sldId id="263" r:id="rId7"/>
    <p:sldId id="264" r:id="rId8"/>
    <p:sldId id="265" r:id="rId9"/>
    <p:sldId id="262" r:id="rId10"/>
    <p:sldId id="266" r:id="rId11"/>
    <p:sldId id="267" r:id="rId12"/>
    <p:sldId id="269" r:id="rId13"/>
    <p:sldId id="270" r:id="rId14"/>
    <p:sldId id="271" r:id="rId15"/>
    <p:sldId id="272" r:id="rId16"/>
    <p:sldId id="268" r:id="rId17"/>
  </p:sldIdLst>
  <p:sldSz cx="20104100" cy="11309350"/>
  <p:notesSz cx="20104100" cy="1130935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>
      <p:cViewPr>
        <p:scale>
          <a:sx n="42" d="100"/>
          <a:sy n="42" d="100"/>
        </p:scale>
        <p:origin x="-15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8A719-B457-4C52-94C9-FE8B9755064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35957-CB3E-4569-BD55-16C201093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1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5957-CB3E-4569-BD55-16C201093880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1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5957-CB3E-4569-BD55-16C201093880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185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 b="1" i="0">
                <a:solidFill>
                  <a:srgbClr val="7667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 b="1" i="0">
                <a:solidFill>
                  <a:srgbClr val="7667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 b="1" i="0">
                <a:solidFill>
                  <a:srgbClr val="7667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45126" y="2284507"/>
            <a:ext cx="12613847" cy="139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1" i="0">
                <a:solidFill>
                  <a:srgbClr val="7667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07161" y="10391802"/>
            <a:ext cx="1537970" cy="175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34836" y="4814335"/>
            <a:ext cx="21390891" cy="20467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uk-UA" sz="3600" kern="1200" spc="1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6600" spc="120" dirty="0">
                <a:solidFill>
                  <a:srgbClr val="FFFFFF"/>
                </a:solidFill>
              </a:rPr>
              <a:t>РОЗВИТОК НАЦІОНАЛЬНОГО ТУРИЗМУ В СУЧАСНИХ УМОВАХ</a:t>
            </a:r>
            <a:endParaRPr sz="6600" dirty="0"/>
          </a:p>
        </p:txBody>
      </p:sp>
      <p:grpSp>
        <p:nvGrpSpPr>
          <p:cNvPr id="5" name="object 5"/>
          <p:cNvGrpSpPr/>
          <p:nvPr/>
        </p:nvGrpSpPr>
        <p:grpSpPr>
          <a:xfrm>
            <a:off x="8451850" y="4777658"/>
            <a:ext cx="2980807" cy="2098707"/>
            <a:chOff x="9182966" y="5162146"/>
            <a:chExt cx="1738630" cy="1068070"/>
          </a:xfrm>
        </p:grpSpPr>
        <p:sp>
          <p:nvSpPr>
            <p:cNvPr id="6" name="object 6"/>
            <p:cNvSpPr/>
            <p:nvPr/>
          </p:nvSpPr>
          <p:spPr>
            <a:xfrm>
              <a:off x="9182966" y="5162146"/>
              <a:ext cx="1738166" cy="523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82966" y="6177822"/>
              <a:ext cx="1738166" cy="523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00D148-8418-42D5-B908-B99ADE1DD7D7}"/>
              </a:ext>
            </a:extLst>
          </p:cNvPr>
          <p:cNvSpPr txBox="1"/>
          <p:nvPr/>
        </p:nvSpPr>
        <p:spPr>
          <a:xfrm>
            <a:off x="6039989" y="168275"/>
            <a:ext cx="942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Державний навчальний заклад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287A17-CFBF-4B07-A6DE-980490472008}"/>
              </a:ext>
            </a:extLst>
          </p:cNvPr>
          <p:cNvSpPr txBox="1"/>
          <p:nvPr/>
        </p:nvSpPr>
        <p:spPr>
          <a:xfrm>
            <a:off x="679450" y="811359"/>
            <a:ext cx="19340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«Одеський фаховий коледж економіки, права </a:t>
            </a:r>
            <a:endParaRPr lang="uk-UA" sz="4400" dirty="0" smtClean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uk-UA" sz="4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та </a:t>
            </a:r>
            <a:r>
              <a:rPr lang="uk-UA" sz="4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готельно</a:t>
            </a:r>
            <a:r>
              <a:rPr lang="uk-UA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-ресторанного бізнесу»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772AA9-ED7F-42C0-8AB0-A4A4E183B47C}"/>
              </a:ext>
            </a:extLst>
          </p:cNvPr>
          <p:cNvSpPr txBox="1"/>
          <p:nvPr/>
        </p:nvSpPr>
        <p:spPr>
          <a:xfrm>
            <a:off x="364695" y="2053451"/>
            <a:ext cx="188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4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IV </a:t>
            </a:r>
            <a:r>
              <a:rPr lang="uk-UA" sz="4400" dirty="0">
                <a:latin typeface="Bahnschrift Condensed" panose="020B0502040204020203" pitchFamily="34" charset="0"/>
              </a:rPr>
              <a:t>МІЖРЕГІОНАЛЬНА СТУДЕНТСЬКА НАУКОВО-ПРАКТИЧНА КОНФЕРЕНЦІЯ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09303C-A547-4B91-AA8C-00499D73E717}"/>
              </a:ext>
            </a:extLst>
          </p:cNvPr>
          <p:cNvSpPr txBox="1"/>
          <p:nvPr/>
        </p:nvSpPr>
        <p:spPr>
          <a:xfrm>
            <a:off x="1289050" y="3466702"/>
            <a:ext cx="18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4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uk-UA" sz="4400" dirty="0">
                <a:latin typeface="Bahnschrift Condensed" panose="020B0502040204020203" pitchFamily="34" charset="0"/>
              </a:rPr>
              <a:t>«Сучасні проблеми готельного бізнесу та ресторанної справи – 2023»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D1F74A-C95A-4FAC-828E-13A1C09142FF}"/>
              </a:ext>
            </a:extLst>
          </p:cNvPr>
          <p:cNvSpPr txBox="1"/>
          <p:nvPr/>
        </p:nvSpPr>
        <p:spPr>
          <a:xfrm>
            <a:off x="7989379" y="4152609"/>
            <a:ext cx="4887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Тема </a:t>
            </a:r>
            <a:r>
              <a:rPr lang="uk-UA" sz="4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доповіді</a:t>
            </a:r>
            <a:endParaRPr lang="uk-UA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2D3D62-BD7A-4771-9F04-3C462E84AADD}"/>
              </a:ext>
            </a:extLst>
          </p:cNvPr>
          <p:cNvSpPr txBox="1"/>
          <p:nvPr/>
        </p:nvSpPr>
        <p:spPr>
          <a:xfrm>
            <a:off x="1989710" y="7302062"/>
            <a:ext cx="5242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Доповідач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3DC9C4-0376-4F2A-862B-7CB96745CE56}"/>
              </a:ext>
            </a:extLst>
          </p:cNvPr>
          <p:cNvSpPr txBox="1"/>
          <p:nvPr/>
        </p:nvSpPr>
        <p:spPr>
          <a:xfrm>
            <a:off x="1289050" y="815857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Студентка </a:t>
            </a:r>
            <a:r>
              <a:rPr lang="uk-UA" sz="4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ОФКЕПГРБ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A61DB4-590B-4D28-8365-38EC45676E45}"/>
              </a:ext>
            </a:extLst>
          </p:cNvPr>
          <p:cNvSpPr txBox="1"/>
          <p:nvPr/>
        </p:nvSpPr>
        <p:spPr>
          <a:xfrm>
            <a:off x="1210179" y="9101285"/>
            <a:ext cx="653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Орлова Аліна Ігорівна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C0343FB-FC75-47D8-930C-0639EB5925BE}"/>
              </a:ext>
            </a:extLst>
          </p:cNvPr>
          <p:cNvSpPr txBox="1"/>
          <p:nvPr/>
        </p:nvSpPr>
        <p:spPr>
          <a:xfrm>
            <a:off x="13481050" y="7302062"/>
            <a:ext cx="653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Науковий керівник :</a:t>
            </a:r>
            <a:endParaRPr lang="uk-UA" i="1" dirty="0">
              <a:latin typeface="Bahnschrift 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85280CB-0B03-4AEC-945C-FCCFBF64F510}"/>
              </a:ext>
            </a:extLst>
          </p:cNvPr>
          <p:cNvSpPr txBox="1"/>
          <p:nvPr/>
        </p:nvSpPr>
        <p:spPr>
          <a:xfrm>
            <a:off x="13481050" y="8133059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Викладач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4AAE269-1F77-4BAF-808A-A91643B74F86}"/>
              </a:ext>
            </a:extLst>
          </p:cNvPr>
          <p:cNvSpPr txBox="1"/>
          <p:nvPr/>
        </p:nvSpPr>
        <p:spPr>
          <a:xfrm>
            <a:off x="13481050" y="9101284"/>
            <a:ext cx="7429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Макарова Тетяна Іванівна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55333" y="9984471"/>
            <a:ext cx="2503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ОДЕСА - 2023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4559766" y="3745771"/>
            <a:ext cx="408364" cy="20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6050" y="1158875"/>
            <a:ext cx="10498960" cy="947631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3800" spc="130" dirty="0" smtClean="0">
                <a:latin typeface="Arial Narrow" panose="020B0606020202030204" pitchFamily="34" charset="0"/>
                <a:cs typeface="Georgia"/>
              </a:rPr>
              <a:t>Відносно безпечними є центральні та західні регіони України. Утім, навіть на цих територіях діють певні обмеження, які можуть відрізнятися у різних областях.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endParaRPr lang="uk-UA" sz="3800" spc="130" dirty="0" smtClean="0">
              <a:latin typeface="Arial Narrow" panose="020B0606020202030204" pitchFamily="34" charset="0"/>
              <a:cs typeface="Georgia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3800" spc="130" dirty="0" smtClean="0">
                <a:latin typeface="Arial Narrow" panose="020B0606020202030204" pitchFamily="34" charset="0"/>
                <a:cs typeface="Georgia"/>
              </a:rPr>
              <a:t>У Києві та Київській області не можна ходити в ліс і зелені зони поза межами житлових масивів.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uk-UA" sz="3800" spc="130" dirty="0" smtClean="0">
              <a:latin typeface="Arial Narrow" panose="020B0606020202030204" pitchFamily="34" charset="0"/>
              <a:cs typeface="Georgia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3800" spc="130" dirty="0" smtClean="0">
                <a:latin typeface="Arial Narrow" panose="020B0606020202030204" pitchFamily="34" charset="0"/>
                <a:cs typeface="Georgia"/>
              </a:rPr>
              <a:t>У Черкаській області відвідування лісів категорично заборонено.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uk-UA" sz="3800" spc="130" dirty="0" smtClean="0">
              <a:latin typeface="Arial Narrow" panose="020B0606020202030204" pitchFamily="34" charset="0"/>
              <a:cs typeface="Georgia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3800" spc="130" dirty="0" smtClean="0">
                <a:latin typeface="Arial Narrow" panose="020B0606020202030204" pitchFamily="34" charset="0"/>
                <a:cs typeface="Georgia"/>
              </a:rPr>
              <a:t>У Львівській області можна ходити в ліс, але заборонено в’їжджати в нього на транспорті.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uk-UA" sz="3800" spc="130" dirty="0" smtClean="0">
              <a:latin typeface="Arial Narrow" panose="020B0606020202030204" pitchFamily="34" charset="0"/>
              <a:cs typeface="Georgia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3800" spc="130" dirty="0" smtClean="0">
                <a:latin typeface="Arial Narrow" panose="020B0606020202030204" pitchFamily="34" charset="0"/>
                <a:cs typeface="Georgia"/>
              </a:rPr>
              <a:t>В Івано-Франківській області дозволено відвідувати гори й ліси</a:t>
            </a:r>
            <a:endParaRPr lang="uk-UA" sz="3800" dirty="0">
              <a:latin typeface="Arial Narrow" panose="020B0606020202030204" pitchFamily="34" charset="0"/>
              <a:cs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EFF4B7-6E2F-4091-BB70-B434A2B9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050" y="2661853"/>
            <a:ext cx="8964283" cy="59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74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4559766" y="3745771"/>
            <a:ext cx="408364" cy="20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4845" y="549275"/>
            <a:ext cx="7576981" cy="1053301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4000" spc="130" dirty="0" smtClean="0">
                <a:latin typeface="Arial Narrow" panose="020B0606020202030204" pitchFamily="34" charset="0"/>
                <a:cs typeface="Georgia"/>
              </a:rPr>
              <a:t>У Черкаській області можна відпочивати біля водойм, але тільки тих, які визначила військова адміністрація. В Черкасах відкриті 5 пляжів: три комунальні й два приватні.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uk-UA" sz="4000" spc="130" dirty="0" smtClean="0">
              <a:latin typeface="Arial Narrow" panose="020B0606020202030204" pitchFamily="34" charset="0"/>
              <a:cs typeface="Georgia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4000" spc="130" dirty="0" smtClean="0">
                <a:latin typeface="Arial Narrow" panose="020B0606020202030204" pitchFamily="34" charset="0"/>
                <a:cs typeface="Georgia"/>
              </a:rPr>
              <a:t>У Полтавській області купатися можна тільки без плавзасобів, виняток — в рамках спортивних змагань.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uk-UA" sz="4000" spc="130" dirty="0" smtClean="0">
              <a:latin typeface="Arial Narrow" panose="020B0606020202030204" pitchFamily="34" charset="0"/>
              <a:cs typeface="Georgia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4000" spc="130" dirty="0" smtClean="0">
                <a:latin typeface="Arial Narrow" panose="020B0606020202030204" pitchFamily="34" charset="0"/>
                <a:cs typeface="Georgia"/>
              </a:rPr>
              <a:t>У Вінницькій області дозволена туристична діяльність на водоймах, окрім місць, де є об’єкти критичної інфраструктури</a:t>
            </a:r>
            <a:endParaRPr lang="uk-UA" sz="4000" dirty="0">
              <a:latin typeface="Arial Narrow" panose="020B0606020202030204" pitchFamily="34" charset="0"/>
              <a:cs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4D470D-450E-471E-B245-8944E768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867" y="0"/>
            <a:ext cx="7346284" cy="48868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E7CC0B-C27B-4CD4-9D38-CD419376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964" y="6384677"/>
            <a:ext cx="791813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 rot="5400000" flipV="1">
            <a:off x="316067" y="9066058"/>
            <a:ext cx="1382085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7EE6A8-03D4-4E1A-87D6-F013AA5C0895}"/>
              </a:ext>
            </a:extLst>
          </p:cNvPr>
          <p:cNvSpPr txBox="1"/>
          <p:nvPr/>
        </p:nvSpPr>
        <p:spPr>
          <a:xfrm>
            <a:off x="1974850" y="6721475"/>
            <a:ext cx="163338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latin typeface="Arial Narrow" panose="020B0606020202030204" pitchFamily="34" charset="0"/>
              </a:rPr>
              <a:t>Нині до Львова починають повертатися туристи, причому не тільки українські, але й іноземні.</a:t>
            </a:r>
          </a:p>
          <a:p>
            <a:pPr algn="ctr"/>
            <a:r>
              <a:rPr lang="uk-UA" sz="4400" dirty="0">
                <a:latin typeface="Arial Narrow" panose="020B0606020202030204" pitchFamily="34" charset="0"/>
              </a:rPr>
              <a:t>З початком повномасштабного військового вторгнення Росії до України, </a:t>
            </a:r>
            <a:r>
              <a:rPr lang="uk-UA" sz="4400" i="1" dirty="0">
                <a:latin typeface="Arial Narrow" panose="020B0606020202030204" pitchFamily="34" charset="0"/>
              </a:rPr>
              <a:t>Львів</a:t>
            </a:r>
            <a:r>
              <a:rPr lang="uk-UA" sz="4400" dirty="0">
                <a:latin typeface="Arial Narrow" panose="020B0606020202030204" pitchFamily="34" charset="0"/>
              </a:rPr>
              <a:t> став тимчасовим або постійним домом для величезної кількості вимушених переселенців з усієї країни. Тепер чимало українців згадали і про туристичний бік Львова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xmlns="" id="{71513045-16B0-40C6-9BEA-72585EF9BD60}"/>
              </a:ext>
            </a:extLst>
          </p:cNvPr>
          <p:cNvSpPr/>
          <p:nvPr/>
        </p:nvSpPr>
        <p:spPr>
          <a:xfrm rot="5400000" flipV="1">
            <a:off x="18346519" y="9089803"/>
            <a:ext cx="1382085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EFF9EA0-0646-4829-9A2D-C9F92EFA6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57" y="432891"/>
            <a:ext cx="9144792" cy="58831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3BAB828-8EF3-4E17-8469-1AEBF64B7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450" y="432891"/>
            <a:ext cx="882472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 rot="5400000" flipV="1">
            <a:off x="322855" y="9089803"/>
            <a:ext cx="1382085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7EE6A8-03D4-4E1A-87D6-F013AA5C0895}"/>
              </a:ext>
            </a:extLst>
          </p:cNvPr>
          <p:cNvSpPr txBox="1"/>
          <p:nvPr/>
        </p:nvSpPr>
        <p:spPr>
          <a:xfrm>
            <a:off x="2014609" y="8357155"/>
            <a:ext cx="16333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>
                <a:latin typeface="Arial Narrow" panose="020B0606020202030204" pitchFamily="34" charset="0"/>
              </a:rPr>
              <a:t>Також цієї осені туризм набрав стрімкий розвиток в маленькому містечку на Заході країни - </a:t>
            </a:r>
            <a:r>
              <a:rPr lang="ru-RU" sz="4400" i="1">
                <a:latin typeface="Arial Narrow" panose="020B0606020202030204" pitchFamily="34" charset="0"/>
              </a:rPr>
              <a:t>Івано-Франківськ</a:t>
            </a:r>
            <a:endParaRPr lang="uk-UA" sz="4400" i="1">
              <a:latin typeface="Arial Narrow" panose="020B0606020202030204" pitchFamily="34" charset="0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xmlns="" id="{71513045-16B0-40C6-9BEA-72585EF9BD60}"/>
              </a:ext>
            </a:extLst>
          </p:cNvPr>
          <p:cNvSpPr/>
          <p:nvPr/>
        </p:nvSpPr>
        <p:spPr>
          <a:xfrm rot="5400000" flipV="1">
            <a:off x="18346519" y="9089803"/>
            <a:ext cx="1382085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EA3F54-7BDD-4B96-AA90-1D33A816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30" y="1006475"/>
            <a:ext cx="9144792" cy="6309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2A67D0-9B2A-40BE-B606-86C8FE023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884" y="1006475"/>
            <a:ext cx="9596816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2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C569AD-3A20-4B7F-A0A3-996A9F56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685" y="0"/>
            <a:ext cx="9468415" cy="546865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3725" y="0"/>
            <a:ext cx="10840620" cy="11309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48080" y="3756023"/>
            <a:ext cx="418835" cy="20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27452" y="10314532"/>
            <a:ext cx="638724" cy="638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809972" y="10391695"/>
            <a:ext cx="19621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65"/>
              </a:lnSpc>
            </a:pPr>
            <a:r>
              <a:rPr sz="1050" b="1" spc="9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1050" b="1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050" b="1" spc="-254" dirty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5FA0298B-E5FE-4A72-A936-04D54631C1D9}"/>
              </a:ext>
            </a:extLst>
          </p:cNvPr>
          <p:cNvSpPr/>
          <p:nvPr/>
        </p:nvSpPr>
        <p:spPr>
          <a:xfrm>
            <a:off x="4471697" y="3641723"/>
            <a:ext cx="1371600" cy="228600"/>
          </a:xfrm>
          <a:prstGeom prst="rect">
            <a:avLst/>
          </a:prstGeom>
          <a:solidFill>
            <a:srgbClr val="766729"/>
          </a:solidFill>
          <a:ln>
            <a:solidFill>
              <a:srgbClr val="766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object 8"/>
          <p:cNvSpPr txBox="1"/>
          <p:nvPr/>
        </p:nvSpPr>
        <p:spPr>
          <a:xfrm>
            <a:off x="378149" y="651208"/>
            <a:ext cx="10076872" cy="98174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1200" spc="105" dirty="0">
                <a:solidFill>
                  <a:srgbClr val="FFFFFF"/>
                </a:solidFill>
                <a:latin typeface="Arial"/>
                <a:cs typeface="Arial"/>
              </a:rPr>
              <a:t>   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800" spc="105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Як не крути, після шести місяців з початку повномасштабного російського вторгнення, українці знову почали відчувати потяг до відпусток. Багато українців почали ще більше звертати увагу на відпочинок в Україні. І цілком зі зрозумілих причин фаворитом стали Українські Карпати – поряд з усіма "туристичними" плюсами, тут свою роль також зіграла більша віддаленість від активних бойових дій та відсутність умов для морського відпочинку на півдні країни.</a:t>
            </a:r>
            <a:endParaRPr lang="uk-UA" sz="4800" dirty="0">
              <a:latin typeface="Arial"/>
              <a:cs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EC3881A-9B47-42E0-B584-DA8365E2B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895" y="5460770"/>
            <a:ext cx="9267205" cy="58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11150" y="1311275"/>
            <a:ext cx="20142619" cy="757085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9538335" marR="5080" indent="-9525" algn="ctr">
              <a:lnSpc>
                <a:spcPct val="101699"/>
              </a:lnSpc>
              <a:spcBef>
                <a:spcPts val="10"/>
              </a:spcBef>
              <a:tabLst>
                <a:tab pos="10981690" algn="l"/>
              </a:tabLst>
            </a:pPr>
            <a:r>
              <a:rPr lang="uk-UA" sz="5400" spc="-40" dirty="0" smtClean="0">
                <a:latin typeface="Arial Narrow" panose="020B0606020202030204" pitchFamily="34" charset="0"/>
              </a:rPr>
              <a:t>Місцевий туризм під час війни не виживає, а процвітає. За чотири місяці повномасштабного вторгнення у Центрі з`явилися нові послуги та напрямки. А попит на екскурсії містом та областю зріс в рази - до них долучаються вимушені переселенців, які знайшли тимчасовий </a:t>
            </a:r>
            <a:r>
              <a:rPr lang="uk-UA" sz="5400" spc="-40" dirty="0" err="1" smtClean="0">
                <a:latin typeface="Arial Narrow" panose="020B0606020202030204" pitchFamily="34" charset="0"/>
              </a:rPr>
              <a:t>прихисток</a:t>
            </a:r>
            <a:r>
              <a:rPr lang="uk-UA" sz="5400" spc="-40" dirty="0" smtClean="0">
                <a:latin typeface="Arial Narrow" panose="020B0606020202030204" pitchFamily="34" charset="0"/>
              </a:rPr>
              <a:t> у Хмельницькому.</a:t>
            </a:r>
            <a:endParaRPr lang="uk-UA" sz="5400" spc="-4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4BE64A-3115-4DBD-81B9-CA682DFC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42" y="384502"/>
            <a:ext cx="7391400" cy="49245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2BD6A2-8996-4768-B889-5F39F446E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42" y="5502275"/>
            <a:ext cx="7416952" cy="5422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DBBEB2-D48F-4220-8C28-3C99317F323E}"/>
              </a:ext>
            </a:extLst>
          </p:cNvPr>
          <p:cNvSpPr txBox="1"/>
          <p:nvPr/>
        </p:nvSpPr>
        <p:spPr>
          <a:xfrm>
            <a:off x="7124281" y="9711304"/>
            <a:ext cx="12979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3600" dirty="0" smtClean="0">
                <a:latin typeface="Monotype Corsiva" panose="03010101010201010101" pitchFamily="66" charset="0"/>
              </a:rPr>
              <a:t>«Волонтерські екскурсії містом для внутрішньо переміщених осіб проводить екскурсовод Ігор </a:t>
            </a:r>
            <a:r>
              <a:rPr lang="uk-UA" sz="3600" dirty="0" err="1" smtClean="0">
                <a:latin typeface="Monotype Corsiva" panose="03010101010201010101" pitchFamily="66" charset="0"/>
              </a:rPr>
              <a:t>Байд</a:t>
            </a:r>
            <a:r>
              <a:rPr lang="ru-RU" sz="3600" dirty="0" err="1" smtClean="0">
                <a:latin typeface="Monotype Corsiva" panose="03010101010201010101" pitchFamily="66" charset="0"/>
              </a:rPr>
              <a:t>ак</a:t>
            </a:r>
            <a:r>
              <a:rPr lang="ru-RU" sz="3600" dirty="0">
                <a:latin typeface="Monotype Corsiva" panose="03010101010201010101" pitchFamily="66" charset="0"/>
              </a:rPr>
              <a:t>»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3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2ECF414-9BDE-4BFA-83CF-BACCB0DD3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76485" cy="11309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74803" y="237699"/>
            <a:ext cx="393192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5400" b="1" spc="180">
                <a:solidFill>
                  <a:srgbClr val="766729"/>
                </a:solidFill>
                <a:latin typeface="Bahnschrift Condensed" panose="020B0502040204020203" pitchFamily="34" charset="0"/>
                <a:cs typeface="Arial"/>
              </a:rPr>
              <a:t>Висновок :</a:t>
            </a:r>
            <a:endParaRPr sz="5400">
              <a:latin typeface="Bahnschrift Condensed" panose="020B0502040204020203" pitchFamily="34" charset="0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AC6C05-65F5-44CD-BA6D-B2D537D3764D}"/>
              </a:ext>
            </a:extLst>
          </p:cNvPr>
          <p:cNvSpPr txBox="1"/>
          <p:nvPr/>
        </p:nvSpPr>
        <p:spPr>
          <a:xfrm>
            <a:off x="11652250" y="1081520"/>
            <a:ext cx="8451850" cy="1024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000" dirty="0">
                <a:latin typeface="Arial Narrow" panose="020B0606020202030204" pitchFamily="34" charset="0"/>
              </a:rPr>
              <a:t>Україна має значний туристичний потенціал. Щорічно її відвідує велика кількість туристів зі всього світу. Проте в лютому 2022 році туристична галузь нашої держави зіткнулась з важким випробуванням - російсько-українською війною. Військовий конфлікт призвів до руйнування туристичної інфраструктури в багатьох регіонах України, втрати іноземних туристів, заборони використання повітряного простору та інших негативних наслідків. Попри це туризм продовжує функціонувати, проте має певні особливості, зумовлені ситуацією в нашій державі. До них можна віднести формування туристичних маршрутів з урахуванням наявності бомбосховищ, планування туристичних мандрівок </a:t>
            </a:r>
            <a:r>
              <a:rPr lang="uk-UA" sz="3000" dirty="0" err="1">
                <a:latin typeface="Arial Narrow" panose="020B0606020202030204" pitchFamily="34" charset="0"/>
              </a:rPr>
              <a:t>відповіднодо</a:t>
            </a:r>
            <a:r>
              <a:rPr lang="uk-UA" sz="3000" dirty="0">
                <a:latin typeface="Arial Narrow" panose="020B0606020202030204" pitchFamily="34" charset="0"/>
              </a:rPr>
              <a:t> дії комендантської години, дотримання заборон, до яких відносяться прогулянки та екскурсії біля об'єктів критичної чи військової інфраструктури, проведення масових заходів, відвідування лісів, водойм та гірських маршрутів в різних регіонах України.</a:t>
            </a:r>
          </a:p>
          <a:p>
            <a:r>
              <a:rPr lang="uk-UA" sz="3000" dirty="0">
                <a:latin typeface="Arial Narrow" panose="020B0606020202030204" pitchFamily="34" charset="0"/>
              </a:rPr>
              <a:t>Незважаючи на складну ситуацію в туристичній галузі в післявоєнний час вона повинна стати ключовою у стратегії економічного відновлення. Однак працювати над цим потрібно вже сьогодні.</a:t>
            </a:r>
          </a:p>
        </p:txBody>
      </p:sp>
    </p:spTree>
    <p:extLst>
      <p:ext uri="{BB962C8B-B14F-4D97-AF65-F5344CB8AC3E}">
        <p14:creationId xmlns:p14="http://schemas.microsoft.com/office/powerpoint/2010/main" val="246172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0450" y="1235075"/>
            <a:ext cx="18745200" cy="115441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9538335" marR="5080" indent="-9525" algn="ctr">
              <a:lnSpc>
                <a:spcPct val="101699"/>
              </a:lnSpc>
              <a:spcBef>
                <a:spcPts val="10"/>
              </a:spcBef>
              <a:tabLst>
                <a:tab pos="10981690" algn="l"/>
              </a:tabLst>
            </a:pPr>
            <a:r>
              <a:rPr lang="uk-UA" sz="8000" spc="-40" dirty="0">
                <a:latin typeface="Bahnschrift Condensed" panose="020B0502040204020203" pitchFamily="34" charset="0"/>
              </a:rPr>
              <a:t>Постановка проблеми</a:t>
            </a:r>
            <a:endParaRPr sz="8000" spc="-40" dirty="0">
              <a:latin typeface="Bahnschrift Condensed" panose="020B0502040204020203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31277" y="3984988"/>
            <a:ext cx="8837874" cy="5570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ru-RU" sz="3600">
                <a:latin typeface="Arial Narrow" panose="020B0606020202030204" pitchFamily="34" charset="0"/>
                <a:cs typeface="Georgia"/>
              </a:rPr>
              <a:t>В презентації досліджено стан туризму України в сучасних кризових умовах, окреслено слабкі та сильні сторони функціонування туристичних підприємств.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ru-RU" sz="3600">
                <a:latin typeface="Arial Narrow" panose="020B0606020202030204" pitchFamily="34" charset="0"/>
                <a:cs typeface="Georgia"/>
              </a:rPr>
              <a:t> Підприємства туризму мають надзвичайно важливе значення для забезпечення стійкого розвитку національного господарства, задоволення суспільних потреб, як необхідних передумов успішного функціонування вітчизняної економіки.</a:t>
            </a:r>
            <a:endParaRPr lang="en-US" sz="3600"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 rot="5400000">
            <a:off x="14957658" y="9298285"/>
            <a:ext cx="20941" cy="963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763947" y="3749675"/>
            <a:ext cx="408364" cy="2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65"/>
              </a:lnSpc>
            </a:pPr>
            <a:r>
              <a:rPr spc="20" dirty="0"/>
              <a:t>I </a:t>
            </a:r>
            <a:r>
              <a:rPr spc="110" dirty="0"/>
              <a:t>N </a:t>
            </a:r>
            <a:r>
              <a:rPr spc="-40" dirty="0"/>
              <a:t>T </a:t>
            </a:r>
            <a:r>
              <a:rPr spc="55" dirty="0"/>
              <a:t>O</a:t>
            </a:r>
            <a:r>
              <a:rPr spc="400" dirty="0"/>
              <a:t> </a:t>
            </a:r>
            <a:r>
              <a:rPr spc="-40" dirty="0"/>
              <a:t>T </a:t>
            </a:r>
            <a:r>
              <a:rPr spc="55" dirty="0"/>
              <a:t>H </a:t>
            </a:r>
            <a:r>
              <a:rPr spc="-40" dirty="0"/>
              <a:t>E </a:t>
            </a:r>
            <a:r>
              <a:rPr spc="30" dirty="0"/>
              <a:t>W </a:t>
            </a:r>
            <a:r>
              <a:rPr spc="20" dirty="0"/>
              <a:t>I </a:t>
            </a:r>
            <a:r>
              <a:rPr spc="-30" dirty="0"/>
              <a:t>L</a:t>
            </a:r>
            <a:r>
              <a:rPr spc="-195" dirty="0"/>
              <a:t> </a:t>
            </a:r>
            <a:r>
              <a:rPr spc="5" dirty="0"/>
              <a:t>D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48BD25-1BDC-4560-A411-7D909173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23" y="472943"/>
            <a:ext cx="9137172" cy="5136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DA113D8-EB40-4D9C-A569-B7295756D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23" y="5883275"/>
            <a:ext cx="9137172" cy="5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892" y="-1"/>
            <a:ext cx="10050498" cy="11309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419" y="630949"/>
            <a:ext cx="8180155" cy="35830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8000" spc="-215">
                <a:solidFill>
                  <a:srgbClr val="FFFFFF"/>
                </a:solidFill>
                <a:latin typeface="Bahnschrift Condensed" panose="020B0502040204020203" pitchFamily="34" charset="0"/>
              </a:rPr>
              <a:t>Суттєвий вплив туризму на економіку країни</a:t>
            </a:r>
            <a:r>
              <a:rPr lang="ru-RU" sz="7200" spc="-215">
                <a:solidFill>
                  <a:srgbClr val="FFFFFF"/>
                </a:solidFill>
                <a:latin typeface="Bahnschrift Condensed" panose="020B0502040204020203" pitchFamily="34" charset="0"/>
              </a:rPr>
              <a:t/>
            </a:r>
            <a:br>
              <a:rPr lang="ru-RU" sz="7200" spc="-215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endParaRPr sz="7200" spc="-215" dirty="0">
              <a:solidFill>
                <a:srgbClr val="FFFF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48080" y="3756023"/>
            <a:ext cx="418835" cy="2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27452" y="10125346"/>
            <a:ext cx="638724" cy="638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9464" y="3817899"/>
            <a:ext cx="9206335" cy="704231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1200" spc="105">
                <a:solidFill>
                  <a:srgbClr val="FFFFFF"/>
                </a:solidFill>
                <a:latin typeface="Arial"/>
                <a:cs typeface="Arial"/>
              </a:rPr>
              <a:t>   </a:t>
            </a:r>
            <a:endParaRPr lang="uk-UA" sz="3200" spc="105">
              <a:solidFill>
                <a:srgbClr val="FFFFFF"/>
              </a:solidFill>
              <a:latin typeface="Arial Narrow" panose="020B0606020202030204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3400" spc="105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Прибуток з туристичних подорожей, і, відповідно, податки з них, складають вагому долю бюджету.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3400" spc="105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Саме туризм дає поштовх до розвитку різноманітних частин  інфраструктури, включаючи підприємства торгівлі. Він надає багато робочих місць та можливостей для заробітку, створює умови для функціонування компаній у галузях, що співпрацюють зі сферою туризму.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3400" spc="105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Так, в умовах війни навряд чи можна говорити про розвиток туризму. Але як для економіки, так і суспільства важливо зберегти хоча б частину його діяльності. А після завершення важкого періоду – спрямувати зусилля на його відновлення</a:t>
            </a:r>
            <a:r>
              <a:rPr lang="en-US" sz="3400" spc="10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3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809972" y="10391695"/>
            <a:ext cx="19621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65"/>
              </a:lnSpc>
            </a:pPr>
            <a:r>
              <a:rPr sz="1050" b="1" spc="9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1050" b="1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050" b="1" spc="-254" dirty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AB63937-5443-4CCE-9086-5EF4EEFD9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602" y="0"/>
            <a:ext cx="10050498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79563" y="665963"/>
            <a:ext cx="8915400" cy="216931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148590" algn="ctr">
              <a:lnSpc>
                <a:spcPct val="101699"/>
              </a:lnSpc>
              <a:spcBef>
                <a:spcPts val="10"/>
              </a:spcBef>
              <a:tabLst>
                <a:tab pos="2315845" algn="l"/>
              </a:tabLst>
            </a:pPr>
            <a:r>
              <a:rPr lang="uk-UA" sz="7200" b="1" spc="-215" dirty="0">
                <a:solidFill>
                  <a:srgbClr val="766729"/>
                </a:solidFill>
                <a:latin typeface="Bahnschrift Condensed" panose="020B0502040204020203" pitchFamily="34" charset="0"/>
                <a:cs typeface="Arial"/>
              </a:rPr>
              <a:t>Туризм як спосіб психологічної реабілітації</a:t>
            </a:r>
            <a:endParaRPr sz="7200" dirty="0">
              <a:latin typeface="Bahnschrift Condensed" panose="020B0502040204020203" pitchFamily="34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761" y="2301365"/>
            <a:ext cx="2973070" cy="14706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200" spc="140" dirty="0">
                <a:solidFill>
                  <a:srgbClr val="FFFFFF"/>
                </a:solidFill>
                <a:latin typeface="Arial"/>
                <a:cs typeface="Arial"/>
              </a:rPr>
              <a:t>Credibly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reintermediate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backend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35"/>
              </a:spcBef>
            </a:pP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ideas </a:t>
            </a:r>
            <a:r>
              <a:rPr sz="1200" spc="16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cross-platform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Arial"/>
                <a:cs typeface="Arial"/>
              </a:rPr>
              <a:t>models.</a:t>
            </a:r>
            <a:endParaRPr sz="1200">
              <a:latin typeface="Arial"/>
              <a:cs typeface="Arial"/>
            </a:endParaRPr>
          </a:p>
          <a:p>
            <a:pPr marL="12700" marR="5080" algn="ctr">
              <a:lnSpc>
                <a:spcPct val="171800"/>
              </a:lnSpc>
            </a:pPr>
            <a:r>
              <a:rPr sz="1200" spc="140" dirty="0">
                <a:solidFill>
                  <a:srgbClr val="FFFFFF"/>
                </a:solidFill>
                <a:latin typeface="Arial"/>
                <a:cs typeface="Arial"/>
              </a:rPr>
              <a:t>Continually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reintermediate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20" dirty="0">
                <a:solidFill>
                  <a:srgbClr val="FFFFFF"/>
                </a:solidFill>
                <a:latin typeface="Arial"/>
                <a:cs typeface="Arial"/>
              </a:rPr>
              <a:t>integrat- 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ed </a:t>
            </a: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processes </a:t>
            </a:r>
            <a:r>
              <a:rPr sz="1200" spc="150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sz="1200" spc="114" dirty="0">
                <a:solidFill>
                  <a:srgbClr val="FFFFFF"/>
                </a:solidFill>
                <a:latin typeface="Arial"/>
                <a:cs typeface="Arial"/>
              </a:rPr>
              <a:t>technically  </a:t>
            </a:r>
            <a:r>
              <a:rPr sz="1200" spc="120" dirty="0">
                <a:solidFill>
                  <a:srgbClr val="FFFFFF"/>
                </a:solidFill>
                <a:latin typeface="Arial"/>
                <a:cs typeface="Arial"/>
              </a:rPr>
              <a:t>sound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intellectual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capital.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3865" y="6806778"/>
            <a:ext cx="2684780" cy="14706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Globally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incubate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standards</a:t>
            </a:r>
            <a:endParaRPr sz="1200">
              <a:latin typeface="Arial"/>
              <a:cs typeface="Arial"/>
            </a:endParaRPr>
          </a:p>
          <a:p>
            <a:pPr marL="12700" marR="5080" indent="-635" algn="ctr">
              <a:lnSpc>
                <a:spcPct val="171800"/>
              </a:lnSpc>
            </a:pPr>
            <a:r>
              <a:rPr sz="1200" spc="145" dirty="0">
                <a:solidFill>
                  <a:srgbClr val="FFFFFF"/>
                </a:solidFill>
                <a:latin typeface="Arial"/>
                <a:cs typeface="Arial"/>
              </a:rPr>
              <a:t>compliant</a:t>
            </a:r>
            <a:r>
              <a:rPr sz="12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channels </a:t>
            </a:r>
            <a:r>
              <a:rPr sz="1200" spc="120" dirty="0">
                <a:solidFill>
                  <a:srgbClr val="FFFFFF"/>
                </a:solidFill>
                <a:latin typeface="Arial"/>
                <a:cs typeface="Arial"/>
              </a:rPr>
              <a:t>before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scala- 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ble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benefits. </a:t>
            </a:r>
            <a:r>
              <a:rPr sz="1200" spc="155" dirty="0">
                <a:solidFill>
                  <a:srgbClr val="FFFFFF"/>
                </a:solidFill>
                <a:latin typeface="Arial"/>
                <a:cs typeface="Arial"/>
              </a:rPr>
              <a:t>Quickly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disseminate 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superior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deliverables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whereas 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web-enabled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applications.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1168" y="3682518"/>
            <a:ext cx="9094117" cy="59266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800" spc="60" dirty="0">
                <a:solidFill>
                  <a:srgbClr val="221F1F"/>
                </a:solidFill>
                <a:latin typeface="Arial Narrow" panose="020B0606020202030204" pitchFamily="34" charset="0"/>
                <a:cs typeface="Arial"/>
              </a:rPr>
              <a:t>Діяльність туристичної галузі – це не лише підтримка бюджету країни, хоча така її функція є надзвичайно важливою, особливо в часи тривання військових дій. Вона також виступає в ролі способу хоч короткочасної, проте ефективної психологічної </a:t>
            </a:r>
            <a:r>
              <a:rPr lang="uk-UA" sz="4800" spc="60" dirty="0" smtClean="0">
                <a:solidFill>
                  <a:srgbClr val="221F1F"/>
                </a:solidFill>
                <a:latin typeface="Arial Narrow" panose="020B0606020202030204" pitchFamily="34" charset="0"/>
                <a:cs typeface="Arial"/>
              </a:rPr>
              <a:t>реабілітації</a:t>
            </a:r>
            <a:endParaRPr sz="48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389446" y="873556"/>
            <a:ext cx="2728595" cy="73787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9"/>
              </a:spcBef>
              <a:tabLst>
                <a:tab pos="860425" algn="l"/>
              </a:tabLst>
            </a:pPr>
            <a:r>
              <a:rPr sz="1650" b="1" spc="-90" dirty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60" dirty="0">
                <a:solidFill>
                  <a:srgbClr val="FFFFFF"/>
                </a:solidFill>
                <a:latin typeface="Arial"/>
                <a:cs typeface="Arial"/>
              </a:rPr>
              <a:t>L	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650" b="1" spc="6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5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  <a:tabLst>
                <a:tab pos="1784350" algn="l"/>
              </a:tabLst>
            </a:pPr>
            <a:r>
              <a:rPr sz="1650" b="1" spc="114" dirty="0">
                <a:solidFill>
                  <a:srgbClr val="FFFFFF"/>
                </a:solidFill>
                <a:latin typeface="Arial"/>
                <a:cs typeface="Arial"/>
              </a:rPr>
              <a:t>M </a:t>
            </a:r>
            <a:r>
              <a:rPr sz="1650" b="1" spc="6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1650" b="1" spc="145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650" b="1" spc="-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145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1650" b="1" spc="114" dirty="0">
                <a:solidFill>
                  <a:srgbClr val="FFFFFF"/>
                </a:solidFill>
                <a:latin typeface="Arial"/>
                <a:cs typeface="Arial"/>
              </a:rPr>
              <a:t>M </a:t>
            </a:r>
            <a:r>
              <a:rPr sz="1650" b="1" spc="-114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50" b="1" spc="-150" dirty="0">
                <a:solidFill>
                  <a:srgbClr val="FFFFFF"/>
                </a:solidFill>
                <a:latin typeface="Arial"/>
                <a:cs typeface="Arial"/>
              </a:rPr>
              <a:t>G </a:t>
            </a:r>
            <a:r>
              <a:rPr sz="1650" b="1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45902" y="5933820"/>
            <a:ext cx="243649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08100" algn="l"/>
                <a:tab pos="1833245" algn="l"/>
              </a:tabLst>
            </a:pPr>
            <a:r>
              <a:rPr sz="1650" b="1" spc="-140" dirty="0">
                <a:solidFill>
                  <a:srgbClr val="FFFFFF"/>
                </a:solidFill>
                <a:latin typeface="Arial"/>
                <a:cs typeface="Arial"/>
              </a:rPr>
              <a:t>C  </a:t>
            </a:r>
            <a:r>
              <a:rPr sz="1650" b="1" spc="-6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650" b="1" spc="6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650" b="1" spc="-1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45" dirty="0">
                <a:solidFill>
                  <a:srgbClr val="FFFFFF"/>
                </a:solidFill>
                <a:latin typeface="Arial"/>
                <a:cs typeface="Arial"/>
              </a:rPr>
              <a:t>R	</a:t>
            </a:r>
            <a:r>
              <a:rPr sz="1650" b="1" spc="-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5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60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1650" b="1" spc="-150" dirty="0">
                <a:solidFill>
                  <a:srgbClr val="FFFFFF"/>
                </a:solidFill>
                <a:latin typeface="Arial"/>
                <a:cs typeface="Arial"/>
              </a:rPr>
              <a:t>G </a:t>
            </a:r>
            <a:r>
              <a:rPr sz="1650" b="1" spc="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15187" y="3216275"/>
            <a:ext cx="248088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27452" y="10125346"/>
            <a:ext cx="638724" cy="638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737304" y="10380071"/>
            <a:ext cx="2292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65"/>
              </a:lnSpc>
            </a:pPr>
            <a:r>
              <a:rPr sz="1050" b="1" spc="95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1050" b="1" spc="5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endParaRPr sz="1050" dirty="0">
              <a:latin typeface="Arial"/>
              <a:cs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EF474C4-6B56-4A8A-8B6A-D584B926B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450" y="2835275"/>
            <a:ext cx="8898622" cy="59266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2650" y="894371"/>
            <a:ext cx="15697200" cy="251273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9538335" marR="5080" indent="-9525" algn="ctr">
              <a:lnSpc>
                <a:spcPct val="101699"/>
              </a:lnSpc>
              <a:spcBef>
                <a:spcPts val="10"/>
              </a:spcBef>
              <a:tabLst>
                <a:tab pos="10981690" algn="l"/>
              </a:tabLst>
            </a:pPr>
            <a:r>
              <a:rPr lang="uk-UA" sz="8000" spc="-40" dirty="0">
                <a:latin typeface="Bahnschrift Condensed" panose="020B0502040204020203" pitchFamily="34" charset="0"/>
              </a:rPr>
              <a:t>Компанія </a:t>
            </a:r>
            <a:r>
              <a:rPr lang="af-ZA" sz="8000" spc="-40" dirty="0">
                <a:latin typeface="Bahnschrift Condensed" panose="020B0502040204020203" pitchFamily="34" charset="0"/>
              </a:rPr>
              <a:t>airbnb</a:t>
            </a:r>
            <a:endParaRPr sz="8000" spc="-40" dirty="0">
              <a:latin typeface="Bahnschrift Condensed" panose="020B0502040204020203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25910" y="3698697"/>
            <a:ext cx="8837874" cy="68140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Компанія </a:t>
            </a:r>
            <a:r>
              <a:rPr lang="af-Z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airbnb </a:t>
            </a:r>
            <a:r>
              <a:rPr lang="uk-U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надала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безкоштовне тимчасове житло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для 100 тисяч українських біженців. </a:t>
            </a:r>
            <a:r>
              <a:rPr lang="af-Z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Airbnb </a:t>
            </a:r>
            <a:r>
              <a:rPr lang="uk-U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зобов’язується забезпечити житлом усіх, хто постраждав від російської агресії. </a:t>
            </a:r>
            <a:r>
              <a:rPr lang="af-Z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Airbnb.org </a:t>
            </a:r>
            <a:r>
              <a:rPr lang="uk-UA" sz="4000" spc="130">
                <a:solidFill>
                  <a:srgbClr val="221F1F"/>
                </a:solidFill>
                <a:latin typeface="Arial Narrow" panose="020B0606020202030204" pitchFamily="34" charset="0"/>
                <a:cs typeface="Georgia"/>
              </a:rPr>
              <a:t>надає гранти некомерційним організаціям, які допомагають людям знаходити тимчасове житло, ресурси та спеціалізовану підтримку в кризових ситуаціях.</a:t>
            </a:r>
            <a:endParaRPr lang="en-US" sz="4000"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 rot="5400000">
            <a:off x="15238264" y="10365085"/>
            <a:ext cx="20941" cy="963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36483" y="3491137"/>
            <a:ext cx="408364" cy="2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C54A99-6BFF-4D6B-B04E-181F2EC78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52" y="1175256"/>
            <a:ext cx="7628975" cy="42887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FAC73C9-9E22-4878-AE18-D74422A40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852" y="5806283"/>
            <a:ext cx="7670056" cy="4026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9254" y="1009119"/>
            <a:ext cx="16039349" cy="251273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9538335" marR="5080" indent="-9525" algn="ctr">
              <a:lnSpc>
                <a:spcPct val="101699"/>
              </a:lnSpc>
              <a:spcBef>
                <a:spcPts val="10"/>
              </a:spcBef>
              <a:tabLst>
                <a:tab pos="10981690" algn="l"/>
              </a:tabLst>
            </a:pPr>
            <a:r>
              <a:rPr lang="uk-UA" sz="8000" spc="-40" dirty="0">
                <a:latin typeface="Bahnschrift Condensed" panose="020B0502040204020203" pitchFamily="34" charset="0"/>
              </a:rPr>
              <a:t>Компанія</a:t>
            </a:r>
            <a:br>
              <a:rPr lang="uk-UA" sz="8000" spc="-40" dirty="0">
                <a:latin typeface="Bahnschrift Condensed" panose="020B0502040204020203" pitchFamily="34" charset="0"/>
              </a:rPr>
            </a:br>
            <a:r>
              <a:rPr lang="af-ZA" sz="8000" spc="-40" dirty="0">
                <a:latin typeface="Bahnschrift Condensed" panose="020B0502040204020203" pitchFamily="34" charset="0"/>
              </a:rPr>
              <a:t>Wizz Air </a:t>
            </a:r>
            <a:endParaRPr sz="8000" spc="-40" dirty="0">
              <a:latin typeface="Bahnschrift Condensed" panose="020B0502040204020203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30092" y="3984643"/>
            <a:ext cx="8837874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000">
                <a:latin typeface="Arial Narrow" panose="020B0606020202030204" pitchFamily="34" charset="0"/>
                <a:cs typeface="Georgia"/>
              </a:rPr>
              <a:t>Сто тисяч авіаквитків від </a:t>
            </a:r>
            <a:r>
              <a:rPr lang="af-ZA" sz="4000">
                <a:latin typeface="Arial Narrow" panose="020B0606020202030204" pitchFamily="34" charset="0"/>
                <a:cs typeface="Georgia"/>
              </a:rPr>
              <a:t>Wizz Air </a:t>
            </a:r>
            <a:r>
              <a:rPr lang="uk-UA" sz="4000">
                <a:latin typeface="Arial Narrow" panose="020B0606020202030204" pitchFamily="34" charset="0"/>
                <a:cs typeface="Georgia"/>
              </a:rPr>
              <a:t>для українців.</a:t>
            </a: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000">
                <a:latin typeface="Arial Narrow" panose="020B0606020202030204" pitchFamily="34" charset="0"/>
                <a:cs typeface="Georgia"/>
              </a:rPr>
              <a:t>11 серпня угорський лоукостер </a:t>
            </a:r>
            <a:r>
              <a:rPr lang="af-ZA" sz="4000">
                <a:latin typeface="Arial Narrow" panose="020B0606020202030204" pitchFamily="34" charset="0"/>
                <a:cs typeface="Georgia"/>
              </a:rPr>
              <a:t>Wizz Air </a:t>
            </a:r>
            <a:r>
              <a:rPr lang="uk-UA" sz="4000">
                <a:latin typeface="Arial Narrow" panose="020B0606020202030204" pitchFamily="34" charset="0"/>
                <a:cs typeface="Georgia"/>
              </a:rPr>
              <a:t>повідомив</a:t>
            </a:r>
            <a:r>
              <a:rPr lang="af-ZA" sz="4000">
                <a:latin typeface="Arial Narrow" panose="020B0606020202030204" pitchFamily="34" charset="0"/>
                <a:cs typeface="Georgia"/>
              </a:rPr>
              <a:t>, </a:t>
            </a:r>
            <a:r>
              <a:rPr lang="uk-UA" sz="4000">
                <a:latin typeface="Arial Narrow" panose="020B0606020202030204" pitchFamily="34" charset="0"/>
                <a:cs typeface="Georgia"/>
              </a:rPr>
              <a:t>що надасть 100000 безкоштовних квитків для громадян України на всі рейси континентальної Європи та Великобританії та в Грузію.19 серпня </a:t>
            </a:r>
            <a:r>
              <a:rPr lang="af-ZA" sz="4000">
                <a:latin typeface="Arial Narrow" panose="020B0606020202030204" pitchFamily="34" charset="0"/>
                <a:cs typeface="Georgia"/>
              </a:rPr>
              <a:t>Wizz Air </a:t>
            </a:r>
            <a:r>
              <a:rPr lang="uk-UA" sz="4000">
                <a:latin typeface="Arial Narrow" panose="020B0606020202030204" pitchFamily="34" charset="0"/>
                <a:cs typeface="Georgia"/>
              </a:rPr>
              <a:t>скасував рейси в Москву</a:t>
            </a:r>
            <a:endParaRPr lang="en-US" sz="4000"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 rot="5400000">
            <a:off x="15312795" y="9022920"/>
            <a:ext cx="20941" cy="963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19084" y="3660252"/>
            <a:ext cx="408364" cy="2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229242" y="10226675"/>
            <a:ext cx="638724" cy="638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B3047BF-A6C2-4783-BB25-0B3741341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" y="934567"/>
            <a:ext cx="8700683" cy="41086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69541A9-C410-4A6B-8020-15FF1C4F9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" y="5654675"/>
            <a:ext cx="8700683" cy="48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2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7189" y="-299545"/>
            <a:ext cx="10813431" cy="11616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48080" y="3756023"/>
            <a:ext cx="418835" cy="2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27452" y="10314532"/>
            <a:ext cx="638724" cy="638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CB7B070-A8BD-4B40-B98D-5A9A74EA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617" y="5141759"/>
            <a:ext cx="9263483" cy="61754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8809972" y="10391695"/>
            <a:ext cx="19621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65"/>
              </a:lnSpc>
            </a:pPr>
            <a:r>
              <a:rPr sz="1050" b="1" spc="9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1050" b="1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050" b="1" spc="-254" dirty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B51E12-72E1-403A-95D5-8CC1AAB0B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617" y="0"/>
            <a:ext cx="9258847" cy="514394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906" y="-124316"/>
            <a:ext cx="10813431" cy="5737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6000" spc="-215" dirty="0">
                <a:solidFill>
                  <a:srgbClr val="FFFFFF"/>
                </a:solidFill>
                <a:latin typeface="Bahnschrift Condensed" panose="020B0502040204020203" pitchFamily="34" charset="0"/>
              </a:rPr>
              <a:t>Голова Державного агентства </a:t>
            </a:r>
            <a:r>
              <a:rPr lang="uk-UA" sz="6000" spc="-215" dirty="0" smtClean="0">
                <a:solidFill>
                  <a:srgbClr val="FFFFFF"/>
                </a:solidFill>
                <a:latin typeface="Bahnschrift Condensed" panose="020B0502040204020203" pitchFamily="34" charset="0"/>
              </a:rPr>
              <a:t>розвитку туризму України презентувала напрямки розвитку туризму в умовах воєнного стану :</a:t>
            </a:r>
            <a:r>
              <a:rPr lang="ru-RU" sz="7200" spc="-215" dirty="0">
                <a:solidFill>
                  <a:srgbClr val="FFFFFF"/>
                </a:solidFill>
                <a:latin typeface="Bahnschrift Condensed" panose="020B0502040204020203" pitchFamily="34" charset="0"/>
              </a:rPr>
              <a:t/>
            </a:r>
            <a:br>
              <a:rPr lang="ru-RU" sz="7200" spc="-215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endParaRPr sz="7200" spc="-215" dirty="0">
              <a:solidFill>
                <a:srgbClr val="FFFF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467" y="4247927"/>
            <a:ext cx="10076872" cy="61754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1200" spc="105" dirty="0">
                <a:solidFill>
                  <a:srgbClr val="FFFFFF"/>
                </a:solidFill>
                <a:latin typeface="Arial"/>
                <a:cs typeface="Arial"/>
              </a:rPr>
              <a:t>   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4000" spc="105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uk-UA" sz="4800" spc="105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створення та розробка «Маршрутів пам’яті»</a:t>
            </a: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uk-UA" sz="4800" spc="105" dirty="0" smtClean="0">
              <a:solidFill>
                <a:srgbClr val="FFFFFF"/>
              </a:solidFill>
              <a:latin typeface="Arial Narrow" panose="020B0606020202030204" pitchFamily="34" charset="0"/>
              <a:cs typeface="Arial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4800" spc="105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програми реабілітації учасників війни </a:t>
            </a:r>
          </a:p>
          <a:p>
            <a:pPr marL="457200" indent="-457200" algn="ctr">
              <a:lnSpc>
                <a:spcPct val="100000"/>
              </a:lnSpc>
              <a:spcBef>
                <a:spcPts val="135"/>
              </a:spcBef>
              <a:buFontTx/>
              <a:buChar char="-"/>
            </a:pPr>
            <a:endParaRPr lang="uk-UA" sz="4800" spc="105" dirty="0" smtClean="0">
              <a:solidFill>
                <a:srgbClr val="FFFFFF"/>
              </a:solidFill>
              <a:latin typeface="Arial Narrow" panose="020B0606020202030204" pitchFamily="34" charset="0"/>
              <a:cs typeface="Arial"/>
            </a:endParaRPr>
          </a:p>
          <a:p>
            <a:pPr marL="571500" indent="-571500" algn="ctr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uk-UA" sz="4800" spc="105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робота на перспективу щодо залучення в Україну іноземних туристів.</a:t>
            </a:r>
            <a:endParaRPr lang="uk-UA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24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7679" y="2073275"/>
            <a:ext cx="17852392" cy="748307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9538335" marR="5080" indent="-9525" algn="ctr">
              <a:lnSpc>
                <a:spcPct val="101699"/>
              </a:lnSpc>
              <a:spcBef>
                <a:spcPts val="10"/>
              </a:spcBef>
              <a:tabLst>
                <a:tab pos="10981690" algn="l"/>
              </a:tabLst>
            </a:pPr>
            <a:r>
              <a:rPr lang="uk-UA" sz="4800" spc="-40" dirty="0">
                <a:latin typeface="Arial Narrow" panose="020B0606020202030204" pitchFamily="34" charset="0"/>
              </a:rPr>
              <a:t>В умовах сьогодення воєнний туризм – це той вид туризму, який в майбутньому має привертати увагу не лише українців, але світової спільноти, про що свідчить уже сьогоднішня зацікавленість закордону до воєнних подій, що відбуваються в України, та і до України в цілому.</a:t>
            </a:r>
            <a:endParaRPr lang="af-ZA" sz="4800" spc="-40" dirty="0">
              <a:latin typeface="Arial Narrow" panose="020B060602020203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 rot="5400000">
            <a:off x="15716037" y="9514730"/>
            <a:ext cx="20941" cy="9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22326" y="1810997"/>
            <a:ext cx="408364" cy="20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096BC7-6CFC-46DC-AF72-D1037F775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49" y="572861"/>
            <a:ext cx="8244625" cy="46376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9600C1E-5045-4D7F-8D3E-D4EA934B0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50" y="5331131"/>
            <a:ext cx="8244625" cy="57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95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 rot="5400000">
            <a:off x="15030195" y="9048938"/>
            <a:ext cx="20941" cy="963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59766" y="3745771"/>
            <a:ext cx="408364" cy="2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AA462D-5469-436D-8F14-83A4B71F1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424" y="0"/>
            <a:ext cx="8413209" cy="984589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29539" y="1311275"/>
            <a:ext cx="7576981" cy="7403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uk-UA" sz="4000" spc="130" dirty="0" smtClean="0">
                <a:solidFill>
                  <a:schemeClr val="bg1"/>
                </a:solidFill>
                <a:latin typeface="Arial Narrow" panose="020B0606020202030204" pitchFamily="34" charset="0"/>
                <a:cs typeface="Georgia"/>
              </a:rPr>
              <a:t>На розвитку туристичної індустрії позначаються значні коливання курсів євро та долара, оскільки ціни на тур продукти наведені у валюті. Падіння курсу євро знову вносить нестабільність на національний туристичний ринок та вимагає перерахунку туроператорами вартості турів, що викликає негативне ставлення туристів до національних компаній і знижує попит на подорожі за кордон.</a:t>
            </a:r>
            <a:endParaRPr lang="uk-UA" sz="4000" dirty="0">
              <a:solidFill>
                <a:schemeClr val="bg1"/>
              </a:solidFill>
              <a:latin typeface="Arial Narrow" panose="020B0606020202030204" pitchFamily="34" charset="0"/>
              <a:cs typeface="Georgi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3310147-36A0-44C2-AC02-041422015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67" y="1463675"/>
            <a:ext cx="9288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4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2435</TotalTime>
  <Words>848</Words>
  <Application>Microsoft Office PowerPoint</Application>
  <PresentationFormat>Произвольный</PresentationFormat>
  <Paragraphs>79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 РОЗВИТОК НАЦІОНАЛЬНОГО ТУРИЗМУ В СУЧАСНИХ УМОВАХ</vt:lpstr>
      <vt:lpstr>Постановка проблеми</vt:lpstr>
      <vt:lpstr>Суттєвий вплив туризму на економіку країни </vt:lpstr>
      <vt:lpstr>Презентация PowerPoint</vt:lpstr>
      <vt:lpstr>Компанія airbnb</vt:lpstr>
      <vt:lpstr>Компанія Wizz Air </vt:lpstr>
      <vt:lpstr>Голова Державного агентства розвитку туризму України презентувала напрямки розвитку туризму в умовах воєнного стану : </vt:lpstr>
      <vt:lpstr>В умовах сьогодення воєнний туризм – це той вид туризму, який в майбутньому має привертати увагу не лише українців, але світової спільноти, про що свідчить уже сьогоднішня зацікавленість закордону до воєнних подій, що відбуваються в України, та і до України в цілому.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Місцевий туризм під час війни не виживає, а процвітає. За чотири місяці повномасштабного вторгнення у Центрі з`явилися нові послуги та напрямки. А попит на екскурсії містом та областю зріс в рази - до них долучаються вимушені переселенців, які знайшли тимчасовий прихисток у Хмельницькому.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:creator>Диана Белодудко</dc:creator>
  <cp:lastModifiedBy>hhp</cp:lastModifiedBy>
  <cp:revision>23</cp:revision>
  <dcterms:created xsi:type="dcterms:W3CDTF">2022-11-16T20:59:34Z</dcterms:created>
  <dcterms:modified xsi:type="dcterms:W3CDTF">2023-01-15T20:02:43Z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2022-11-16T00:00:00Z</vt:filetime>
  </property>
  <property fmtid="{D5CDD505-2E9C-101B-9397-08002B2CF9AE}" pid="3" name="Creator">
    <vt:lpwstr>UnknownApplication</vt:lpwstr>
  </property>
  <property fmtid="{D5CDD505-2E9C-101B-9397-08002B2CF9AE}" pid="4" name="LastSaved">
    <vt:filetime>2022-11-16T00:00:00Z</vt:filetime>
  </property>
</Properties>
</file>