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61" r:id="rId5"/>
    <p:sldId id="262" r:id="rId6"/>
    <p:sldId id="263" r:id="rId7"/>
    <p:sldId id="264" r:id="rId8"/>
    <p:sldId id="265" r:id="rId9"/>
    <p:sldId id="266" r:id="rId10"/>
    <p:sldId id="267" r:id="rId11"/>
    <p:sldId id="268" r:id="rId12"/>
    <p:sldId id="270" r:id="rId13"/>
    <p:sldId id="271" r:id="rId14"/>
    <p:sldId id="272" r:id="rId15"/>
    <p:sldId id="269"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6" r:id="rId29"/>
    <p:sldId id="287" r:id="rId30"/>
    <p:sldId id="288" r:id="rId31"/>
    <p:sldId id="289" r:id="rId32"/>
    <p:sldId id="290" r:id="rId33"/>
    <p:sldId id="291" r:id="rId34"/>
    <p:sldId id="292" r:id="rId35"/>
    <p:sldId id="293" r:id="rId36"/>
    <p:sldId id="294" r:id="rId37"/>
    <p:sldId id="295" r:id="rId38"/>
    <p:sldId id="285" r:id="rId39"/>
    <p:sldId id="296" r:id="rId40"/>
    <p:sldId id="297" r:id="rId41"/>
    <p:sldId id="298" r:id="rId42"/>
    <p:sldId id="299" r:id="rId43"/>
    <p:sldId id="300" r:id="rId44"/>
    <p:sldId id="301" r:id="rId45"/>
    <p:sldId id="302" r:id="rId46"/>
    <p:sldId id="303" r:id="rId47"/>
    <p:sldId id="304" r:id="rId48"/>
    <p:sldId id="305" r:id="rId49"/>
    <p:sldId id="306" r:id="rId50"/>
    <p:sldId id="308" r:id="rId51"/>
    <p:sldId id="307" r:id="rId52"/>
    <p:sldId id="309" r:id="rId53"/>
    <p:sldId id="311" r:id="rId54"/>
    <p:sldId id="312" r:id="rId55"/>
    <p:sldId id="313" r:id="rId56"/>
    <p:sldId id="314" r:id="rId57"/>
    <p:sldId id="315" r:id="rId58"/>
    <p:sldId id="316" r:id="rId59"/>
    <p:sldId id="310" r:id="rId6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FFCCFF"/>
    <a:srgbClr val="00FFFF"/>
    <a:srgbClr val="CCECFF"/>
    <a:srgbClr val="99CCFF"/>
    <a:srgbClr val="66FFFF"/>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37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Desktop\2.%20&#1051;&#1080;&#1089;&#1090;%20Microsoft%20Excel.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uk-UA" sz="1600" b="1" i="0" u="none" strike="noStrike" baseline="0" dirty="0">
                <a:solidFill>
                  <a:srgbClr val="002060"/>
                </a:solidFill>
                <a:effectLst/>
              </a:rPr>
              <a:t>Порівняння кількості годин за видами підготовки робочих навчальних планів, професія</a:t>
            </a:r>
          </a:p>
          <a:p>
            <a:pPr>
              <a:defRPr/>
            </a:pPr>
            <a:r>
              <a:rPr lang="uk-UA" sz="1600" b="1" i="0" u="none" strike="noStrike" baseline="0" dirty="0">
                <a:solidFill>
                  <a:srgbClr val="002060"/>
                </a:solidFill>
                <a:effectLst/>
              </a:rPr>
              <a:t> 5122 Кухар судновий, 5123 Офіціант</a:t>
            </a:r>
            <a:endParaRPr lang="ru-RU" sz="1600" b="1" baseline="0" dirty="0">
              <a:solidFill>
                <a:srgbClr val="002060"/>
              </a:solidFill>
            </a:endParaRPr>
          </a:p>
        </c:rich>
      </c:tx>
      <c:layout>
        <c:manualLayout>
          <c:xMode val="edge"/>
          <c:yMode val="edge"/>
          <c:x val="0.13382226627023455"/>
          <c:y val="1.489758205596016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Лист1!$B$1</c:f>
              <c:strCache>
                <c:ptCount val="1"/>
                <c:pt idx="0">
                  <c:v>За затвердженим навчальним планом (повний термін навчання за ДСПТО)</c:v>
                </c:pt>
              </c:strCache>
            </c:strRef>
          </c:tx>
          <c:spPr>
            <a:solidFill>
              <a:schemeClr val="accent1"/>
            </a:solidFill>
            <a:ln>
              <a:noFill/>
            </a:ln>
            <a:effectLst/>
            <a:sp3d/>
          </c:spPr>
          <c:invertIfNegative val="0"/>
          <c:cat>
            <c:strRef>
              <c:f>Лист1!$A$2:$A$8</c:f>
              <c:strCache>
                <c:ptCount val="7"/>
                <c:pt idx="0">
                  <c:v>Загальнопрофесійна підготовка</c:v>
                </c:pt>
                <c:pt idx="1">
                  <c:v>Професійно-теоретична підготовка</c:v>
                </c:pt>
                <c:pt idx="2">
                  <c:v>Додаткові компетентності</c:v>
                </c:pt>
                <c:pt idx="3">
                  <c:v>Предмети, що вільно обираються</c:v>
                </c:pt>
                <c:pt idx="4">
                  <c:v>Професійно-практична підготовка</c:v>
                </c:pt>
                <c:pt idx="5">
                  <c:v>Поетапна кваліфікаційна атестація. </c:v>
                </c:pt>
                <c:pt idx="6">
                  <c:v>Державна кваліфікаційна атестація </c:v>
                </c:pt>
              </c:strCache>
            </c:strRef>
          </c:cat>
          <c:val>
            <c:numRef>
              <c:f>Лист1!$B$2:$B$8</c:f>
              <c:numCache>
                <c:formatCode>General</c:formatCode>
                <c:ptCount val="7"/>
                <c:pt idx="0">
                  <c:v>134</c:v>
                </c:pt>
                <c:pt idx="1">
                  <c:v>683</c:v>
                </c:pt>
                <c:pt idx="2">
                  <c:v>17</c:v>
                </c:pt>
                <c:pt idx="3">
                  <c:v>42</c:v>
                </c:pt>
                <c:pt idx="4">
                  <c:v>1442</c:v>
                </c:pt>
                <c:pt idx="5">
                  <c:v>21</c:v>
                </c:pt>
              </c:numCache>
            </c:numRef>
          </c:val>
        </c:ser>
        <c:ser>
          <c:idx val="1"/>
          <c:order val="1"/>
          <c:tx>
            <c:strRef>
              <c:f>Лист1!$C$1</c:f>
              <c:strCache>
                <c:ptCount val="1"/>
                <c:pt idx="0">
                  <c:v>За затвердженим навчальним планом з елементами дуальної форми навчання</c:v>
                </c:pt>
              </c:strCache>
            </c:strRef>
          </c:tx>
          <c:spPr>
            <a:solidFill>
              <a:schemeClr val="accent2"/>
            </a:solidFill>
            <a:ln>
              <a:noFill/>
            </a:ln>
            <a:effectLst/>
            <a:sp3d/>
          </c:spPr>
          <c:invertIfNegative val="0"/>
          <c:cat>
            <c:strRef>
              <c:f>Лист1!$A$2:$A$8</c:f>
              <c:strCache>
                <c:ptCount val="7"/>
                <c:pt idx="0">
                  <c:v>Загальнопрофесійна підготовка</c:v>
                </c:pt>
                <c:pt idx="1">
                  <c:v>Професійно-теоретична підготовка</c:v>
                </c:pt>
                <c:pt idx="2">
                  <c:v>Додаткові компетентності</c:v>
                </c:pt>
                <c:pt idx="3">
                  <c:v>Предмети, що вільно обираються</c:v>
                </c:pt>
                <c:pt idx="4">
                  <c:v>Професійно-практична підготовка</c:v>
                </c:pt>
                <c:pt idx="5">
                  <c:v>Поетапна кваліфікаційна атестація. </c:v>
                </c:pt>
                <c:pt idx="6">
                  <c:v>Державна кваліфікаційна атестація </c:v>
                </c:pt>
              </c:strCache>
            </c:strRef>
          </c:cat>
          <c:val>
            <c:numRef>
              <c:f>Лист1!$C$2:$C$8</c:f>
              <c:numCache>
                <c:formatCode>General</c:formatCode>
                <c:ptCount val="7"/>
                <c:pt idx="0">
                  <c:v>92</c:v>
                </c:pt>
                <c:pt idx="1">
                  <c:v>566</c:v>
                </c:pt>
                <c:pt idx="2">
                  <c:v>8</c:v>
                </c:pt>
                <c:pt idx="3">
                  <c:v>24</c:v>
                </c:pt>
                <c:pt idx="4">
                  <c:v>1650</c:v>
                </c:pt>
                <c:pt idx="5">
                  <c:v>21</c:v>
                </c:pt>
              </c:numCache>
            </c:numRef>
          </c:val>
        </c:ser>
        <c:dLbls>
          <c:showLegendKey val="0"/>
          <c:showVal val="0"/>
          <c:showCatName val="0"/>
          <c:showSerName val="0"/>
          <c:showPercent val="0"/>
          <c:showBubbleSize val="0"/>
        </c:dLbls>
        <c:gapWidth val="150"/>
        <c:shape val="box"/>
        <c:axId val="220319976"/>
        <c:axId val="220320360"/>
        <c:axId val="0"/>
      </c:bar3DChart>
      <c:catAx>
        <c:axId val="2203199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crossAx val="220320360"/>
        <c:crosses val="autoZero"/>
        <c:auto val="1"/>
        <c:lblAlgn val="ctr"/>
        <c:lblOffset val="100"/>
        <c:noMultiLvlLbl val="0"/>
      </c:catAx>
      <c:valAx>
        <c:axId val="220320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220319976"/>
        <c:crosses val="autoZero"/>
        <c:crossBetween val="between"/>
      </c:valAx>
      <c:spPr>
        <a:noFill/>
        <a:ln>
          <a:noFill/>
        </a:ln>
        <a:effectLst/>
      </c:spPr>
    </c:plotArea>
    <c:legend>
      <c:legendPos val="b"/>
      <c:layout>
        <c:manualLayout>
          <c:xMode val="edge"/>
          <c:yMode val="edge"/>
          <c:x val="4.8926220141357946E-2"/>
          <c:y val="0.94489352126533799"/>
          <c:w val="0.89999994797478855"/>
          <c:h val="4.189974279187726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F59995-7016-4784-BAAB-AC93FE39A4EB}" type="doc">
      <dgm:prSet loTypeId="urn:microsoft.com/office/officeart/2005/8/layout/vList2" loCatId="list" qsTypeId="urn:microsoft.com/office/officeart/2005/8/quickstyle/simple3" qsCatId="simple" csTypeId="urn:microsoft.com/office/officeart/2005/8/colors/accent2_5" csCatId="accent2" phldr="1"/>
      <dgm:spPr/>
      <dgm:t>
        <a:bodyPr/>
        <a:lstStyle/>
        <a:p>
          <a:endParaRPr lang="uk-UA"/>
        </a:p>
      </dgm:t>
    </dgm:pt>
    <dgm:pt modelId="{14D81DDF-8FB8-47FF-B30D-19423B3C4AC9}">
      <dgm:prSet/>
      <dgm:spPr/>
      <dgm:t>
        <a:bodyPr/>
        <a:lstStyle/>
        <a:p>
          <a:pPr marL="0" indent="358775"/>
          <a:r>
            <a:rPr lang="uk-UA" b="1" dirty="0" smtClean="0">
              <a:solidFill>
                <a:srgbClr val="7030A0"/>
              </a:solidFill>
            </a:rPr>
            <a:t>Шеф-кухарі ресторанів – партнерів ДФН розподіляють учнів по виробничим цехам (дільницям), поетапно доручають виконання  технологічних процесів, внаслідок чого рівень технологічної компетентності учнів, за результатами їх перебування на об’єкті упродовж перших трьох-чотирьох місяців, вже достатньо сформований і є високим, оскільки вони можуть працювати </a:t>
          </a:r>
          <a:r>
            <a:rPr lang="uk-UA" b="1" dirty="0" err="1" smtClean="0">
              <a:solidFill>
                <a:srgbClr val="7030A0"/>
              </a:solidFill>
            </a:rPr>
            <a:t>автономно</a:t>
          </a:r>
          <a:r>
            <a:rPr lang="uk-UA" b="1" dirty="0" smtClean="0">
              <a:solidFill>
                <a:srgbClr val="7030A0"/>
              </a:solidFill>
            </a:rPr>
            <a:t>, гарантують якість напівфабрикатів, готових страв.</a:t>
          </a:r>
          <a:endParaRPr lang="ru-RU" b="1" dirty="0">
            <a:solidFill>
              <a:srgbClr val="7030A0"/>
            </a:solidFill>
          </a:endParaRPr>
        </a:p>
      </dgm:t>
    </dgm:pt>
    <dgm:pt modelId="{C62884DF-6342-45A9-BDA5-34D97AA03B66}" type="parTrans" cxnId="{0956AE1F-593A-4400-B6E5-475FAC72C32E}">
      <dgm:prSet/>
      <dgm:spPr/>
      <dgm:t>
        <a:bodyPr/>
        <a:lstStyle/>
        <a:p>
          <a:endParaRPr lang="uk-UA"/>
        </a:p>
      </dgm:t>
    </dgm:pt>
    <dgm:pt modelId="{63920521-9306-4E10-88FB-1DF1577FFF8E}" type="sibTrans" cxnId="{0956AE1F-593A-4400-B6E5-475FAC72C32E}">
      <dgm:prSet/>
      <dgm:spPr/>
      <dgm:t>
        <a:bodyPr/>
        <a:lstStyle/>
        <a:p>
          <a:endParaRPr lang="uk-UA"/>
        </a:p>
      </dgm:t>
    </dgm:pt>
    <dgm:pt modelId="{28F3831D-6B15-496E-9232-9053885025B0}">
      <dgm:prSet custT="1"/>
      <dgm:spPr/>
      <dgm:t>
        <a:bodyPr/>
        <a:lstStyle/>
        <a:p>
          <a:pPr marL="0" indent="358775" algn="just"/>
          <a:r>
            <a:rPr lang="uk-UA" sz="2400" b="1" dirty="0" smtClean="0">
              <a:solidFill>
                <a:srgbClr val="002060"/>
              </a:solidFill>
            </a:rPr>
            <a:t>За 7-8 місяців навчання за ДФН учні училища реально оволоділи необхідними практичними  уміннями і навиками, що дає їм змогу, на прохання роботодавця, самостійно стажувати учнів з інших навчальних закладів професійної освіти області, слухачів курсів підвищення кваліфікації.</a:t>
          </a:r>
          <a:endParaRPr lang="uk-UA" sz="2400" b="1" dirty="0">
            <a:solidFill>
              <a:srgbClr val="002060"/>
            </a:solidFill>
          </a:endParaRPr>
        </a:p>
      </dgm:t>
    </dgm:pt>
    <dgm:pt modelId="{2658FE33-207F-48B6-A687-E202BD1A7EA2}" type="parTrans" cxnId="{74BDA0F6-3ED1-41EB-96F5-8E8350F2685F}">
      <dgm:prSet/>
      <dgm:spPr/>
      <dgm:t>
        <a:bodyPr/>
        <a:lstStyle/>
        <a:p>
          <a:endParaRPr lang="uk-UA"/>
        </a:p>
      </dgm:t>
    </dgm:pt>
    <dgm:pt modelId="{74A18356-829B-41A6-A4B1-EDBB6B664073}" type="sibTrans" cxnId="{74BDA0F6-3ED1-41EB-96F5-8E8350F2685F}">
      <dgm:prSet/>
      <dgm:spPr/>
      <dgm:t>
        <a:bodyPr/>
        <a:lstStyle/>
        <a:p>
          <a:endParaRPr lang="uk-UA"/>
        </a:p>
      </dgm:t>
    </dgm:pt>
    <dgm:pt modelId="{8CFA7F34-74F3-42D5-BEB8-E648464C49B2}" type="pres">
      <dgm:prSet presAssocID="{7DF59995-7016-4784-BAAB-AC93FE39A4EB}" presName="linear" presStyleCnt="0">
        <dgm:presLayoutVars>
          <dgm:animLvl val="lvl"/>
          <dgm:resizeHandles val="exact"/>
        </dgm:presLayoutVars>
      </dgm:prSet>
      <dgm:spPr/>
      <dgm:t>
        <a:bodyPr/>
        <a:lstStyle/>
        <a:p>
          <a:endParaRPr lang="uk-UA"/>
        </a:p>
      </dgm:t>
    </dgm:pt>
    <dgm:pt modelId="{465BA96A-B2D8-469F-B301-0C19B0883B4B}" type="pres">
      <dgm:prSet presAssocID="{14D81DDF-8FB8-47FF-B30D-19423B3C4AC9}" presName="parentText" presStyleLbl="node1" presStyleIdx="0" presStyleCnt="2" custLinFactNeighborX="-85" custLinFactNeighborY="-96150">
        <dgm:presLayoutVars>
          <dgm:chMax val="0"/>
          <dgm:bulletEnabled val="1"/>
        </dgm:presLayoutVars>
      </dgm:prSet>
      <dgm:spPr/>
      <dgm:t>
        <a:bodyPr/>
        <a:lstStyle/>
        <a:p>
          <a:endParaRPr lang="uk-UA"/>
        </a:p>
      </dgm:t>
    </dgm:pt>
    <dgm:pt modelId="{93B826F4-679B-434B-8CE9-42999366FEEC}" type="pres">
      <dgm:prSet presAssocID="{63920521-9306-4E10-88FB-1DF1577FFF8E}" presName="spacer" presStyleCnt="0"/>
      <dgm:spPr/>
      <dgm:t>
        <a:bodyPr/>
        <a:lstStyle/>
        <a:p>
          <a:endParaRPr lang="uk-UA"/>
        </a:p>
      </dgm:t>
    </dgm:pt>
    <dgm:pt modelId="{21B8BC54-4B43-4837-B163-23F8BE84806A}" type="pres">
      <dgm:prSet presAssocID="{28F3831D-6B15-496E-9232-9053885025B0}" presName="parentText" presStyleLbl="node1" presStyleIdx="1" presStyleCnt="2" custLinFactNeighborY="53668">
        <dgm:presLayoutVars>
          <dgm:chMax val="0"/>
          <dgm:bulletEnabled val="1"/>
        </dgm:presLayoutVars>
      </dgm:prSet>
      <dgm:spPr/>
      <dgm:t>
        <a:bodyPr/>
        <a:lstStyle/>
        <a:p>
          <a:endParaRPr lang="uk-UA"/>
        </a:p>
      </dgm:t>
    </dgm:pt>
  </dgm:ptLst>
  <dgm:cxnLst>
    <dgm:cxn modelId="{74BDA0F6-3ED1-41EB-96F5-8E8350F2685F}" srcId="{7DF59995-7016-4784-BAAB-AC93FE39A4EB}" destId="{28F3831D-6B15-496E-9232-9053885025B0}" srcOrd="1" destOrd="0" parTransId="{2658FE33-207F-48B6-A687-E202BD1A7EA2}" sibTransId="{74A18356-829B-41A6-A4B1-EDBB6B664073}"/>
    <dgm:cxn modelId="{30C8987C-51E4-4C42-9685-699FEC099BC9}" type="presOf" srcId="{7DF59995-7016-4784-BAAB-AC93FE39A4EB}" destId="{8CFA7F34-74F3-42D5-BEB8-E648464C49B2}" srcOrd="0" destOrd="0" presId="urn:microsoft.com/office/officeart/2005/8/layout/vList2"/>
    <dgm:cxn modelId="{F9B6DC17-B3B5-4A37-B989-1CA8C68D8B9E}" type="presOf" srcId="{28F3831D-6B15-496E-9232-9053885025B0}" destId="{21B8BC54-4B43-4837-B163-23F8BE84806A}" srcOrd="0" destOrd="0" presId="urn:microsoft.com/office/officeart/2005/8/layout/vList2"/>
    <dgm:cxn modelId="{0956AE1F-593A-4400-B6E5-475FAC72C32E}" srcId="{7DF59995-7016-4784-BAAB-AC93FE39A4EB}" destId="{14D81DDF-8FB8-47FF-B30D-19423B3C4AC9}" srcOrd="0" destOrd="0" parTransId="{C62884DF-6342-45A9-BDA5-34D97AA03B66}" sibTransId="{63920521-9306-4E10-88FB-1DF1577FFF8E}"/>
    <dgm:cxn modelId="{22B81381-C77E-4278-992B-B0832CD07299}" type="presOf" srcId="{14D81DDF-8FB8-47FF-B30D-19423B3C4AC9}" destId="{465BA96A-B2D8-469F-B301-0C19B0883B4B}" srcOrd="0" destOrd="0" presId="urn:microsoft.com/office/officeart/2005/8/layout/vList2"/>
    <dgm:cxn modelId="{6ADE1611-D0AB-4279-A172-5FB7397B5C19}" type="presParOf" srcId="{8CFA7F34-74F3-42D5-BEB8-E648464C49B2}" destId="{465BA96A-B2D8-469F-B301-0C19B0883B4B}" srcOrd="0" destOrd="0" presId="urn:microsoft.com/office/officeart/2005/8/layout/vList2"/>
    <dgm:cxn modelId="{4F0DB038-1F20-4760-9D53-DDF642643749}" type="presParOf" srcId="{8CFA7F34-74F3-42D5-BEB8-E648464C49B2}" destId="{93B826F4-679B-434B-8CE9-42999366FEEC}" srcOrd="1" destOrd="0" presId="urn:microsoft.com/office/officeart/2005/8/layout/vList2"/>
    <dgm:cxn modelId="{2B2F00B1-792A-4373-8A60-BF1FCE20581A}" type="presParOf" srcId="{8CFA7F34-74F3-42D5-BEB8-E648464C49B2}" destId="{21B8BC54-4B43-4837-B163-23F8BE84806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uk-UA"/>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95F15397-A269-4F58-89D7-49B5450D7E5C}" type="datetimeFigureOut">
              <a:rPr lang="uk-UA" smtClean="0"/>
              <a:t>13.10.2021</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11B512B-181E-405E-939F-042094CBA4C8}" type="slidenum">
              <a:rPr lang="uk-UA" smtClean="0"/>
              <a:t>‹#›</a:t>
            </a:fld>
            <a:endParaRPr lang="uk-UA"/>
          </a:p>
        </p:txBody>
      </p:sp>
    </p:spTree>
    <p:extLst>
      <p:ext uri="{BB962C8B-B14F-4D97-AF65-F5344CB8AC3E}">
        <p14:creationId xmlns:p14="http://schemas.microsoft.com/office/powerpoint/2010/main" val="630702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95F15397-A269-4F58-89D7-49B5450D7E5C}" type="datetimeFigureOut">
              <a:rPr lang="uk-UA" smtClean="0"/>
              <a:t>13.10.2021</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11B512B-181E-405E-939F-042094CBA4C8}" type="slidenum">
              <a:rPr lang="uk-UA" smtClean="0"/>
              <a:t>‹#›</a:t>
            </a:fld>
            <a:endParaRPr lang="uk-UA"/>
          </a:p>
        </p:txBody>
      </p:sp>
    </p:spTree>
    <p:extLst>
      <p:ext uri="{BB962C8B-B14F-4D97-AF65-F5344CB8AC3E}">
        <p14:creationId xmlns:p14="http://schemas.microsoft.com/office/powerpoint/2010/main" val="187236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95F15397-A269-4F58-89D7-49B5450D7E5C}" type="datetimeFigureOut">
              <a:rPr lang="uk-UA" smtClean="0"/>
              <a:t>13.10.2021</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11B512B-181E-405E-939F-042094CBA4C8}" type="slidenum">
              <a:rPr lang="uk-UA" smtClean="0"/>
              <a:t>‹#›</a:t>
            </a:fld>
            <a:endParaRPr lang="uk-UA"/>
          </a:p>
        </p:txBody>
      </p:sp>
    </p:spTree>
    <p:extLst>
      <p:ext uri="{BB962C8B-B14F-4D97-AF65-F5344CB8AC3E}">
        <p14:creationId xmlns:p14="http://schemas.microsoft.com/office/powerpoint/2010/main" val="710896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95F15397-A269-4F58-89D7-49B5450D7E5C}" type="datetimeFigureOut">
              <a:rPr lang="uk-UA" smtClean="0"/>
              <a:t>13.10.2021</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11B512B-181E-405E-939F-042094CBA4C8}" type="slidenum">
              <a:rPr lang="uk-UA" smtClean="0"/>
              <a:t>‹#›</a:t>
            </a:fld>
            <a:endParaRPr lang="uk-UA"/>
          </a:p>
        </p:txBody>
      </p:sp>
    </p:spTree>
    <p:extLst>
      <p:ext uri="{BB962C8B-B14F-4D97-AF65-F5344CB8AC3E}">
        <p14:creationId xmlns:p14="http://schemas.microsoft.com/office/powerpoint/2010/main" val="1207437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uk-UA"/>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5F15397-A269-4F58-89D7-49B5450D7E5C}" type="datetimeFigureOut">
              <a:rPr lang="uk-UA" smtClean="0"/>
              <a:t>13.10.2021</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11B512B-181E-405E-939F-042094CBA4C8}" type="slidenum">
              <a:rPr lang="uk-UA" smtClean="0"/>
              <a:t>‹#›</a:t>
            </a:fld>
            <a:endParaRPr lang="uk-UA"/>
          </a:p>
        </p:txBody>
      </p:sp>
    </p:spTree>
    <p:extLst>
      <p:ext uri="{BB962C8B-B14F-4D97-AF65-F5344CB8AC3E}">
        <p14:creationId xmlns:p14="http://schemas.microsoft.com/office/powerpoint/2010/main" val="1791369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95F15397-A269-4F58-89D7-49B5450D7E5C}" type="datetimeFigureOut">
              <a:rPr lang="uk-UA" smtClean="0"/>
              <a:t>13.10.2021</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B11B512B-181E-405E-939F-042094CBA4C8}" type="slidenum">
              <a:rPr lang="uk-UA" smtClean="0"/>
              <a:t>‹#›</a:t>
            </a:fld>
            <a:endParaRPr lang="uk-UA"/>
          </a:p>
        </p:txBody>
      </p:sp>
    </p:spTree>
    <p:extLst>
      <p:ext uri="{BB962C8B-B14F-4D97-AF65-F5344CB8AC3E}">
        <p14:creationId xmlns:p14="http://schemas.microsoft.com/office/powerpoint/2010/main" val="1855422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uk-UA"/>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95F15397-A269-4F58-89D7-49B5450D7E5C}" type="datetimeFigureOut">
              <a:rPr lang="uk-UA" smtClean="0"/>
              <a:t>13.10.2021</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B11B512B-181E-405E-939F-042094CBA4C8}" type="slidenum">
              <a:rPr lang="uk-UA" smtClean="0"/>
              <a:t>‹#›</a:t>
            </a:fld>
            <a:endParaRPr lang="uk-UA"/>
          </a:p>
        </p:txBody>
      </p:sp>
    </p:spTree>
    <p:extLst>
      <p:ext uri="{BB962C8B-B14F-4D97-AF65-F5344CB8AC3E}">
        <p14:creationId xmlns:p14="http://schemas.microsoft.com/office/powerpoint/2010/main" val="768616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95F15397-A269-4F58-89D7-49B5450D7E5C}" type="datetimeFigureOut">
              <a:rPr lang="uk-UA" smtClean="0"/>
              <a:t>13.10.2021</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B11B512B-181E-405E-939F-042094CBA4C8}" type="slidenum">
              <a:rPr lang="uk-UA" smtClean="0"/>
              <a:t>‹#›</a:t>
            </a:fld>
            <a:endParaRPr lang="uk-UA"/>
          </a:p>
        </p:txBody>
      </p:sp>
    </p:spTree>
    <p:extLst>
      <p:ext uri="{BB962C8B-B14F-4D97-AF65-F5344CB8AC3E}">
        <p14:creationId xmlns:p14="http://schemas.microsoft.com/office/powerpoint/2010/main" val="2984346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5F15397-A269-4F58-89D7-49B5450D7E5C}" type="datetimeFigureOut">
              <a:rPr lang="uk-UA" smtClean="0"/>
              <a:t>13.10.2021</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B11B512B-181E-405E-939F-042094CBA4C8}" type="slidenum">
              <a:rPr lang="uk-UA" smtClean="0"/>
              <a:t>‹#›</a:t>
            </a:fld>
            <a:endParaRPr lang="uk-UA"/>
          </a:p>
        </p:txBody>
      </p:sp>
    </p:spTree>
    <p:extLst>
      <p:ext uri="{BB962C8B-B14F-4D97-AF65-F5344CB8AC3E}">
        <p14:creationId xmlns:p14="http://schemas.microsoft.com/office/powerpoint/2010/main" val="2704895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uk-UA"/>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5F15397-A269-4F58-89D7-49B5450D7E5C}" type="datetimeFigureOut">
              <a:rPr lang="uk-UA" smtClean="0"/>
              <a:t>13.10.2021</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B11B512B-181E-405E-939F-042094CBA4C8}" type="slidenum">
              <a:rPr lang="uk-UA" smtClean="0"/>
              <a:t>‹#›</a:t>
            </a:fld>
            <a:endParaRPr lang="uk-UA"/>
          </a:p>
        </p:txBody>
      </p:sp>
    </p:spTree>
    <p:extLst>
      <p:ext uri="{BB962C8B-B14F-4D97-AF65-F5344CB8AC3E}">
        <p14:creationId xmlns:p14="http://schemas.microsoft.com/office/powerpoint/2010/main" val="1890261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uk-UA"/>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5F15397-A269-4F58-89D7-49B5450D7E5C}" type="datetimeFigureOut">
              <a:rPr lang="uk-UA" smtClean="0"/>
              <a:t>13.10.2021</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B11B512B-181E-405E-939F-042094CBA4C8}" type="slidenum">
              <a:rPr lang="uk-UA" smtClean="0"/>
              <a:t>‹#›</a:t>
            </a:fld>
            <a:endParaRPr lang="uk-UA"/>
          </a:p>
        </p:txBody>
      </p:sp>
    </p:spTree>
    <p:extLst>
      <p:ext uri="{BB962C8B-B14F-4D97-AF65-F5344CB8AC3E}">
        <p14:creationId xmlns:p14="http://schemas.microsoft.com/office/powerpoint/2010/main" val="1018907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15397-A269-4F58-89D7-49B5450D7E5C}" type="datetimeFigureOut">
              <a:rPr lang="uk-UA" smtClean="0"/>
              <a:t>13.10.2021</a:t>
            </a:fld>
            <a:endParaRPr lang="uk-UA"/>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1B512B-181E-405E-939F-042094CBA4C8}" type="slidenum">
              <a:rPr lang="uk-UA" smtClean="0"/>
              <a:t>‹#›</a:t>
            </a:fld>
            <a:endParaRPr lang="uk-UA"/>
          </a:p>
        </p:txBody>
      </p:sp>
    </p:spTree>
    <p:extLst>
      <p:ext uri="{BB962C8B-B14F-4D97-AF65-F5344CB8AC3E}">
        <p14:creationId xmlns:p14="http://schemas.microsoft.com/office/powerpoint/2010/main" val="3562498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2.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2.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youtube.com/watch?v=vTTjBFT_5kk&amp;feature=emb_logo" TargetMode="Externa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microsoft.com/office/2007/relationships/hdphoto" Target="../media/hdphoto1.wdp"/><Relationship Id="rId7"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2.pn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hyperlink" Target="https://www.vpu26.net/" TargetMode="External"/><Relationship Id="rId7" Type="http://schemas.openxmlformats.org/officeDocument/2006/relationships/image" Target="../media/image78.jpeg"/><Relationship Id="rId2" Type="http://schemas.openxmlformats.org/officeDocument/2006/relationships/hyperlink" Target="https://www.youtube.com/watch?v=gd28bzbQ9WY" TargetMode="Externa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hyperlink" Target="https://www.vpu26.net/kopiya-navchalno-virobnichij-proces" TargetMode="External"/><Relationship Id="rId9"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5" Type="http://schemas.openxmlformats.org/officeDocument/2006/relationships/image" Target="../media/image108.jpg"/><Relationship Id="rId4" Type="http://schemas.openxmlformats.org/officeDocument/2006/relationships/image" Target="../media/image10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44600" cy="127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36;p16"/>
          <p:cNvSpPr txBox="1">
            <a:spLocks noGrp="1"/>
          </p:cNvSpPr>
          <p:nvPr>
            <p:ph type="title"/>
          </p:nvPr>
        </p:nvSpPr>
        <p:spPr bwMode="auto">
          <a:xfrm>
            <a:off x="1346200" y="365125"/>
            <a:ext cx="8890000" cy="1325563"/>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normAutofit/>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lgn="ctr" eaLnBrk="1" hangingPunct="1">
              <a:spcBef>
                <a:spcPct val="0"/>
              </a:spcBef>
              <a:spcAft>
                <a:spcPct val="0"/>
              </a:spcAft>
              <a:buClr>
                <a:srgbClr val="FFFFFF"/>
              </a:buClr>
              <a:buFont typeface="Roboto Condensed" charset="0"/>
              <a:buNone/>
            </a:pPr>
            <a:r>
              <a:rPr lang="uk-UA" altLang="ru-RU" sz="3200" b="1" dirty="0" smtClean="0">
                <a:solidFill>
                  <a:srgbClr val="FFFFFF"/>
                </a:solidFill>
                <a:latin typeface="Roboto Condensed" charset="0"/>
                <a:cs typeface="Arial" panose="020B0604020202020204" pitchFamily="34" charset="0"/>
                <a:sym typeface="Roboto Condensed" charset="0"/>
              </a:rPr>
              <a:t>ДНЗ «ОВПУМТС»</a:t>
            </a:r>
            <a:endParaRPr lang="ru-RU" altLang="ru-RU" sz="3200" b="1" dirty="0" smtClean="0">
              <a:solidFill>
                <a:srgbClr val="FFFFFF"/>
              </a:solidFill>
              <a:latin typeface="Roboto Condensed" charset="0"/>
              <a:cs typeface="Arial" panose="020B0604020202020204" pitchFamily="34" charset="0"/>
              <a:sym typeface="Roboto Condensed" charset="0"/>
            </a:endParaRPr>
          </a:p>
        </p:txBody>
      </p:sp>
      <p:pic>
        <p:nvPicPr>
          <p:cNvPr id="6" name="Рисунок 5">
            <a:extLst/>
          </p:cNvPr>
          <p:cNvPicPr>
            <a:picLocks noChangeAspect="1"/>
          </p:cNvPicPr>
          <p:nvPr/>
        </p:nvPicPr>
        <p:blipFill>
          <a:blip r:embed="rId3"/>
          <a:stretch>
            <a:fillRect/>
          </a:stretch>
        </p:blipFill>
        <p:spPr>
          <a:xfrm>
            <a:off x="10337801" y="-58034"/>
            <a:ext cx="1854200" cy="1906554"/>
          </a:xfrm>
          <a:prstGeom prst="rect">
            <a:avLst/>
          </a:prstGeom>
          <a:effectLst>
            <a:outerShdw blurRad="63500" sx="102000" sy="102000" algn="ctr" rotWithShape="0">
              <a:prstClr val="black">
                <a:alpha val="40000"/>
              </a:prstClr>
            </a:outerShdw>
          </a:effectLst>
        </p:spPr>
      </p:pic>
      <p:sp>
        <p:nvSpPr>
          <p:cNvPr id="9" name="Прямокутник 8"/>
          <p:cNvSpPr>
            <a:spLocks noChangeArrowheads="1"/>
          </p:cNvSpPr>
          <p:nvPr/>
        </p:nvSpPr>
        <p:spPr bwMode="auto">
          <a:xfrm>
            <a:off x="6011334" y="1997868"/>
            <a:ext cx="5622396" cy="1200329"/>
          </a:xfrm>
          <a:prstGeom prst="rect">
            <a:avLst/>
          </a:prstGeom>
          <a:solidFill>
            <a:srgbClr val="CCFFFF"/>
          </a:solidFill>
          <a:ln>
            <a:noFill/>
          </a:ln>
        </p:spPr>
        <p:txBody>
          <a:bodyPr wrap="square">
            <a:spAutoFit/>
          </a:bodyPr>
          <a:lstStyle>
            <a:defPPr>
              <a:defRPr lang="ru-RU"/>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lgn="ctr" eaLnBrk="1" hangingPunct="1">
              <a:buClr>
                <a:schemeClr val="accent1"/>
              </a:buClr>
              <a:buSzPct val="80000"/>
              <a:defRPr/>
            </a:pPr>
            <a:r>
              <a:rPr lang="uk-UA" altLang="ru-RU" sz="2400" b="1" dirty="0" smtClean="0">
                <a:solidFill>
                  <a:srgbClr val="0D305B"/>
                </a:solidFill>
                <a:latin typeface="+mn-lt"/>
              </a:rPr>
              <a:t>Державний навчальний заклад «Одеське вище професійне училище морського туристичного сервісу»</a:t>
            </a:r>
          </a:p>
        </p:txBody>
      </p:sp>
      <p:sp>
        <p:nvSpPr>
          <p:cNvPr id="10" name="Прямокутник 4"/>
          <p:cNvSpPr>
            <a:spLocks noChangeArrowheads="1"/>
          </p:cNvSpPr>
          <p:nvPr/>
        </p:nvSpPr>
        <p:spPr bwMode="auto">
          <a:xfrm>
            <a:off x="372534" y="1997868"/>
            <a:ext cx="5469466" cy="1200329"/>
          </a:xfrm>
          <a:prstGeom prst="rect">
            <a:avLst/>
          </a:prstGeom>
          <a:solidFill>
            <a:srgbClr val="CCFFFF"/>
          </a:solidFill>
          <a:ln>
            <a:noFill/>
          </a:ln>
        </p:spPr>
        <p:txBody>
          <a:bodyPr wrap="square">
            <a:spAutoFit/>
          </a:bodyPr>
          <a:lstStyle>
            <a:defPPr>
              <a:defRPr lang="ru-RU"/>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lgn="ctr" eaLnBrk="1" hangingPunct="1">
              <a:buClr>
                <a:schemeClr val="accent1"/>
              </a:buClr>
              <a:buSzPct val="80000"/>
              <a:defRPr/>
            </a:pPr>
            <a:r>
              <a:rPr lang="uk-UA" altLang="ru-RU" sz="2400" b="1" dirty="0" smtClean="0">
                <a:solidFill>
                  <a:srgbClr val="0D305B"/>
                </a:solidFill>
                <a:latin typeface="+mn-lt"/>
              </a:rPr>
              <a:t>Навчання за дуальною формою здобуття освіти здійснюється з професії </a:t>
            </a:r>
          </a:p>
          <a:p>
            <a:pPr algn="ctr" eaLnBrk="1" hangingPunct="1">
              <a:buClr>
                <a:schemeClr val="accent1"/>
              </a:buClr>
              <a:buSzPct val="80000"/>
              <a:defRPr/>
            </a:pPr>
            <a:r>
              <a:rPr lang="uk-UA" altLang="ru-RU" sz="2400" b="1" dirty="0" smtClean="0">
                <a:solidFill>
                  <a:srgbClr val="0D305B"/>
                </a:solidFill>
                <a:latin typeface="+mn-lt"/>
              </a:rPr>
              <a:t>«Кухар судновий.  Офіціант»</a:t>
            </a:r>
          </a:p>
        </p:txBody>
      </p:sp>
      <p:pic>
        <p:nvPicPr>
          <p:cNvPr id="11" name="Рисунок 10">
            <a:extLst/>
          </p:cNvPr>
          <p:cNvPicPr>
            <a:picLocks noChangeAspect="1"/>
          </p:cNvPicPr>
          <p:nvPr/>
        </p:nvPicPr>
        <p:blipFill>
          <a:blip r:embed="rId4"/>
          <a:stretch>
            <a:fillRect/>
          </a:stretch>
        </p:blipFill>
        <p:spPr>
          <a:xfrm>
            <a:off x="626978" y="3437643"/>
            <a:ext cx="4799263" cy="2875421"/>
          </a:xfrm>
          <a:prstGeom prst="rect">
            <a:avLst/>
          </a:prstGeom>
          <a:effectLst>
            <a:outerShdw blurRad="63500" sx="102000" sy="102000" algn="ctr" rotWithShape="0">
              <a:prstClr val="black">
                <a:alpha val="40000"/>
              </a:prstClr>
            </a:outerShdw>
          </a:effectLst>
        </p:spPr>
      </p:pic>
      <p:pic>
        <p:nvPicPr>
          <p:cNvPr id="12" name="Рисунок 11">
            <a:extLst/>
          </p:cNvPr>
          <p:cNvPicPr>
            <a:picLocks noChangeAspect="1"/>
          </p:cNvPicPr>
          <p:nvPr/>
        </p:nvPicPr>
        <p:blipFill>
          <a:blip r:embed="rId5"/>
          <a:stretch>
            <a:fillRect/>
          </a:stretch>
        </p:blipFill>
        <p:spPr>
          <a:xfrm>
            <a:off x="5989717" y="3437642"/>
            <a:ext cx="4926268" cy="287542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021362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nvSpPr>
        <p:spPr bwMode="auto">
          <a:xfrm>
            <a:off x="0" y="0"/>
            <a:ext cx="12192000" cy="1460500"/>
          </a:xfrm>
          <a:prstGeom prst="rect">
            <a:avLst/>
          </a:prstGeom>
          <a:solidFill>
            <a:schemeClr val="accent4">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uk-UA" altLang="ru-RU" sz="2400" b="1" dirty="0" smtClean="0">
                <a:solidFill>
                  <a:srgbClr val="7030A0"/>
                </a:solidFill>
                <a:latin typeface="Arial" panose="020B0604020202020204" pitchFamily="34" charset="0"/>
                <a:cs typeface="Arial" panose="020B0604020202020204" pitchFamily="34" charset="0"/>
              </a:rPr>
              <a:t>Укладання договору між ОВПУ МТС  та приватним підприємцем Зарічанським А.А. (ТОВ «</a:t>
            </a:r>
            <a:r>
              <a:rPr lang="uk-UA" altLang="ru-RU" sz="2400" b="1" dirty="0" err="1" smtClean="0">
                <a:solidFill>
                  <a:srgbClr val="7030A0"/>
                </a:solidFill>
                <a:latin typeface="Arial" panose="020B0604020202020204" pitchFamily="34" charset="0"/>
                <a:cs typeface="Arial" panose="020B0604020202020204" pitchFamily="34" charset="0"/>
              </a:rPr>
              <a:t>Анкор</a:t>
            </a:r>
            <a:r>
              <a:rPr lang="uk-UA" altLang="ru-RU" sz="2400" b="1" dirty="0" smtClean="0">
                <a:solidFill>
                  <a:srgbClr val="7030A0"/>
                </a:solidFill>
                <a:latin typeface="Arial" panose="020B0604020202020204" pitchFamily="34" charset="0"/>
                <a:cs typeface="Arial" panose="020B0604020202020204" pitchFamily="34" charset="0"/>
              </a:rPr>
              <a:t>») – м. Одеса, ресторан «Свіча», 13.09.2017</a:t>
            </a:r>
            <a:r>
              <a:rPr lang="ru-RU" altLang="ru-RU" sz="2400" b="1" dirty="0" smtClean="0">
                <a:solidFill>
                  <a:srgbClr val="7030A0"/>
                </a:solidFill>
                <a:latin typeface="Arial" panose="020B0604020202020204" pitchFamily="34" charset="0"/>
                <a:cs typeface="Arial" panose="020B0604020202020204" pitchFamily="34" charset="0"/>
              </a:rPr>
              <a:t/>
            </a:r>
            <a:br>
              <a:rPr lang="ru-RU" altLang="ru-RU" sz="2400" b="1" dirty="0" smtClean="0">
                <a:solidFill>
                  <a:srgbClr val="7030A0"/>
                </a:solidFill>
                <a:latin typeface="Arial" panose="020B0604020202020204" pitchFamily="34" charset="0"/>
                <a:cs typeface="Arial" panose="020B0604020202020204" pitchFamily="34" charset="0"/>
              </a:rPr>
            </a:br>
            <a:endParaRPr lang="uk-UA" altLang="ru-RU" sz="2400" b="1" dirty="0" smtClean="0">
              <a:solidFill>
                <a:srgbClr val="7030A0"/>
              </a:solidFill>
              <a:latin typeface="Arial" panose="020B0604020202020204" pitchFamily="34" charset="0"/>
              <a:cs typeface="Arial" panose="020B0604020202020204" pitchFamily="34" charset="0"/>
            </a:endParaRPr>
          </a:p>
        </p:txBody>
      </p:sp>
      <p:pic>
        <p:nvPicPr>
          <p:cNvPr id="5" name="Picture 2" descr="21729350_1458300007616055_565954727_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11401"/>
            <a:ext cx="3850105" cy="544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21745235_1458286574284065_2017228016_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104" y="1318173"/>
            <a:ext cx="8341896" cy="553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41755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p:cNvPr>
          <p:cNvPicPr>
            <a:picLocks noChangeAspect="1"/>
          </p:cNvPicPr>
          <p:nvPr/>
        </p:nvPicPr>
        <p:blipFill>
          <a:blip r:embed="rId2"/>
          <a:stretch>
            <a:fillRect/>
          </a:stretch>
        </p:blipFill>
        <p:spPr>
          <a:xfrm>
            <a:off x="10998907" y="0"/>
            <a:ext cx="1193093" cy="1227221"/>
          </a:xfrm>
          <a:prstGeom prst="rect">
            <a:avLst/>
          </a:prstGeom>
          <a:effectLst>
            <a:outerShdw blurRad="63500" sx="102000" sy="102000" algn="ctr" rotWithShape="0">
              <a:prstClr val="black">
                <a:alpha val="40000"/>
              </a:prstClr>
            </a:outerShdw>
          </a:effectLst>
        </p:spPr>
      </p:pic>
      <p:pic>
        <p:nvPicPr>
          <p:cNvPr id="6" name="Picture 2" descr="I:\7грнрол.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54" y="3375777"/>
            <a:ext cx="9786060" cy="333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2"/>
          <p:cNvSpPr>
            <a:spLocks noGrp="1"/>
          </p:cNvSpPr>
          <p:nvPr/>
        </p:nvSpPr>
        <p:spPr bwMode="auto">
          <a:xfrm>
            <a:off x="108284" y="139282"/>
            <a:ext cx="10972800" cy="3097213"/>
          </a:xfrm>
          <a:prstGeom prst="roundRect">
            <a:avLst>
              <a:gd name="adj" fmla="val 16667"/>
            </a:avLst>
          </a:pr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84138" indent="254000">
              <a:spcAft>
                <a:spcPct val="0"/>
              </a:spcAft>
              <a:buFont typeface="Arial" panose="020B0604020202020204" pitchFamily="34" charset="0"/>
              <a:buNone/>
            </a:pPr>
            <a:r>
              <a:rPr lang="uk-UA" altLang="ru-RU" b="1" dirty="0" smtClean="0">
                <a:solidFill>
                  <a:srgbClr val="0D305B"/>
                </a:solidFill>
                <a:latin typeface="Arial" panose="020B0604020202020204" pitchFamily="34" charset="0"/>
                <a:cs typeface="Arial" panose="020B0604020202020204" pitchFamily="34" charset="0"/>
              </a:rPr>
              <a:t>Розроблено і затверджено робочий навчальний план підготовки кваліфікованих робітників на базі повної загальної середньої освіти (11 класів) з робітничих професій: </a:t>
            </a:r>
            <a:endParaRPr lang="ru-RU" altLang="ru-RU" b="1" dirty="0" smtClean="0">
              <a:solidFill>
                <a:srgbClr val="0D305B"/>
              </a:solidFill>
              <a:latin typeface="Arial" panose="020B0604020202020204" pitchFamily="34" charset="0"/>
              <a:cs typeface="Arial" panose="020B0604020202020204" pitchFamily="34" charset="0"/>
            </a:endParaRPr>
          </a:p>
          <a:p>
            <a:pPr marL="84138" indent="254000">
              <a:spcAft>
                <a:spcPct val="0"/>
              </a:spcAft>
              <a:buFont typeface="Arial" panose="020B0604020202020204" pitchFamily="34" charset="0"/>
              <a:buNone/>
            </a:pPr>
            <a:r>
              <a:rPr lang="uk-UA" altLang="ru-RU" b="1" dirty="0" smtClean="0">
                <a:solidFill>
                  <a:srgbClr val="0D305B"/>
                </a:solidFill>
                <a:latin typeface="Arial" panose="020B0604020202020204" pitchFamily="34" charset="0"/>
                <a:cs typeface="Arial" panose="020B0604020202020204" pitchFamily="34" charset="0"/>
              </a:rPr>
              <a:t>2017 рік – 5122 Кухар (рівень кваліфікації – 3 розряд); 5122 Кухар судновий (рівень кваліфікації – 4 розряд; 5123 Офіціант (рівень кваліфікації – 3 розряд);</a:t>
            </a:r>
            <a:endParaRPr lang="ru-RU" altLang="ru-RU" b="1" dirty="0" smtClean="0">
              <a:solidFill>
                <a:srgbClr val="0D305B"/>
              </a:solidFill>
              <a:latin typeface="Arial" panose="020B0604020202020204" pitchFamily="34" charset="0"/>
              <a:cs typeface="Arial" panose="020B0604020202020204" pitchFamily="34" charset="0"/>
            </a:endParaRPr>
          </a:p>
          <a:p>
            <a:pPr marL="84138" indent="254000">
              <a:spcAft>
                <a:spcPct val="0"/>
              </a:spcAft>
              <a:buFont typeface="Arial" panose="020B0604020202020204" pitchFamily="34" charset="0"/>
              <a:buNone/>
            </a:pPr>
            <a:r>
              <a:rPr lang="uk-UA" altLang="ru-RU" b="1" dirty="0" smtClean="0">
                <a:solidFill>
                  <a:srgbClr val="0D305B"/>
                </a:solidFill>
                <a:latin typeface="Arial" panose="020B0604020202020204" pitchFamily="34" charset="0"/>
                <a:cs typeface="Arial" panose="020B0604020202020204" pitchFamily="34" charset="0"/>
              </a:rPr>
              <a:t>2018 рік – 5122 Кухар (рівень кваліфікації -3 розряд; 5122 Кухар судновий, (рівень кваліфікації - 4 розряд); 5123 Офіціант судновий (рівень кваліфікації - 3 розряд)</a:t>
            </a:r>
          </a:p>
          <a:p>
            <a:pPr marL="84138" indent="254000">
              <a:spcAft>
                <a:spcPct val="0"/>
              </a:spcAft>
              <a:buFont typeface="Arial" panose="020B0604020202020204" pitchFamily="34" charset="0"/>
              <a:buNone/>
            </a:pPr>
            <a:r>
              <a:rPr lang="uk-UA" altLang="ru-RU" dirty="0" smtClean="0">
                <a:latin typeface="Arial" panose="020B0604020202020204" pitchFamily="34" charset="0"/>
                <a:cs typeface="Arial" panose="020B0604020202020204" pitchFamily="34" charset="0"/>
              </a:rPr>
              <a:t>  </a:t>
            </a:r>
            <a:endParaRPr lang="ru-RU" altLang="ru-RU"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62669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a:spLocks noChangeArrowheads="1"/>
          </p:cNvSpPr>
          <p:nvPr/>
        </p:nvSpPr>
        <p:spPr bwMode="auto">
          <a:xfrm>
            <a:off x="168901" y="2309378"/>
            <a:ext cx="11850646" cy="4188381"/>
          </a:xfrm>
          <a:prstGeom prst="roundRect">
            <a:avLst>
              <a:gd name="adj" fmla="val 16667"/>
            </a:avLst>
          </a:pr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defPPr>
              <a:defRPr lang="ru-RU"/>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indent="360363">
              <a:buClrTx/>
              <a:buFontTx/>
              <a:buNone/>
            </a:pPr>
            <a:r>
              <a:rPr lang="uk-UA" altLang="ru-RU" sz="2400" b="1" dirty="0">
                <a:solidFill>
                  <a:srgbClr val="0D305B"/>
                </a:solidFill>
              </a:rPr>
              <a:t>Укладено 13.09.2017 </a:t>
            </a:r>
            <a:r>
              <a:rPr lang="uk-UA" altLang="ru-RU" sz="2400" b="1" u="sng" dirty="0">
                <a:solidFill>
                  <a:srgbClr val="0D305B"/>
                </a:solidFill>
              </a:rPr>
              <a:t>двосторонній договір </a:t>
            </a:r>
            <a:r>
              <a:rPr lang="uk-UA" altLang="ru-RU" sz="2400" b="1" dirty="0">
                <a:solidFill>
                  <a:srgbClr val="0D305B"/>
                </a:solidFill>
              </a:rPr>
              <a:t>між ОВПУ МТС та роботодавцем (приватний підприємець  Зарічанський А.А. (ТОВ «</a:t>
            </a:r>
            <a:r>
              <a:rPr lang="uk-UA" altLang="ru-RU" sz="2400" b="1" dirty="0" err="1">
                <a:solidFill>
                  <a:srgbClr val="0D305B"/>
                </a:solidFill>
              </a:rPr>
              <a:t>Анкор</a:t>
            </a:r>
            <a:r>
              <a:rPr lang="uk-UA" altLang="ru-RU" sz="2400" b="1" dirty="0">
                <a:solidFill>
                  <a:srgbClr val="0D305B"/>
                </a:solidFill>
              </a:rPr>
              <a:t>») – м. Одеса, ресторан «Свіча») про виробниче навчання та виробничу  практику із упровадженням елементів дуальної  форми навчання за інтегрованою професією «Кухар судновий. Офіціант судновий». </a:t>
            </a:r>
          </a:p>
          <a:p>
            <a:pPr indent="360363">
              <a:buClrTx/>
              <a:buFontTx/>
              <a:buNone/>
            </a:pPr>
            <a:r>
              <a:rPr lang="uk-UA" altLang="ru-RU" sz="2400" b="1" dirty="0">
                <a:solidFill>
                  <a:srgbClr val="0D305B"/>
                </a:solidFill>
              </a:rPr>
              <a:t>У листопаді 2017 року укладено </a:t>
            </a:r>
            <a:r>
              <a:rPr lang="uk-UA" altLang="ru-RU" sz="2400" b="1" u="sng" dirty="0">
                <a:solidFill>
                  <a:srgbClr val="0D305B"/>
                </a:solidFill>
              </a:rPr>
              <a:t>індивідуальні тристоронні договори </a:t>
            </a:r>
            <a:r>
              <a:rPr lang="uk-UA" altLang="ru-RU" sz="2400" b="1" dirty="0">
                <a:solidFill>
                  <a:srgbClr val="0D305B"/>
                </a:solidFill>
              </a:rPr>
              <a:t>між ОВПУ МТС, роботодавцем та учнем про виробниче навчання та виробничу  практику із упровадженням елементів дуальної  форми навчання за інтегрованою професією «Кухар судновий. Офіціант судновий». </a:t>
            </a:r>
          </a:p>
        </p:txBody>
      </p:sp>
      <p:pic>
        <p:nvPicPr>
          <p:cNvPr id="8" name="Picture 2" descr="Цветной значок делового контракта. векторная иллюстрация | Премиум векторы"/>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0804359" y="5470359"/>
            <a:ext cx="1387642" cy="1387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Стокові векторні зображення Дизайн підпису | Depositphot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827" y="0"/>
            <a:ext cx="2295203" cy="2295203"/>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a:extLst/>
          </p:cNvPr>
          <p:cNvPicPr>
            <a:picLocks noChangeAspect="1"/>
          </p:cNvPicPr>
          <p:nvPr/>
        </p:nvPicPr>
        <p:blipFill>
          <a:blip r:embed="rId5"/>
          <a:stretch>
            <a:fillRect/>
          </a:stretch>
        </p:blipFill>
        <p:spPr>
          <a:xfrm>
            <a:off x="9946844" y="0"/>
            <a:ext cx="2245157" cy="2309378"/>
          </a:xfrm>
          <a:prstGeom prst="rect">
            <a:avLst/>
          </a:prstGeom>
          <a:effectLst>
            <a:outerShdw blurRad="63500" sx="102000" sy="102000" algn="ctr" rotWithShape="0">
              <a:prstClr val="black">
                <a:alpha val="40000"/>
              </a:prstClr>
            </a:outerShdw>
          </a:effectLst>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124" y="13277"/>
            <a:ext cx="217487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1336" y="41408"/>
            <a:ext cx="2267969" cy="226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74333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2661" y="168442"/>
            <a:ext cx="11628655" cy="1325563"/>
          </a:xfrm>
          <a:solidFill>
            <a:srgbClr val="00B0F0"/>
          </a:solidFill>
        </p:spPr>
        <p:txBody>
          <a:bodyPr>
            <a:normAutofit/>
          </a:bodyPr>
          <a:lstStyle/>
          <a:p>
            <a:pPr algn="ctr"/>
            <a:r>
              <a:rPr lang="uk-UA" sz="3200" b="1" dirty="0" smtClean="0">
                <a:solidFill>
                  <a:schemeClr val="bg1"/>
                </a:solidFill>
              </a:rPr>
              <a:t>Порівняння кількості годин за видами підготовки робочих навчальних планів, професія 5122 Кухар судновий, 5123 Офіціант</a:t>
            </a:r>
            <a:endParaRPr lang="uk-UA" sz="3200" b="1" dirty="0">
              <a:solidFill>
                <a:schemeClr val="bg1"/>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879171043"/>
              </p:ext>
            </p:extLst>
          </p:nvPr>
        </p:nvGraphicFramePr>
        <p:xfrm>
          <a:off x="169333" y="1578305"/>
          <a:ext cx="11924497" cy="5078294"/>
        </p:xfrm>
        <a:graphic>
          <a:graphicData uri="http://schemas.openxmlformats.org/drawingml/2006/table">
            <a:tbl>
              <a:tblPr firstRow="1" firstCol="1" bandRow="1">
                <a:tableStyleId>{5C22544A-7EE6-4342-B048-85BDC9FD1C3A}</a:tableStyleId>
              </a:tblPr>
              <a:tblGrid>
                <a:gridCol w="3815212"/>
                <a:gridCol w="2683042"/>
                <a:gridCol w="3128211"/>
                <a:gridCol w="2298032"/>
              </a:tblGrid>
              <a:tr h="1095853">
                <a:tc>
                  <a:txBody>
                    <a:bodyPr/>
                    <a:lstStyle/>
                    <a:p>
                      <a:pPr algn="ctr">
                        <a:lnSpc>
                          <a:spcPct val="107000"/>
                        </a:lnSpc>
                        <a:spcAft>
                          <a:spcPts val="0"/>
                        </a:spcAft>
                      </a:pPr>
                      <a:r>
                        <a:rPr lang="uk-UA" sz="1800" b="1" dirty="0">
                          <a:solidFill>
                            <a:srgbClr val="002060"/>
                          </a:solidFill>
                          <a:effectLst/>
                        </a:rPr>
                        <a:t>Предмети</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dirty="0">
                          <a:solidFill>
                            <a:srgbClr val="002060"/>
                          </a:solidFill>
                          <a:effectLst/>
                        </a:rPr>
                        <a:t>За затвердженим навчальним планом (повний термін навчання за ДСПТО)</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dirty="0">
                          <a:solidFill>
                            <a:srgbClr val="002060"/>
                          </a:solidFill>
                          <a:effectLst/>
                        </a:rPr>
                        <a:t>За затвердженим навчальним планом з елементами дуальної форми навчання</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dirty="0">
                          <a:solidFill>
                            <a:srgbClr val="002060"/>
                          </a:solidFill>
                          <a:effectLst/>
                        </a:rPr>
                        <a:t>Різниця, год</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r>
              <a:tr h="0">
                <a:tc>
                  <a:txBody>
                    <a:bodyPr/>
                    <a:lstStyle/>
                    <a:p>
                      <a:pPr>
                        <a:lnSpc>
                          <a:spcPct val="107000"/>
                        </a:lnSpc>
                        <a:spcAft>
                          <a:spcPts val="0"/>
                        </a:spcAft>
                      </a:pPr>
                      <a:r>
                        <a:rPr lang="uk-UA" sz="1800" b="1" dirty="0">
                          <a:solidFill>
                            <a:srgbClr val="002060"/>
                          </a:solidFill>
                          <a:effectLst/>
                        </a:rPr>
                        <a:t>Фізична культура</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dirty="0">
                          <a:solidFill>
                            <a:srgbClr val="002060"/>
                          </a:solidFill>
                          <a:effectLst/>
                        </a:rPr>
                        <a:t>82</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a:solidFill>
                            <a:srgbClr val="002060"/>
                          </a:solidFill>
                          <a:effectLst/>
                        </a:rPr>
                        <a:t>82</a:t>
                      </a:r>
                      <a:endParaRPr lang="ru-RU" sz="18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a:solidFill>
                            <a:srgbClr val="002060"/>
                          </a:solidFill>
                          <a:effectLst/>
                        </a:rPr>
                        <a:t>-</a:t>
                      </a:r>
                      <a:endParaRPr lang="ru-RU" sz="18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r>
              <a:tr h="433696">
                <a:tc>
                  <a:txBody>
                    <a:bodyPr/>
                    <a:lstStyle/>
                    <a:p>
                      <a:pPr>
                        <a:lnSpc>
                          <a:spcPct val="107000"/>
                        </a:lnSpc>
                        <a:spcAft>
                          <a:spcPts val="0"/>
                        </a:spcAft>
                      </a:pPr>
                      <a:r>
                        <a:rPr lang="uk-UA" sz="1800" b="1" dirty="0" err="1">
                          <a:solidFill>
                            <a:srgbClr val="002060"/>
                          </a:solidFill>
                          <a:effectLst/>
                        </a:rPr>
                        <a:t>Загальнопрофесійна</a:t>
                      </a:r>
                      <a:r>
                        <a:rPr lang="uk-UA" sz="1800" b="1" dirty="0">
                          <a:solidFill>
                            <a:srgbClr val="002060"/>
                          </a:solidFill>
                          <a:effectLst/>
                        </a:rPr>
                        <a:t> підготовка</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dirty="0">
                          <a:solidFill>
                            <a:srgbClr val="002060"/>
                          </a:solidFill>
                          <a:effectLst/>
                        </a:rPr>
                        <a:t>134</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a:solidFill>
                            <a:srgbClr val="002060"/>
                          </a:solidFill>
                          <a:effectLst/>
                        </a:rPr>
                        <a:t>92</a:t>
                      </a:r>
                      <a:endParaRPr lang="ru-RU" sz="18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dirty="0" smtClean="0">
                          <a:solidFill>
                            <a:srgbClr val="002060"/>
                          </a:solidFill>
                          <a:effectLst/>
                        </a:rPr>
                        <a:t>- 42</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r>
              <a:tr h="433696">
                <a:tc>
                  <a:txBody>
                    <a:bodyPr/>
                    <a:lstStyle/>
                    <a:p>
                      <a:pPr>
                        <a:lnSpc>
                          <a:spcPct val="107000"/>
                        </a:lnSpc>
                        <a:spcAft>
                          <a:spcPts val="0"/>
                        </a:spcAft>
                      </a:pPr>
                      <a:r>
                        <a:rPr lang="uk-UA" sz="1800" b="1" dirty="0" err="1">
                          <a:solidFill>
                            <a:srgbClr val="002060"/>
                          </a:solidFill>
                          <a:effectLst/>
                        </a:rPr>
                        <a:t>Професійно</a:t>
                      </a:r>
                      <a:r>
                        <a:rPr lang="uk-UA" sz="1800" b="1" dirty="0">
                          <a:solidFill>
                            <a:srgbClr val="002060"/>
                          </a:solidFill>
                          <a:effectLst/>
                        </a:rPr>
                        <a:t>-теоретична підготовка</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dirty="0">
                          <a:solidFill>
                            <a:srgbClr val="002060"/>
                          </a:solidFill>
                          <a:effectLst/>
                        </a:rPr>
                        <a:t>683</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a:solidFill>
                            <a:srgbClr val="002060"/>
                          </a:solidFill>
                          <a:effectLst/>
                        </a:rPr>
                        <a:t>566</a:t>
                      </a:r>
                      <a:endParaRPr lang="ru-RU" sz="18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dirty="0" smtClean="0">
                          <a:solidFill>
                            <a:srgbClr val="002060"/>
                          </a:solidFill>
                          <a:effectLst/>
                        </a:rPr>
                        <a:t>- 117</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r>
              <a:tr h="433696">
                <a:tc>
                  <a:txBody>
                    <a:bodyPr/>
                    <a:lstStyle/>
                    <a:p>
                      <a:pPr>
                        <a:lnSpc>
                          <a:spcPct val="107000"/>
                        </a:lnSpc>
                        <a:spcAft>
                          <a:spcPts val="0"/>
                        </a:spcAft>
                      </a:pPr>
                      <a:r>
                        <a:rPr lang="uk-UA" sz="1800" b="1" dirty="0">
                          <a:solidFill>
                            <a:srgbClr val="002060"/>
                          </a:solidFill>
                          <a:effectLst/>
                        </a:rPr>
                        <a:t>Додаткові компетентності</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dirty="0">
                          <a:solidFill>
                            <a:srgbClr val="002060"/>
                          </a:solidFill>
                          <a:effectLst/>
                        </a:rPr>
                        <a:t>17</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dirty="0">
                          <a:solidFill>
                            <a:srgbClr val="002060"/>
                          </a:solidFill>
                          <a:effectLst/>
                        </a:rPr>
                        <a:t>8</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dirty="0" smtClean="0">
                          <a:solidFill>
                            <a:srgbClr val="002060"/>
                          </a:solidFill>
                          <a:effectLst/>
                        </a:rPr>
                        <a:t>- 9</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r>
              <a:tr h="433696">
                <a:tc>
                  <a:txBody>
                    <a:bodyPr/>
                    <a:lstStyle/>
                    <a:p>
                      <a:pPr>
                        <a:lnSpc>
                          <a:spcPct val="107000"/>
                        </a:lnSpc>
                        <a:spcAft>
                          <a:spcPts val="0"/>
                        </a:spcAft>
                      </a:pPr>
                      <a:r>
                        <a:rPr lang="uk-UA" sz="1800" b="1">
                          <a:solidFill>
                            <a:srgbClr val="002060"/>
                          </a:solidFill>
                          <a:effectLst/>
                        </a:rPr>
                        <a:t>Предмети, що вільно обираються</a:t>
                      </a:r>
                      <a:endParaRPr lang="ru-RU" sz="18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dirty="0">
                          <a:solidFill>
                            <a:srgbClr val="002060"/>
                          </a:solidFill>
                          <a:effectLst/>
                        </a:rPr>
                        <a:t>42</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dirty="0">
                          <a:solidFill>
                            <a:srgbClr val="002060"/>
                          </a:solidFill>
                          <a:effectLst/>
                        </a:rPr>
                        <a:t>24</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a:solidFill>
                            <a:srgbClr val="002060"/>
                          </a:solidFill>
                          <a:effectLst/>
                        </a:rPr>
                        <a:t>-18</a:t>
                      </a:r>
                      <a:endParaRPr lang="ru-RU" sz="18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r>
              <a:tr h="433696">
                <a:tc>
                  <a:txBody>
                    <a:bodyPr/>
                    <a:lstStyle/>
                    <a:p>
                      <a:pPr>
                        <a:lnSpc>
                          <a:spcPct val="107000"/>
                        </a:lnSpc>
                        <a:spcAft>
                          <a:spcPts val="0"/>
                        </a:spcAft>
                      </a:pPr>
                      <a:r>
                        <a:rPr lang="uk-UA" sz="1800" b="1">
                          <a:solidFill>
                            <a:srgbClr val="002060"/>
                          </a:solidFill>
                          <a:effectLst/>
                        </a:rPr>
                        <a:t>Професійно-практична підготовка</a:t>
                      </a:r>
                      <a:endParaRPr lang="ru-RU" sz="18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dirty="0">
                          <a:solidFill>
                            <a:srgbClr val="002060"/>
                          </a:solidFill>
                          <a:effectLst/>
                        </a:rPr>
                        <a:t>1442</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dirty="0">
                          <a:solidFill>
                            <a:srgbClr val="002060"/>
                          </a:solidFill>
                          <a:effectLst/>
                        </a:rPr>
                        <a:t>1650</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dirty="0">
                          <a:solidFill>
                            <a:srgbClr val="002060"/>
                          </a:solidFill>
                          <a:effectLst/>
                        </a:rPr>
                        <a:t>+208</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r>
              <a:tr h="712229">
                <a:tc>
                  <a:txBody>
                    <a:bodyPr/>
                    <a:lstStyle/>
                    <a:p>
                      <a:pPr>
                        <a:lnSpc>
                          <a:spcPct val="107000"/>
                        </a:lnSpc>
                        <a:spcAft>
                          <a:spcPts val="0"/>
                        </a:spcAft>
                      </a:pPr>
                      <a:r>
                        <a:rPr lang="uk-UA" sz="1800" b="1" dirty="0">
                          <a:solidFill>
                            <a:srgbClr val="002060"/>
                          </a:solidFill>
                          <a:effectLst/>
                        </a:rPr>
                        <a:t>Поетапна </a:t>
                      </a:r>
                      <a:r>
                        <a:rPr lang="uk-UA" sz="1800" b="1" dirty="0" smtClean="0">
                          <a:solidFill>
                            <a:srgbClr val="002060"/>
                          </a:solidFill>
                          <a:effectLst/>
                        </a:rPr>
                        <a:t>кваліфікаційна </a:t>
                      </a:r>
                      <a:r>
                        <a:rPr lang="uk-UA" sz="1800" b="1" dirty="0">
                          <a:solidFill>
                            <a:srgbClr val="002060"/>
                          </a:solidFill>
                          <a:effectLst/>
                        </a:rPr>
                        <a:t>атестація. </a:t>
                      </a:r>
                      <a:endParaRPr lang="ru-RU" sz="1800" b="1" dirty="0">
                        <a:solidFill>
                          <a:srgbClr val="002060"/>
                        </a:solidFill>
                        <a:effectLst/>
                      </a:endParaRPr>
                    </a:p>
                    <a:p>
                      <a:pPr>
                        <a:lnSpc>
                          <a:spcPct val="107000"/>
                        </a:lnSpc>
                        <a:spcAft>
                          <a:spcPts val="0"/>
                        </a:spcAft>
                      </a:pPr>
                      <a:r>
                        <a:rPr lang="uk-UA" sz="1800" b="1" dirty="0">
                          <a:solidFill>
                            <a:srgbClr val="002060"/>
                          </a:solidFill>
                          <a:effectLst/>
                        </a:rPr>
                        <a:t>Державна кваліфікаційна атестація </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dirty="0">
                          <a:solidFill>
                            <a:srgbClr val="002060"/>
                          </a:solidFill>
                          <a:effectLst/>
                        </a:rPr>
                        <a:t>21</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dirty="0">
                          <a:solidFill>
                            <a:srgbClr val="002060"/>
                          </a:solidFill>
                          <a:effectLst/>
                        </a:rPr>
                        <a:t>21</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dirty="0">
                          <a:solidFill>
                            <a:srgbClr val="002060"/>
                          </a:solidFill>
                          <a:effectLst/>
                        </a:rPr>
                        <a:t>-</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r>
              <a:tr h="547220">
                <a:tc>
                  <a:txBody>
                    <a:bodyPr/>
                    <a:lstStyle/>
                    <a:p>
                      <a:pPr>
                        <a:lnSpc>
                          <a:spcPct val="107000"/>
                        </a:lnSpc>
                        <a:spcAft>
                          <a:spcPts val="0"/>
                        </a:spcAft>
                      </a:pPr>
                      <a:r>
                        <a:rPr lang="uk-UA" sz="1800" b="1">
                          <a:solidFill>
                            <a:srgbClr val="002060"/>
                          </a:solidFill>
                          <a:effectLst/>
                        </a:rPr>
                        <a:t>Загальний обсяг часу</a:t>
                      </a:r>
                      <a:endParaRPr lang="ru-RU" sz="18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a:solidFill>
                            <a:srgbClr val="002060"/>
                          </a:solidFill>
                          <a:effectLst/>
                        </a:rPr>
                        <a:t>2421</a:t>
                      </a:r>
                      <a:endParaRPr lang="ru-RU" sz="18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dirty="0">
                          <a:solidFill>
                            <a:srgbClr val="002060"/>
                          </a:solidFill>
                          <a:effectLst/>
                        </a:rPr>
                        <a:t>2443</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c>
                  <a:txBody>
                    <a:bodyPr/>
                    <a:lstStyle/>
                    <a:p>
                      <a:pPr algn="ctr">
                        <a:lnSpc>
                          <a:spcPct val="107000"/>
                        </a:lnSpc>
                        <a:spcAft>
                          <a:spcPts val="0"/>
                        </a:spcAft>
                      </a:pPr>
                      <a:r>
                        <a:rPr lang="uk-UA" sz="1800" b="1" dirty="0">
                          <a:solidFill>
                            <a:srgbClr val="002060"/>
                          </a:solidFill>
                          <a:effectLst/>
                        </a:rPr>
                        <a:t>+22</a:t>
                      </a:r>
                      <a:endParaRPr lang="ru-RU"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66FFFF"/>
                    </a:solidFill>
                  </a:tcPr>
                </a:tc>
              </a:tr>
            </a:tbl>
          </a:graphicData>
        </a:graphic>
      </p:graphicFrame>
      <p:sp>
        <p:nvSpPr>
          <p:cNvPr id="5" name="Rectangle 1"/>
          <p:cNvSpPr>
            <a:spLocks noChangeArrowheads="1"/>
          </p:cNvSpPr>
          <p:nvPr/>
        </p:nvSpPr>
        <p:spPr bwMode="auto">
          <a:xfrm>
            <a:off x="302661" y="2598822"/>
            <a:ext cx="23778678" cy="448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spTree>
    <p:extLst>
      <p:ext uri="{BB962C8B-B14F-4D97-AF65-F5344CB8AC3E}">
        <p14:creationId xmlns:p14="http://schemas.microsoft.com/office/powerpoint/2010/main" val="699595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Диаграмма 3"/>
          <p:cNvGraphicFramePr>
            <a:graphicFrameLocks/>
          </p:cNvGraphicFramePr>
          <p:nvPr>
            <p:extLst>
              <p:ext uri="{D42A27DB-BD31-4B8C-83A1-F6EECF244321}">
                <p14:modId xmlns:p14="http://schemas.microsoft.com/office/powerpoint/2010/main" val="1298109169"/>
              </p:ext>
            </p:extLst>
          </p:nvPr>
        </p:nvGraphicFramePr>
        <p:xfrm>
          <a:off x="0" y="79513"/>
          <a:ext cx="11569146" cy="6778487"/>
        </p:xfrm>
        <a:graphic>
          <a:graphicData uri="http://schemas.openxmlformats.org/drawingml/2006/chart">
            <c:chart xmlns:c="http://schemas.openxmlformats.org/drawingml/2006/chart" xmlns:r="http://schemas.openxmlformats.org/officeDocument/2006/relationships" r:id="rId2"/>
          </a:graphicData>
        </a:graphic>
      </p:graphicFrame>
      <p:pic>
        <p:nvPicPr>
          <p:cNvPr id="5" name="Рисунок 4">
            <a:extLst/>
          </p:cNvPr>
          <p:cNvPicPr>
            <a:picLocks noChangeAspect="1"/>
          </p:cNvPicPr>
          <p:nvPr/>
        </p:nvPicPr>
        <p:blipFill>
          <a:blip r:embed="rId3"/>
          <a:stretch>
            <a:fillRect/>
          </a:stretch>
        </p:blipFill>
        <p:spPr>
          <a:xfrm>
            <a:off x="10724323" y="0"/>
            <a:ext cx="1467678" cy="150966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612391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Рисунок 3"/>
          <p:cNvPicPr>
            <a:picLocks noChangeAspect="1"/>
          </p:cNvPicPr>
          <p:nvPr/>
        </p:nvPicPr>
        <p:blipFill>
          <a:blip r:embed="rId2"/>
          <a:stretch>
            <a:fillRect/>
          </a:stretch>
        </p:blipFill>
        <p:spPr>
          <a:xfrm>
            <a:off x="10438884" y="0"/>
            <a:ext cx="1689856" cy="1690688"/>
          </a:xfrm>
          <a:prstGeom prst="rect">
            <a:avLst/>
          </a:prstGeom>
          <a:noFill/>
        </p:spPr>
        <p:style>
          <a:lnRef idx="1">
            <a:schemeClr val="accent2"/>
          </a:lnRef>
          <a:fillRef idx="2">
            <a:schemeClr val="accent2"/>
          </a:fillRef>
          <a:effectRef idx="1">
            <a:schemeClr val="accent2"/>
          </a:effectRef>
          <a:fontRef idx="minor">
            <a:schemeClr val="dk1"/>
          </a:fontRef>
        </p:style>
      </p:pic>
      <p:sp>
        <p:nvSpPr>
          <p:cNvPr id="5" name="Заголовок 1"/>
          <p:cNvSpPr txBox="1">
            <a:spLocks noGrp="1"/>
          </p:cNvSpPr>
          <p:nvPr/>
        </p:nvSpPr>
        <p:spPr bwMode="auto">
          <a:xfrm>
            <a:off x="0" y="0"/>
            <a:ext cx="10445612" cy="1690688"/>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marL="182563" algn="ctr">
              <a:spcBef>
                <a:spcPct val="0"/>
              </a:spcBef>
              <a:spcAft>
                <a:spcPct val="0"/>
              </a:spcAft>
            </a:pPr>
            <a:r>
              <a:rPr lang="uk-UA" altLang="ru-RU" sz="2800" dirty="0" smtClean="0">
                <a:solidFill>
                  <a:schemeClr val="bg1"/>
                </a:solidFill>
                <a:latin typeface="Arial" panose="020B0604020202020204" pitchFamily="34" charset="0"/>
                <a:cs typeface="Arial" panose="020B0604020202020204" pitchFamily="34" charset="0"/>
              </a:rPr>
              <a:t>ДНЗ ОВПУ МТС  увійшло до числа учасників проведення експерименту всеукраїнського рівня </a:t>
            </a:r>
          </a:p>
        </p:txBody>
      </p:sp>
      <p:sp>
        <p:nvSpPr>
          <p:cNvPr id="6" name="Текст 2"/>
          <p:cNvSpPr txBox="1">
            <a:spLocks noGrp="1"/>
          </p:cNvSpPr>
          <p:nvPr/>
        </p:nvSpPr>
        <p:spPr bwMode="auto">
          <a:xfrm>
            <a:off x="0" y="1690689"/>
            <a:ext cx="12135468" cy="5167312"/>
          </a:xfrm>
          <a:prstGeom prst="round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101600" indent="0">
              <a:spcAft>
                <a:spcPct val="0"/>
              </a:spcAft>
              <a:buFont typeface="Arial" panose="020B0604020202020204" pitchFamily="34" charset="0"/>
              <a:buNone/>
            </a:pPr>
            <a:r>
              <a:rPr lang="uk-UA" altLang="ru-RU" sz="2800" b="1" dirty="0" smtClean="0">
                <a:solidFill>
                  <a:srgbClr val="002060"/>
                </a:solidFill>
                <a:latin typeface="Arial" panose="020B0604020202020204" pitchFamily="34" charset="0"/>
                <a:cs typeface="Arial" panose="020B0604020202020204" pitchFamily="34" charset="0"/>
              </a:rPr>
              <a:t>за темою «Організація професійної підготовки майбутніх кваліфікованих робітників за дуальною формою здобуття освіти на засадах </a:t>
            </a:r>
            <a:r>
              <a:rPr lang="uk-UA" altLang="ru-RU" sz="2800" b="1" dirty="0" err="1" smtClean="0">
                <a:solidFill>
                  <a:srgbClr val="002060"/>
                </a:solidFill>
                <a:latin typeface="Arial" panose="020B0604020202020204" pitchFamily="34" charset="0"/>
                <a:cs typeface="Arial" panose="020B0604020202020204" pitchFamily="34" charset="0"/>
              </a:rPr>
              <a:t>компетентнісного</a:t>
            </a:r>
            <a:r>
              <a:rPr lang="uk-UA" altLang="ru-RU" sz="2800" b="1" dirty="0" smtClean="0">
                <a:solidFill>
                  <a:srgbClr val="002060"/>
                </a:solidFill>
                <a:latin typeface="Arial" panose="020B0604020202020204" pitchFamily="34" charset="0"/>
                <a:cs typeface="Arial" panose="020B0604020202020204" pitchFamily="34" charset="0"/>
              </a:rPr>
              <a:t> підходу» </a:t>
            </a:r>
            <a:r>
              <a:rPr lang="uk-UA" altLang="ru-RU" sz="2800" b="1" u="sng" dirty="0" smtClean="0">
                <a:solidFill>
                  <a:srgbClr val="002060"/>
                </a:solidFill>
                <a:latin typeface="Arial" panose="020B0604020202020204" pitchFamily="34" charset="0"/>
                <a:cs typeface="Arial" panose="020B0604020202020204" pitchFamily="34" charset="0"/>
              </a:rPr>
              <a:t>на 2019-2022 роки </a:t>
            </a:r>
            <a:r>
              <a:rPr lang="uk-UA" altLang="ru-RU" sz="2800" b="1" dirty="0" smtClean="0">
                <a:solidFill>
                  <a:srgbClr val="002060"/>
                </a:solidFill>
                <a:latin typeface="Arial" panose="020B0604020202020204" pitchFamily="34" charset="0"/>
                <a:cs typeface="Arial" panose="020B0604020202020204" pitchFamily="34" charset="0"/>
              </a:rPr>
              <a:t>під керівництвом Інституту професійно-технічної освіти Національної академії педагогічних наук України (наказ Міністерства освіти і Науки України  №738 від 27.05.2019). </a:t>
            </a:r>
          </a:p>
          <a:p>
            <a:pPr marL="101600" indent="0">
              <a:spcAft>
                <a:spcPct val="0"/>
              </a:spcAft>
              <a:buFont typeface="Arial" panose="020B0604020202020204" pitchFamily="34" charset="0"/>
              <a:buNone/>
            </a:pPr>
            <a:r>
              <a:rPr lang="uk-UA" altLang="ru-RU" sz="2800" b="1" u="sng" dirty="0" smtClean="0">
                <a:solidFill>
                  <a:srgbClr val="FF0000"/>
                </a:solidFill>
                <a:latin typeface="Arial" panose="020B0604020202020204" pitchFamily="34" charset="0"/>
                <a:cs typeface="Arial" panose="020B0604020202020204" pitchFamily="34" charset="0"/>
              </a:rPr>
              <a:t>Основне завдання експерименту</a:t>
            </a:r>
            <a:r>
              <a:rPr lang="uk-UA" altLang="ru-RU" sz="2800" b="1" dirty="0" smtClean="0">
                <a:solidFill>
                  <a:srgbClr val="FF0000"/>
                </a:solidFill>
                <a:latin typeface="Arial" panose="020B0604020202020204" pitchFamily="34" charset="0"/>
                <a:cs typeface="Arial" panose="020B0604020202020204" pitchFamily="34" charset="0"/>
              </a:rPr>
              <a:t> – теоретичне  обґрунтування та експериментальна  перевірка організаційно-педагогічних умов професійної підготовки майбутніх кваліфікованих робітників у ЗП(ПТ)О за дуальною формою здобуття освіти</a:t>
            </a:r>
            <a:r>
              <a:rPr lang="uk-UA" altLang="ru-RU" sz="2800" b="1" dirty="0" smtClean="0">
                <a:solidFill>
                  <a:srgbClr val="002060"/>
                </a:solidFill>
                <a:latin typeface="Arial" panose="020B0604020202020204" pitchFamily="34" charset="0"/>
                <a:cs typeface="Arial" panose="020B0604020202020204" pitchFamily="34" charset="0"/>
              </a:rPr>
              <a:t>.</a:t>
            </a:r>
            <a:endParaRPr lang="ru-RU" altLang="ru-RU" sz="2800" b="1" dirty="0" smtClean="0">
              <a:solidFill>
                <a:srgbClr val="002060"/>
              </a:solidFill>
              <a:latin typeface="Arial" panose="020B0604020202020204" pitchFamily="34" charset="0"/>
              <a:cs typeface="Arial" panose="020B0604020202020204" pitchFamily="34" charset="0"/>
            </a:endParaRPr>
          </a:p>
          <a:p>
            <a:pPr marL="101600" indent="0">
              <a:spcAft>
                <a:spcPct val="0"/>
              </a:spcAft>
            </a:pPr>
            <a:endParaRPr lang="uk-UA" altLang="ru-RU" sz="28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67000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noGrp="1"/>
          </p:cNvSpPr>
          <p:nvPr/>
        </p:nvSpPr>
        <p:spPr bwMode="auto">
          <a:xfrm>
            <a:off x="0" y="0"/>
            <a:ext cx="9589168" cy="1690688"/>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marL="358775" algn="ctr">
              <a:spcBef>
                <a:spcPct val="0"/>
              </a:spcBef>
              <a:spcAft>
                <a:spcPct val="0"/>
              </a:spcAft>
              <a:tabLst>
                <a:tab pos="358775" algn="l"/>
              </a:tabLst>
            </a:pPr>
            <a:r>
              <a:rPr lang="uk-UA" altLang="ru-RU" sz="2800" b="1" dirty="0" smtClean="0">
                <a:solidFill>
                  <a:schemeClr val="bg1"/>
                </a:solidFill>
                <a:latin typeface="Arial" panose="020B0604020202020204" pitchFamily="34" charset="0"/>
                <a:cs typeface="Arial" panose="020B0604020202020204" pitchFamily="34" charset="0"/>
              </a:rPr>
              <a:t>План діяльності творчої групи щодо вирішення завдань експерименту</a:t>
            </a:r>
            <a:endParaRPr lang="uk-UA" altLang="ru-RU" sz="2800" dirty="0" smtClean="0">
              <a:solidFill>
                <a:schemeClr val="bg1"/>
              </a:solidFill>
              <a:latin typeface="Arial" panose="020B0604020202020204" pitchFamily="34" charset="0"/>
              <a:cs typeface="Arial" panose="020B0604020202020204" pitchFamily="34" charset="0"/>
            </a:endParaRPr>
          </a:p>
        </p:txBody>
      </p:sp>
      <p:pic>
        <p:nvPicPr>
          <p:cNvPr id="5" name="Рисунок 4">
            <a:extLst/>
          </p:cNvPr>
          <p:cNvPicPr>
            <a:picLocks noChangeAspect="1"/>
          </p:cNvPicPr>
          <p:nvPr/>
        </p:nvPicPr>
        <p:blipFill>
          <a:blip r:embed="rId2"/>
          <a:stretch>
            <a:fillRect/>
          </a:stretch>
        </p:blipFill>
        <p:spPr>
          <a:xfrm>
            <a:off x="10549948" y="0"/>
            <a:ext cx="1642051" cy="1690688"/>
          </a:xfrm>
          <a:prstGeom prst="rect">
            <a:avLst/>
          </a:prstGeom>
          <a:effectLst>
            <a:outerShdw blurRad="63500" sx="102000" sy="102000" algn="ctr" rotWithShape="0">
              <a:prstClr val="black">
                <a:alpha val="40000"/>
              </a:prstClr>
            </a:outerShdw>
          </a:effectLst>
        </p:spPr>
      </p:pic>
      <p:sp>
        <p:nvSpPr>
          <p:cNvPr id="6" name="Текст 2"/>
          <p:cNvSpPr txBox="1">
            <a:spLocks noGrp="1"/>
          </p:cNvSpPr>
          <p:nvPr/>
        </p:nvSpPr>
        <p:spPr bwMode="auto">
          <a:xfrm>
            <a:off x="-1" y="1600201"/>
            <a:ext cx="6577849" cy="5257800"/>
          </a:xfrm>
          <a:prstGeom prst="round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101600" indent="349250">
              <a:spcAft>
                <a:spcPct val="0"/>
              </a:spcAft>
              <a:buFont typeface="Arial" panose="020B0604020202020204" pitchFamily="34" charset="0"/>
              <a:buNone/>
            </a:pPr>
            <a:r>
              <a:rPr lang="uk-UA" altLang="ru-RU" sz="2400" b="1" dirty="0" smtClean="0">
                <a:solidFill>
                  <a:srgbClr val="002060"/>
                </a:solidFill>
                <a:latin typeface="Arial" panose="020B0604020202020204" pitchFamily="34" charset="0"/>
                <a:cs typeface="Arial" panose="020B0604020202020204" pitchFamily="34" charset="0"/>
              </a:rPr>
              <a:t>розроблено на основі Програми проведення експерименту всеукраїнського рівня за темою «Організація професійної підготовки майбутніх кваліфікованих робітників за дуальною формою здобуття освіти на засадах </a:t>
            </a:r>
            <a:r>
              <a:rPr lang="uk-UA" altLang="ru-RU" sz="2400" b="1" dirty="0" err="1" smtClean="0">
                <a:solidFill>
                  <a:srgbClr val="002060"/>
                </a:solidFill>
                <a:latin typeface="Arial" panose="020B0604020202020204" pitchFamily="34" charset="0"/>
                <a:cs typeface="Arial" panose="020B0604020202020204" pitchFamily="34" charset="0"/>
              </a:rPr>
              <a:t>компетентнісного</a:t>
            </a:r>
            <a:r>
              <a:rPr lang="uk-UA" altLang="ru-RU" sz="2400" b="1" dirty="0" smtClean="0">
                <a:solidFill>
                  <a:srgbClr val="002060"/>
                </a:solidFill>
                <a:latin typeface="Arial" panose="020B0604020202020204" pitchFamily="34" charset="0"/>
                <a:cs typeface="Arial" panose="020B0604020202020204" pitchFamily="34" charset="0"/>
              </a:rPr>
              <a:t> підходу» під керівництвом наукового керівника проекту Наталії Валеріївни </a:t>
            </a:r>
            <a:r>
              <a:rPr lang="uk-UA" altLang="ru-RU" sz="2400" b="1" dirty="0" err="1" smtClean="0">
                <a:solidFill>
                  <a:srgbClr val="002060"/>
                </a:solidFill>
                <a:latin typeface="Arial" panose="020B0604020202020204" pitchFamily="34" charset="0"/>
                <a:cs typeface="Arial" panose="020B0604020202020204" pitchFamily="34" charset="0"/>
              </a:rPr>
              <a:t>Кулалаєвої</a:t>
            </a:r>
            <a:r>
              <a:rPr lang="uk-UA" altLang="ru-RU" sz="2400" b="1" dirty="0" smtClean="0">
                <a:solidFill>
                  <a:srgbClr val="002060"/>
                </a:solidFill>
                <a:latin typeface="Arial" panose="020B0604020202020204" pitchFamily="34" charset="0"/>
                <a:cs typeface="Arial" panose="020B0604020202020204" pitchFamily="34" charset="0"/>
              </a:rPr>
              <a:t> – доктора педагогічних наук, доцента.</a:t>
            </a:r>
            <a:endParaRPr lang="ru-RU" altLang="ru-RU" sz="2400" b="1" dirty="0" smtClean="0">
              <a:solidFill>
                <a:srgbClr val="002060"/>
              </a:solidFill>
              <a:latin typeface="Arial" panose="020B0604020202020204" pitchFamily="34" charset="0"/>
              <a:cs typeface="Arial" panose="020B0604020202020204" pitchFamily="34" charset="0"/>
            </a:endParaRPr>
          </a:p>
          <a:p>
            <a:pPr marL="101600" indent="349250">
              <a:spcAft>
                <a:spcPct val="0"/>
              </a:spcAft>
              <a:buFont typeface="Arial" panose="020B0604020202020204" pitchFamily="34" charset="0"/>
              <a:buNone/>
            </a:pPr>
            <a:r>
              <a:rPr lang="uk-UA" altLang="ru-RU" dirty="0" smtClean="0">
                <a:latin typeface="Arial" panose="020B0604020202020204" pitchFamily="34" charset="0"/>
                <a:cs typeface="Arial" panose="020B0604020202020204" pitchFamily="34" charset="0"/>
              </a:rPr>
              <a:t> </a:t>
            </a:r>
            <a:endParaRPr lang="ru-RU" altLang="ru-RU" dirty="0" smtClean="0">
              <a:latin typeface="Arial" panose="020B0604020202020204" pitchFamily="34" charset="0"/>
              <a:cs typeface="Arial" panose="020B0604020202020204" pitchFamily="34" charset="0"/>
            </a:endParaRPr>
          </a:p>
          <a:p>
            <a:pPr marL="101600" indent="349250">
              <a:spcAft>
                <a:spcPct val="0"/>
              </a:spcAft>
            </a:pPr>
            <a:endParaRPr lang="uk-UA" altLang="ru-RU" dirty="0" smtClean="0">
              <a:latin typeface="Arial" panose="020B0604020202020204" pitchFamily="34" charset="0"/>
              <a:cs typeface="Arial" panose="020B0604020202020204" pitchFamily="34" charset="0"/>
            </a:endParaRPr>
          </a:p>
        </p:txBody>
      </p:sp>
      <p:pic>
        <p:nvPicPr>
          <p:cNvPr id="7" name="Picture 2" descr="Kulalaev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196" y="1690688"/>
            <a:ext cx="4936372" cy="493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69243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noGrp="1"/>
          </p:cNvSpPr>
          <p:nvPr/>
        </p:nvSpPr>
        <p:spPr bwMode="auto">
          <a:xfrm>
            <a:off x="742406" y="410704"/>
            <a:ext cx="8305341" cy="756359"/>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lgn="ctr">
              <a:spcBef>
                <a:spcPct val="0"/>
              </a:spcBef>
              <a:spcAft>
                <a:spcPct val="0"/>
              </a:spcAft>
            </a:pPr>
            <a:r>
              <a:rPr lang="uk-UA" altLang="ru-RU" sz="3600" b="1" dirty="0" smtClean="0">
                <a:solidFill>
                  <a:schemeClr val="bg1"/>
                </a:solidFill>
                <a:latin typeface="Arial" panose="020B0604020202020204" pitchFamily="34" charset="0"/>
                <a:cs typeface="Arial" panose="020B0604020202020204" pitchFamily="34" charset="0"/>
              </a:rPr>
              <a:t>План діяльності має заходи:</a:t>
            </a:r>
          </a:p>
        </p:txBody>
      </p:sp>
      <p:sp>
        <p:nvSpPr>
          <p:cNvPr id="5" name="Стрелка вниз 4"/>
          <p:cNvSpPr/>
          <p:nvPr/>
        </p:nvSpPr>
        <p:spPr>
          <a:xfrm>
            <a:off x="4274561" y="1167063"/>
            <a:ext cx="1241029" cy="1244637"/>
          </a:xfrm>
          <a:prstGeom prst="downArrow">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algn="l" rtl="0" eaLnBrk="0" fontAlgn="base" hangingPunct="0">
              <a:spcBef>
                <a:spcPct val="0"/>
              </a:spcBef>
              <a:spcAft>
                <a:spcPct val="0"/>
              </a:spcAft>
              <a:defRPr sz="1400" kern="1200">
                <a:solidFill>
                  <a:schemeClr val="lt1"/>
                </a:solidFill>
                <a:latin typeface="+mn-lt"/>
                <a:ea typeface="+mn-ea"/>
                <a:cs typeface="+mn-cs"/>
                <a:sym typeface="Arial" panose="020B0604020202020204" pitchFamily="34" charset="0"/>
              </a:defRPr>
            </a:lvl1pPr>
            <a:lvl2pPr marL="457200" algn="l" rtl="0" eaLnBrk="0" fontAlgn="base" hangingPunct="0">
              <a:spcBef>
                <a:spcPct val="0"/>
              </a:spcBef>
              <a:spcAft>
                <a:spcPct val="0"/>
              </a:spcAft>
              <a:defRPr sz="1400" kern="1200">
                <a:solidFill>
                  <a:schemeClr val="lt1"/>
                </a:solidFill>
                <a:latin typeface="+mn-lt"/>
                <a:ea typeface="+mn-ea"/>
                <a:cs typeface="+mn-cs"/>
                <a:sym typeface="Arial" panose="020B0604020202020204" pitchFamily="34" charset="0"/>
              </a:defRPr>
            </a:lvl2pPr>
            <a:lvl3pPr marL="914400" algn="l" rtl="0" eaLnBrk="0" fontAlgn="base" hangingPunct="0">
              <a:spcBef>
                <a:spcPct val="0"/>
              </a:spcBef>
              <a:spcAft>
                <a:spcPct val="0"/>
              </a:spcAft>
              <a:defRPr sz="1400" kern="1200">
                <a:solidFill>
                  <a:schemeClr val="lt1"/>
                </a:solidFill>
                <a:latin typeface="+mn-lt"/>
                <a:ea typeface="+mn-ea"/>
                <a:cs typeface="+mn-cs"/>
                <a:sym typeface="Arial" panose="020B0604020202020204" pitchFamily="34" charset="0"/>
              </a:defRPr>
            </a:lvl3pPr>
            <a:lvl4pPr marL="1371600" algn="l" rtl="0" eaLnBrk="0" fontAlgn="base" hangingPunct="0">
              <a:spcBef>
                <a:spcPct val="0"/>
              </a:spcBef>
              <a:spcAft>
                <a:spcPct val="0"/>
              </a:spcAft>
              <a:defRPr sz="1400" kern="1200">
                <a:solidFill>
                  <a:schemeClr val="lt1"/>
                </a:solidFill>
                <a:latin typeface="+mn-lt"/>
                <a:ea typeface="+mn-ea"/>
                <a:cs typeface="+mn-cs"/>
                <a:sym typeface="Arial" panose="020B0604020202020204" pitchFamily="34" charset="0"/>
              </a:defRPr>
            </a:lvl4pPr>
            <a:lvl5pPr marL="1828800" algn="l" rtl="0" eaLnBrk="0" fontAlgn="base" hangingPunct="0">
              <a:spcBef>
                <a:spcPct val="0"/>
              </a:spcBef>
              <a:spcAft>
                <a:spcPct val="0"/>
              </a:spcAft>
              <a:defRPr sz="1400" kern="1200">
                <a:solidFill>
                  <a:schemeClr val="lt1"/>
                </a:solidFill>
                <a:latin typeface="+mn-lt"/>
                <a:ea typeface="+mn-ea"/>
                <a:cs typeface="+mn-cs"/>
                <a:sym typeface="Arial" panose="020B0604020202020204" pitchFamily="34" charset="0"/>
              </a:defRPr>
            </a:lvl5pPr>
            <a:lvl6pPr marL="2286000" algn="l" defTabSz="914400" rtl="0" eaLnBrk="1" latinLnBrk="0" hangingPunct="1">
              <a:defRPr sz="1400" kern="1200">
                <a:solidFill>
                  <a:schemeClr val="lt1"/>
                </a:solidFill>
                <a:latin typeface="+mn-lt"/>
                <a:ea typeface="+mn-ea"/>
                <a:cs typeface="+mn-cs"/>
                <a:sym typeface="Arial" panose="020B0604020202020204" pitchFamily="34" charset="0"/>
              </a:defRPr>
            </a:lvl6pPr>
            <a:lvl7pPr marL="2743200" algn="l" defTabSz="914400" rtl="0" eaLnBrk="1" latinLnBrk="0" hangingPunct="1">
              <a:defRPr sz="1400" kern="1200">
                <a:solidFill>
                  <a:schemeClr val="lt1"/>
                </a:solidFill>
                <a:latin typeface="+mn-lt"/>
                <a:ea typeface="+mn-ea"/>
                <a:cs typeface="+mn-cs"/>
                <a:sym typeface="Arial" panose="020B0604020202020204" pitchFamily="34" charset="0"/>
              </a:defRPr>
            </a:lvl7pPr>
            <a:lvl8pPr marL="3200400" algn="l" defTabSz="914400" rtl="0" eaLnBrk="1" latinLnBrk="0" hangingPunct="1">
              <a:defRPr sz="1400" kern="1200">
                <a:solidFill>
                  <a:schemeClr val="lt1"/>
                </a:solidFill>
                <a:latin typeface="+mn-lt"/>
                <a:ea typeface="+mn-ea"/>
                <a:cs typeface="+mn-cs"/>
                <a:sym typeface="Arial" panose="020B0604020202020204" pitchFamily="34" charset="0"/>
              </a:defRPr>
            </a:lvl8pPr>
            <a:lvl9pPr marL="3657600" algn="l" defTabSz="914400" rtl="0" eaLnBrk="1" latinLnBrk="0" hangingPunct="1">
              <a:defRPr sz="1400" kern="1200">
                <a:solidFill>
                  <a:schemeClr val="lt1"/>
                </a:solidFill>
                <a:latin typeface="+mn-lt"/>
                <a:ea typeface="+mn-ea"/>
                <a:cs typeface="+mn-cs"/>
                <a:sym typeface="Arial" panose="020B0604020202020204" pitchFamily="34" charset="0"/>
              </a:defRPr>
            </a:lvl9pPr>
          </a:lstStyle>
          <a:p>
            <a:pPr algn="ctr">
              <a:defRPr/>
            </a:pPr>
            <a:endParaRPr lang="uk-UA"/>
          </a:p>
        </p:txBody>
      </p:sp>
      <p:sp>
        <p:nvSpPr>
          <p:cNvPr id="6" name="Текст 2"/>
          <p:cNvSpPr txBox="1">
            <a:spLocks noGrp="1"/>
          </p:cNvSpPr>
          <p:nvPr/>
        </p:nvSpPr>
        <p:spPr bwMode="auto">
          <a:xfrm>
            <a:off x="302993" y="2495748"/>
            <a:ext cx="9437355" cy="1619051"/>
          </a:xfrm>
          <a:prstGeom prst="round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101600" indent="349250">
              <a:spcAft>
                <a:spcPct val="0"/>
              </a:spcAft>
              <a:buFont typeface="Arial" panose="020B0604020202020204" pitchFamily="34" charset="0"/>
              <a:buNone/>
            </a:pPr>
            <a:r>
              <a:rPr lang="uk-UA" altLang="ru-RU" b="1" dirty="0" smtClean="0">
                <a:solidFill>
                  <a:srgbClr val="0D305B"/>
                </a:solidFill>
                <a:latin typeface="Arial" panose="020B0604020202020204" pitchFamily="34" charset="0"/>
                <a:cs typeface="Arial" panose="020B0604020202020204" pitchFamily="34" charset="0"/>
              </a:rPr>
              <a:t>І</a:t>
            </a:r>
            <a:r>
              <a:rPr lang="uk-UA" altLang="ru-RU" sz="2400" b="1" dirty="0" smtClean="0">
                <a:solidFill>
                  <a:srgbClr val="0D305B"/>
                </a:solidFill>
                <a:latin typeface="Arial" panose="020B0604020202020204" pitchFamily="34" charset="0"/>
                <a:cs typeface="Arial" panose="020B0604020202020204" pitchFamily="34" charset="0"/>
              </a:rPr>
              <a:t>. </a:t>
            </a:r>
            <a:r>
              <a:rPr lang="uk-UA" altLang="ru-RU" sz="2400" b="1" dirty="0" err="1" smtClean="0">
                <a:solidFill>
                  <a:srgbClr val="0D305B"/>
                </a:solidFill>
                <a:latin typeface="Arial" panose="020B0604020202020204" pitchFamily="34" charset="0"/>
                <a:cs typeface="Arial" panose="020B0604020202020204" pitchFamily="34" charset="0"/>
              </a:rPr>
              <a:t>Констатувальний</a:t>
            </a:r>
            <a:r>
              <a:rPr lang="uk-UA" altLang="ru-RU" sz="2400" b="1" dirty="0" smtClean="0">
                <a:solidFill>
                  <a:srgbClr val="0D305B"/>
                </a:solidFill>
                <a:latin typeface="Arial" panose="020B0604020202020204" pitchFamily="34" charset="0"/>
                <a:cs typeface="Arial" panose="020B0604020202020204" pitchFamily="34" charset="0"/>
              </a:rPr>
              <a:t> етап (квітень 2019  – грудень 2019)</a:t>
            </a:r>
          </a:p>
          <a:p>
            <a:pPr marL="101600" indent="349250">
              <a:spcAft>
                <a:spcPct val="0"/>
              </a:spcAft>
              <a:buFont typeface="Arial" panose="020B0604020202020204" pitchFamily="34" charset="0"/>
              <a:buNone/>
            </a:pPr>
            <a:r>
              <a:rPr lang="uk-UA" altLang="ru-RU" sz="2400" b="1" dirty="0" smtClean="0">
                <a:solidFill>
                  <a:srgbClr val="0D305B"/>
                </a:solidFill>
                <a:latin typeface="Arial" panose="020B0604020202020204" pitchFamily="34" charset="0"/>
                <a:cs typeface="Arial" panose="020B0604020202020204" pitchFamily="34" charset="0"/>
              </a:rPr>
              <a:t>II.</a:t>
            </a:r>
            <a:r>
              <a:rPr lang="uk-UA" altLang="ru-RU" sz="2400" dirty="0" smtClean="0">
                <a:solidFill>
                  <a:srgbClr val="0D305B"/>
                </a:solidFill>
                <a:latin typeface="Arial" panose="020B0604020202020204" pitchFamily="34" charset="0"/>
                <a:cs typeface="Arial" panose="020B0604020202020204" pitchFamily="34" charset="0"/>
              </a:rPr>
              <a:t> </a:t>
            </a:r>
            <a:r>
              <a:rPr lang="uk-UA" altLang="ru-RU" sz="2400" b="1" dirty="0" smtClean="0">
                <a:solidFill>
                  <a:srgbClr val="0D305B"/>
                </a:solidFill>
                <a:latin typeface="Arial" panose="020B0604020202020204" pitchFamily="34" charset="0"/>
                <a:cs typeface="Arial" panose="020B0604020202020204" pitchFamily="34" charset="0"/>
              </a:rPr>
              <a:t>Формувальний етап (січень 2020  – грудень 2021)</a:t>
            </a:r>
          </a:p>
          <a:p>
            <a:pPr marL="101600" indent="349250">
              <a:spcAft>
                <a:spcPct val="0"/>
              </a:spcAft>
              <a:buFont typeface="Arial" panose="020B0604020202020204" pitchFamily="34" charset="0"/>
              <a:buNone/>
            </a:pPr>
            <a:r>
              <a:rPr lang="uk-UA" altLang="ru-RU" sz="2400" b="1" dirty="0" smtClean="0">
                <a:solidFill>
                  <a:srgbClr val="0D305B"/>
                </a:solidFill>
                <a:latin typeface="Arial" panose="020B0604020202020204" pitchFamily="34" charset="0"/>
                <a:cs typeface="Arial" panose="020B0604020202020204" pitchFamily="34" charset="0"/>
              </a:rPr>
              <a:t>III.</a:t>
            </a:r>
            <a:r>
              <a:rPr lang="uk-UA" altLang="ru-RU" sz="2400" dirty="0" smtClean="0">
                <a:solidFill>
                  <a:srgbClr val="0D305B"/>
                </a:solidFill>
                <a:latin typeface="Arial" panose="020B0604020202020204" pitchFamily="34" charset="0"/>
                <a:cs typeface="Arial" panose="020B0604020202020204" pitchFamily="34" charset="0"/>
              </a:rPr>
              <a:t> </a:t>
            </a:r>
            <a:r>
              <a:rPr lang="uk-UA" altLang="ru-RU" sz="2400" b="1" dirty="0" err="1" smtClean="0">
                <a:solidFill>
                  <a:srgbClr val="0D305B"/>
                </a:solidFill>
                <a:latin typeface="Arial" panose="020B0604020202020204" pitchFamily="34" charset="0"/>
                <a:cs typeface="Arial" panose="020B0604020202020204" pitchFamily="34" charset="0"/>
              </a:rPr>
              <a:t>Узагальнювальний</a:t>
            </a:r>
            <a:r>
              <a:rPr lang="uk-UA" altLang="ru-RU" sz="2400" b="1" dirty="0" smtClean="0">
                <a:solidFill>
                  <a:srgbClr val="0D305B"/>
                </a:solidFill>
                <a:latin typeface="Arial" panose="020B0604020202020204" pitchFamily="34" charset="0"/>
                <a:cs typeface="Arial" panose="020B0604020202020204" pitchFamily="34" charset="0"/>
              </a:rPr>
              <a:t> етап (січень 2022  – грудень 2022 )</a:t>
            </a:r>
            <a:endParaRPr lang="uk-UA" altLang="ru-RU" sz="2400" dirty="0" smtClean="0">
              <a:solidFill>
                <a:srgbClr val="0D305B"/>
              </a:solidFill>
              <a:latin typeface="Arial" panose="020B0604020202020204" pitchFamily="34" charset="0"/>
              <a:cs typeface="Arial" panose="020B0604020202020204" pitchFamily="34" charset="0"/>
            </a:endParaRPr>
          </a:p>
        </p:txBody>
      </p:sp>
      <p:sp>
        <p:nvSpPr>
          <p:cNvPr id="7" name="Скругленный прямоугольник 6"/>
          <p:cNvSpPr>
            <a:spLocks noChangeArrowheads="1"/>
          </p:cNvSpPr>
          <p:nvPr/>
        </p:nvSpPr>
        <p:spPr bwMode="auto">
          <a:xfrm>
            <a:off x="302993" y="4290387"/>
            <a:ext cx="9437355" cy="2485787"/>
          </a:xfrm>
          <a:prstGeom prst="roundRect">
            <a:avLst/>
          </a:prstGeom>
          <a:solidFill>
            <a:srgbClr val="FFCCFF"/>
          </a:solidFill>
          <a:ln/>
        </p:spPr>
        <p:style>
          <a:lnRef idx="1">
            <a:schemeClr val="accent1"/>
          </a:lnRef>
          <a:fillRef idx="2">
            <a:schemeClr val="accent1"/>
          </a:fillRef>
          <a:effectRef idx="1">
            <a:schemeClr val="accent1"/>
          </a:effectRef>
          <a:fontRef idx="minor">
            <a:schemeClr val="dk1"/>
          </a:fontRef>
        </p:style>
        <p:txBody>
          <a:bodyPr wrap="square">
            <a:spAutoFit/>
          </a:bodyPr>
          <a:lstStyle>
            <a:defPPr>
              <a:defRPr lang="ru-RU"/>
            </a:defPPr>
            <a:lvl1pPr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1pPr>
            <a:lvl2pPr marL="4572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2pPr>
            <a:lvl3pPr marL="9144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3pPr>
            <a:lvl4pPr marL="13716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4pPr>
            <a:lvl5pPr marL="18288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5pPr>
            <a:lvl6pPr marL="2286000" algn="l" defTabSz="914400" rtl="0" eaLnBrk="1" latinLnBrk="0" hangingPunct="1">
              <a:defRPr sz="1400" kern="1200">
                <a:solidFill>
                  <a:schemeClr val="dk1"/>
                </a:solidFill>
                <a:latin typeface="+mn-lt"/>
                <a:ea typeface="+mn-ea"/>
                <a:cs typeface="+mn-cs"/>
                <a:sym typeface="Arial" panose="020B0604020202020204" pitchFamily="34" charset="0"/>
              </a:defRPr>
            </a:lvl6pPr>
            <a:lvl7pPr marL="2743200" algn="l" defTabSz="914400" rtl="0" eaLnBrk="1" latinLnBrk="0" hangingPunct="1">
              <a:defRPr sz="1400" kern="1200">
                <a:solidFill>
                  <a:schemeClr val="dk1"/>
                </a:solidFill>
                <a:latin typeface="+mn-lt"/>
                <a:ea typeface="+mn-ea"/>
                <a:cs typeface="+mn-cs"/>
                <a:sym typeface="Arial" panose="020B0604020202020204" pitchFamily="34" charset="0"/>
              </a:defRPr>
            </a:lvl7pPr>
            <a:lvl8pPr marL="3200400" algn="l" defTabSz="914400" rtl="0" eaLnBrk="1" latinLnBrk="0" hangingPunct="1">
              <a:defRPr sz="1400" kern="1200">
                <a:solidFill>
                  <a:schemeClr val="dk1"/>
                </a:solidFill>
                <a:latin typeface="+mn-lt"/>
                <a:ea typeface="+mn-ea"/>
                <a:cs typeface="+mn-cs"/>
                <a:sym typeface="Arial" panose="020B0604020202020204" pitchFamily="34" charset="0"/>
              </a:defRPr>
            </a:lvl8pPr>
            <a:lvl9pPr marL="3657600" algn="l" defTabSz="914400" rtl="0" eaLnBrk="1" latinLnBrk="0" hangingPunct="1">
              <a:defRPr sz="1400" kern="1200">
                <a:solidFill>
                  <a:schemeClr val="dk1"/>
                </a:solidFill>
                <a:latin typeface="+mn-lt"/>
                <a:ea typeface="+mn-ea"/>
                <a:cs typeface="+mn-cs"/>
                <a:sym typeface="Arial" panose="020B0604020202020204" pitchFamily="34" charset="0"/>
              </a:defRPr>
            </a:lvl9pPr>
          </a:lstStyle>
          <a:p>
            <a:pPr algn="ctr">
              <a:buClrTx/>
              <a:buFontTx/>
              <a:buNone/>
              <a:defRPr/>
            </a:pPr>
            <a:r>
              <a:rPr lang="uk-UA" altLang="ru-RU" sz="2800" b="1" dirty="0" smtClean="0">
                <a:solidFill>
                  <a:srgbClr val="0D305B"/>
                </a:solidFill>
              </a:rPr>
              <a:t>Розроблено «Положення про впровадження елементів дуальної форми навчання у професійну підготовку кваліфікованих робітників у Державному навчальному закладі «Одеське вище професійне училище морського туристичного сервісу».</a:t>
            </a:r>
            <a:endParaRPr lang="uk-UA" altLang="ru-RU" sz="2800" dirty="0" smtClean="0">
              <a:solidFill>
                <a:srgbClr val="0D305B"/>
              </a:solidFill>
            </a:endParaRPr>
          </a:p>
        </p:txBody>
      </p:sp>
      <p:pic>
        <p:nvPicPr>
          <p:cNvPr id="8" name="Рисунок 7">
            <a:extLst/>
          </p:cNvPr>
          <p:cNvPicPr>
            <a:picLocks noChangeAspect="1"/>
          </p:cNvPicPr>
          <p:nvPr/>
        </p:nvPicPr>
        <p:blipFill>
          <a:blip r:embed="rId2"/>
          <a:stretch>
            <a:fillRect/>
          </a:stretch>
        </p:blipFill>
        <p:spPr>
          <a:xfrm>
            <a:off x="9849678" y="0"/>
            <a:ext cx="2342321" cy="2411700"/>
          </a:xfrm>
          <a:prstGeom prst="rect">
            <a:avLst/>
          </a:prstGeom>
          <a:effectLst>
            <a:outerShdw blurRad="63500" sx="102000" sy="102000" algn="ctr" rotWithShape="0">
              <a:prstClr val="black">
                <a:alpha val="40000"/>
              </a:prstClr>
            </a:outerShdw>
          </a:effectLst>
        </p:spPr>
      </p:pic>
      <p:pic>
        <p:nvPicPr>
          <p:cNvPr id="13314" name="Picture 2" descr="Plan Do Check Act (PDCA) In Circle Arrow Step Chart Diagram Block.. Royalty  Free Cliparts, Vectors, And Stock Illustration. Image 1087144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0348" y="2803724"/>
            <a:ext cx="2451651" cy="2371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0593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4" name="Заголовок 1"/>
          <p:cNvSpPr txBox="1">
            <a:spLocks noGrp="1"/>
          </p:cNvSpPr>
          <p:nvPr/>
        </p:nvSpPr>
        <p:spPr bwMode="auto">
          <a:xfrm>
            <a:off x="681788" y="1"/>
            <a:ext cx="7186863" cy="1022684"/>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lgn="ctr">
              <a:spcBef>
                <a:spcPct val="0"/>
              </a:spcBef>
              <a:spcAft>
                <a:spcPct val="0"/>
              </a:spcAft>
            </a:pPr>
            <a:r>
              <a:rPr lang="uk-UA" altLang="ru-RU" sz="2400" b="1" dirty="0" smtClean="0">
                <a:solidFill>
                  <a:schemeClr val="bg1"/>
                </a:solidFill>
                <a:latin typeface="Arial" panose="020B0604020202020204" pitchFamily="34" charset="0"/>
                <a:cs typeface="Arial" panose="020B0604020202020204" pitchFamily="34" charset="0"/>
              </a:rPr>
              <a:t>2018-2019 навчальний рік </a:t>
            </a:r>
            <a:r>
              <a:rPr lang="uk-UA" altLang="ru-RU" sz="2400" dirty="0" smtClean="0">
                <a:solidFill>
                  <a:schemeClr val="bg1"/>
                </a:solidFill>
                <a:latin typeface="Arial" panose="020B0604020202020204" pitchFamily="34" charset="0"/>
                <a:cs typeface="Arial" panose="020B0604020202020204" pitchFamily="34" charset="0"/>
              </a:rPr>
              <a:t> </a:t>
            </a:r>
          </a:p>
        </p:txBody>
      </p:sp>
      <p:sp>
        <p:nvSpPr>
          <p:cNvPr id="5" name="Текст 2"/>
          <p:cNvSpPr>
            <a:spLocks noGrp="1"/>
          </p:cNvSpPr>
          <p:nvPr/>
        </p:nvSpPr>
        <p:spPr bwMode="auto">
          <a:xfrm>
            <a:off x="1019" y="1022685"/>
            <a:ext cx="11936623" cy="2259848"/>
          </a:xfrm>
          <a:prstGeom prst="roundRect">
            <a:avLst>
              <a:gd name="adj" fmla="val 16667"/>
            </a:avLst>
          </a:pr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101600" indent="166688" algn="just">
              <a:spcAft>
                <a:spcPct val="0"/>
              </a:spcAft>
              <a:buFont typeface="Arial" panose="020B0604020202020204" pitchFamily="34" charset="0"/>
              <a:buNone/>
            </a:pPr>
            <a:r>
              <a:rPr lang="uk-UA" altLang="ru-RU" sz="2400" b="1" dirty="0" smtClean="0">
                <a:solidFill>
                  <a:srgbClr val="0D305B"/>
                </a:solidFill>
                <a:latin typeface="Arial" panose="020B0604020202020204" pitchFamily="34" charset="0"/>
                <a:cs typeface="Arial" panose="020B0604020202020204" pitchFamily="34" charset="0"/>
              </a:rPr>
              <a:t>Із 1 вересня 2018 училище розпочало навчання 120 учнів та продовжило навчання 29 учнів на другому курсі навчання з елементами дуальної форми навчання кваліфікованих робітників з робітничих професій, інтегрована професія «Кухар судновий. Офіціант судновий»,  із терміном навчання 1 рік 6 місяців на базі таких підприємств:</a:t>
            </a:r>
            <a:endParaRPr lang="ru-RU" altLang="ru-RU" sz="2400" b="1" dirty="0" smtClean="0">
              <a:solidFill>
                <a:srgbClr val="0D305B"/>
              </a:solidFill>
              <a:latin typeface="Arial" panose="020B0604020202020204" pitchFamily="34" charset="0"/>
              <a:cs typeface="Arial" panose="020B0604020202020204" pitchFamily="34" charset="0"/>
            </a:endParaRPr>
          </a:p>
          <a:p>
            <a:pPr marL="101600" indent="166688">
              <a:spcAft>
                <a:spcPct val="0"/>
              </a:spcAft>
            </a:pPr>
            <a:endParaRPr lang="uk-UA" altLang="ru-RU" dirty="0" smtClean="0">
              <a:latin typeface="Arial" panose="020B0604020202020204" pitchFamily="34" charset="0"/>
              <a:cs typeface="Arial" panose="020B0604020202020204" pitchFamily="34" charset="0"/>
            </a:endParaRPr>
          </a:p>
          <a:p>
            <a:pPr marL="101600" indent="166688">
              <a:spcAft>
                <a:spcPct val="0"/>
              </a:spcAft>
            </a:pPr>
            <a:endParaRPr lang="uk-UA" altLang="ru-RU" dirty="0" smtClean="0">
              <a:latin typeface="Arial" panose="020B0604020202020204" pitchFamily="34" charset="0"/>
              <a:cs typeface="Arial" panose="020B0604020202020204" pitchFamily="34" charset="0"/>
            </a:endParaRPr>
          </a:p>
        </p:txBody>
      </p:sp>
      <p:sp>
        <p:nvSpPr>
          <p:cNvPr id="6" name="Заголовок 1"/>
          <p:cNvSpPr>
            <a:spLocks/>
          </p:cNvSpPr>
          <p:nvPr/>
        </p:nvSpPr>
        <p:spPr bwMode="auto">
          <a:xfrm>
            <a:off x="8494296" y="3282532"/>
            <a:ext cx="3586706" cy="3166393"/>
          </a:xfrm>
          <a:prstGeom prst="roundRect">
            <a:avLst>
              <a:gd name="adj" fmla="val 16667"/>
            </a:avLst>
          </a:pr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defPPr>
              <a:defRPr lang="ru-RU"/>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buSzPts val="2000"/>
            </a:pPr>
            <a:r>
              <a:rPr lang="uk-UA" altLang="ru-RU" sz="2000" b="1" dirty="0">
                <a:solidFill>
                  <a:srgbClr val="0D305B"/>
                </a:solidFill>
              </a:rPr>
              <a:t>Ресторан «Свіча</a:t>
            </a:r>
            <a:r>
              <a:rPr lang="uk-UA" altLang="ru-RU" sz="2000" b="1" dirty="0" smtClean="0">
                <a:solidFill>
                  <a:srgbClr val="0D305B"/>
                </a:solidFill>
              </a:rPr>
              <a:t>»</a:t>
            </a:r>
          </a:p>
          <a:p>
            <a:pPr>
              <a:buSzPts val="2000"/>
            </a:pPr>
            <a:r>
              <a:rPr lang="uk-UA" altLang="ru-RU" sz="2000" b="1" dirty="0" smtClean="0">
                <a:solidFill>
                  <a:srgbClr val="0D305B"/>
                </a:solidFill>
              </a:rPr>
              <a:t>(65038</a:t>
            </a:r>
            <a:r>
              <a:rPr lang="uk-UA" altLang="ru-RU" sz="2000" b="1" dirty="0">
                <a:solidFill>
                  <a:srgbClr val="0D305B"/>
                </a:solidFill>
              </a:rPr>
              <a:t>, м. Одеса, Маячний провулок, 15;), ресторан «</a:t>
            </a:r>
            <a:r>
              <a:rPr lang="uk-UA" altLang="ru-RU" sz="2000" b="1" dirty="0" err="1">
                <a:solidFill>
                  <a:srgbClr val="0D305B"/>
                </a:solidFill>
              </a:rPr>
              <a:t>Облака</a:t>
            </a:r>
            <a:r>
              <a:rPr lang="uk-UA" altLang="ru-RU" sz="2000" b="1" dirty="0">
                <a:solidFill>
                  <a:srgbClr val="0D305B"/>
                </a:solidFill>
              </a:rPr>
              <a:t>» (65045, м. Одеса, </a:t>
            </a:r>
            <a:r>
              <a:rPr lang="uk-UA" altLang="ru-RU" sz="2000" b="1" dirty="0" err="1">
                <a:solidFill>
                  <a:srgbClr val="0D305B"/>
                </a:solidFill>
              </a:rPr>
              <a:t>Катерининська</a:t>
            </a:r>
            <a:r>
              <a:rPr lang="uk-UA" altLang="ru-RU" sz="2000" b="1" dirty="0">
                <a:solidFill>
                  <a:srgbClr val="0D305B"/>
                </a:solidFill>
              </a:rPr>
              <a:t>, 27;). Управляючий ресторанами «Свіча», «</a:t>
            </a:r>
            <a:r>
              <a:rPr lang="uk-UA" altLang="ru-RU" sz="2000" b="1" dirty="0" err="1">
                <a:solidFill>
                  <a:srgbClr val="0D305B"/>
                </a:solidFill>
              </a:rPr>
              <a:t>Облака</a:t>
            </a:r>
            <a:r>
              <a:rPr lang="uk-UA" altLang="ru-RU" sz="2000" b="1" dirty="0">
                <a:solidFill>
                  <a:srgbClr val="0D305B"/>
                </a:solidFill>
              </a:rPr>
              <a:t>» – Зарічанський А.А.</a:t>
            </a:r>
            <a:endParaRPr lang="uk-UA" altLang="ru-RU" sz="2000" dirty="0">
              <a:solidFill>
                <a:srgbClr val="0D305B"/>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 y="3282533"/>
            <a:ext cx="4061303" cy="304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2323" y="3282533"/>
            <a:ext cx="4287594" cy="304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1527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83041"/>
            <a:ext cx="3248526" cy="3648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30897" cy="268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0898" y="0"/>
            <a:ext cx="5095458" cy="268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48525" y="2683041"/>
            <a:ext cx="5877831" cy="193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Скругленный прямоугольник 7"/>
          <p:cNvSpPr/>
          <p:nvPr/>
        </p:nvSpPr>
        <p:spPr>
          <a:xfrm>
            <a:off x="9126356" y="274531"/>
            <a:ext cx="3108325" cy="4078545"/>
          </a:xfrm>
          <a:prstGeom prst="roundRect">
            <a:avLst/>
          </a:prstGeom>
          <a:solidFill>
            <a:srgbClr val="FFCCFF"/>
          </a:solidFill>
        </p:spPr>
        <p:style>
          <a:lnRef idx="1">
            <a:schemeClr val="accent2"/>
          </a:lnRef>
          <a:fillRef idx="2">
            <a:schemeClr val="accent2"/>
          </a:fillRef>
          <a:effectRef idx="1">
            <a:schemeClr val="accent2"/>
          </a:effectRef>
          <a:fontRef idx="minor">
            <a:schemeClr val="dk1"/>
          </a:fontRef>
        </p:style>
        <p:txBody>
          <a:bodyPr>
            <a:spAutoFit/>
          </a:bodyPr>
          <a:lstStyle>
            <a:defPPr>
              <a:defRPr lang="ru-RU"/>
            </a:defPPr>
            <a:lvl1pPr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1pPr>
            <a:lvl2pPr marL="4572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2pPr>
            <a:lvl3pPr marL="9144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3pPr>
            <a:lvl4pPr marL="13716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4pPr>
            <a:lvl5pPr marL="18288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5pPr>
            <a:lvl6pPr marL="2286000" algn="l" defTabSz="914400" rtl="0" eaLnBrk="1" latinLnBrk="0" hangingPunct="1">
              <a:defRPr sz="1400" kern="1200">
                <a:solidFill>
                  <a:schemeClr val="dk1"/>
                </a:solidFill>
                <a:latin typeface="+mn-lt"/>
                <a:ea typeface="+mn-ea"/>
                <a:cs typeface="+mn-cs"/>
                <a:sym typeface="Arial" panose="020B0604020202020204" pitchFamily="34" charset="0"/>
              </a:defRPr>
            </a:lvl6pPr>
            <a:lvl7pPr marL="2743200" algn="l" defTabSz="914400" rtl="0" eaLnBrk="1" latinLnBrk="0" hangingPunct="1">
              <a:defRPr sz="1400" kern="1200">
                <a:solidFill>
                  <a:schemeClr val="dk1"/>
                </a:solidFill>
                <a:latin typeface="+mn-lt"/>
                <a:ea typeface="+mn-ea"/>
                <a:cs typeface="+mn-cs"/>
                <a:sym typeface="Arial" panose="020B0604020202020204" pitchFamily="34" charset="0"/>
              </a:defRPr>
            </a:lvl7pPr>
            <a:lvl8pPr marL="3200400" algn="l" defTabSz="914400" rtl="0" eaLnBrk="1" latinLnBrk="0" hangingPunct="1">
              <a:defRPr sz="1400" kern="1200">
                <a:solidFill>
                  <a:schemeClr val="dk1"/>
                </a:solidFill>
                <a:latin typeface="+mn-lt"/>
                <a:ea typeface="+mn-ea"/>
                <a:cs typeface="+mn-cs"/>
                <a:sym typeface="Arial" panose="020B0604020202020204" pitchFamily="34" charset="0"/>
              </a:defRPr>
            </a:lvl8pPr>
            <a:lvl9pPr marL="3657600" algn="l" defTabSz="914400" rtl="0" eaLnBrk="1" latinLnBrk="0" hangingPunct="1">
              <a:defRPr sz="1400" kern="1200">
                <a:solidFill>
                  <a:schemeClr val="dk1"/>
                </a:solidFill>
                <a:latin typeface="+mn-lt"/>
                <a:ea typeface="+mn-ea"/>
                <a:cs typeface="+mn-cs"/>
                <a:sym typeface="Arial" panose="020B0604020202020204" pitchFamily="34" charset="0"/>
              </a:defRPr>
            </a:lvl9pPr>
          </a:lstStyle>
          <a:p>
            <a:pPr algn="ctr">
              <a:defRPr/>
            </a:pPr>
            <a:r>
              <a:rPr lang="uk-UA" altLang="ru-RU" sz="2400" b="1" dirty="0" smtClean="0">
                <a:solidFill>
                  <a:srgbClr val="0070C0"/>
                </a:solidFill>
                <a:cs typeface="Times New Roman" panose="02020603050405020304" pitchFamily="18" charset="0"/>
              </a:rPr>
              <a:t>Це ресторани класу «Люкс»» та «Вищий». Спеціалізуються на приготуванні страв європейської, азійської, української </a:t>
            </a:r>
            <a:r>
              <a:rPr lang="uk-UA" altLang="ru-RU" sz="2400" b="1" dirty="0" err="1" smtClean="0">
                <a:solidFill>
                  <a:srgbClr val="0070C0"/>
                </a:solidFill>
                <a:cs typeface="Times New Roman" panose="02020603050405020304" pitchFamily="18" charset="0"/>
              </a:rPr>
              <a:t>кухонь</a:t>
            </a:r>
            <a:r>
              <a:rPr lang="uk-UA" altLang="ru-RU" sz="2400" b="1" dirty="0" smtClean="0">
                <a:solidFill>
                  <a:srgbClr val="0070C0"/>
                </a:solidFill>
                <a:cs typeface="Times New Roman" panose="02020603050405020304" pitchFamily="18" charset="0"/>
              </a:rPr>
              <a:t>, авторські страви від шеф-кухаря. </a:t>
            </a:r>
            <a:endParaRPr lang="ru-RU" altLang="ru-RU" sz="2400" b="1" dirty="0" smtClean="0">
              <a:solidFill>
                <a:srgbClr val="0070C0"/>
              </a:solidFill>
              <a:cs typeface="Times New Roman" panose="02020603050405020304" pitchFamily="18" charset="0"/>
            </a:endParaRPr>
          </a:p>
        </p:txBody>
      </p:sp>
      <p:sp>
        <p:nvSpPr>
          <p:cNvPr id="9" name="Скругленный прямоугольник 8"/>
          <p:cNvSpPr/>
          <p:nvPr/>
        </p:nvSpPr>
        <p:spPr>
          <a:xfrm>
            <a:off x="3174195" y="4616319"/>
            <a:ext cx="9066057" cy="2145268"/>
          </a:xfrm>
          <a:prstGeom prst="roundRect">
            <a:avLst/>
          </a:prstGeom>
          <a:solidFill>
            <a:srgbClr val="FFCCFF"/>
          </a:solidFill>
        </p:spPr>
        <p:style>
          <a:lnRef idx="1">
            <a:schemeClr val="accent5"/>
          </a:lnRef>
          <a:fillRef idx="2">
            <a:schemeClr val="accent5"/>
          </a:fillRef>
          <a:effectRef idx="1">
            <a:schemeClr val="accent5"/>
          </a:effectRef>
          <a:fontRef idx="minor">
            <a:schemeClr val="dk1"/>
          </a:fontRef>
        </p:style>
        <p:txBody>
          <a:bodyPr wrap="square">
            <a:spAutoFit/>
          </a:bodyPr>
          <a:lstStyle>
            <a:defPPr>
              <a:defRPr lang="ru-RU"/>
            </a:defPPr>
            <a:lvl1pPr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1pPr>
            <a:lvl2pPr marL="4572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2pPr>
            <a:lvl3pPr marL="9144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3pPr>
            <a:lvl4pPr marL="13716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4pPr>
            <a:lvl5pPr marL="18288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5pPr>
            <a:lvl6pPr marL="2286000" algn="l" defTabSz="914400" rtl="0" eaLnBrk="1" latinLnBrk="0" hangingPunct="1">
              <a:defRPr sz="1400" kern="1200">
                <a:solidFill>
                  <a:schemeClr val="dk1"/>
                </a:solidFill>
                <a:latin typeface="+mn-lt"/>
                <a:ea typeface="+mn-ea"/>
                <a:cs typeface="+mn-cs"/>
                <a:sym typeface="Arial" panose="020B0604020202020204" pitchFamily="34" charset="0"/>
              </a:defRPr>
            </a:lvl6pPr>
            <a:lvl7pPr marL="2743200" algn="l" defTabSz="914400" rtl="0" eaLnBrk="1" latinLnBrk="0" hangingPunct="1">
              <a:defRPr sz="1400" kern="1200">
                <a:solidFill>
                  <a:schemeClr val="dk1"/>
                </a:solidFill>
                <a:latin typeface="+mn-lt"/>
                <a:ea typeface="+mn-ea"/>
                <a:cs typeface="+mn-cs"/>
                <a:sym typeface="Arial" panose="020B0604020202020204" pitchFamily="34" charset="0"/>
              </a:defRPr>
            </a:lvl7pPr>
            <a:lvl8pPr marL="3200400" algn="l" defTabSz="914400" rtl="0" eaLnBrk="1" latinLnBrk="0" hangingPunct="1">
              <a:defRPr sz="1400" kern="1200">
                <a:solidFill>
                  <a:schemeClr val="dk1"/>
                </a:solidFill>
                <a:latin typeface="+mn-lt"/>
                <a:ea typeface="+mn-ea"/>
                <a:cs typeface="+mn-cs"/>
                <a:sym typeface="Arial" panose="020B0604020202020204" pitchFamily="34" charset="0"/>
              </a:defRPr>
            </a:lvl8pPr>
            <a:lvl9pPr marL="3657600" algn="l" defTabSz="914400" rtl="0" eaLnBrk="1" latinLnBrk="0" hangingPunct="1">
              <a:defRPr sz="1400" kern="1200">
                <a:solidFill>
                  <a:schemeClr val="dk1"/>
                </a:solidFill>
                <a:latin typeface="+mn-lt"/>
                <a:ea typeface="+mn-ea"/>
                <a:cs typeface="+mn-cs"/>
                <a:sym typeface="Arial" panose="020B0604020202020204" pitchFamily="34" charset="0"/>
              </a:defRPr>
            </a:lvl9pPr>
          </a:lstStyle>
          <a:p>
            <a:pPr algn="ctr">
              <a:defRPr/>
            </a:pPr>
            <a:r>
              <a:rPr lang="uk-UA" altLang="ru-RU" sz="2000" b="1" dirty="0" smtClean="0">
                <a:solidFill>
                  <a:srgbClr val="0070C0"/>
                </a:solidFill>
                <a:cs typeface="Times New Roman" panose="02020603050405020304" pitchFamily="18" charset="0"/>
              </a:rPr>
              <a:t>В оформленні страв використовуються екзотичні для України плоди та інші продукти, великою популярністю користуються страви, приготовлені за інноваційними технологіями, зокрема, «</a:t>
            </a:r>
            <a:r>
              <a:rPr lang="uk-UA" altLang="ru-RU" sz="2000" b="1" dirty="0" err="1" smtClean="0">
                <a:solidFill>
                  <a:srgbClr val="0070C0"/>
                </a:solidFill>
                <a:cs typeface="Times New Roman" panose="02020603050405020304" pitchFamily="18" charset="0"/>
              </a:rPr>
              <a:t>sous</a:t>
            </a:r>
            <a:r>
              <a:rPr lang="uk-UA" altLang="ru-RU" sz="2000" b="1" dirty="0" smtClean="0">
                <a:solidFill>
                  <a:srgbClr val="0070C0"/>
                </a:solidFill>
                <a:cs typeface="Times New Roman" panose="02020603050405020304" pitchFamily="18" charset="0"/>
              </a:rPr>
              <a:t> </a:t>
            </a:r>
            <a:r>
              <a:rPr lang="uk-UA" altLang="ru-RU" sz="2000" b="1" dirty="0" err="1" smtClean="0">
                <a:solidFill>
                  <a:srgbClr val="0070C0"/>
                </a:solidFill>
                <a:cs typeface="Times New Roman" panose="02020603050405020304" pitchFamily="18" charset="0"/>
              </a:rPr>
              <a:t>vide</a:t>
            </a:r>
            <a:r>
              <a:rPr lang="uk-UA" altLang="ru-RU" sz="2000" b="1" dirty="0" smtClean="0">
                <a:solidFill>
                  <a:srgbClr val="0070C0"/>
                </a:solidFill>
                <a:cs typeface="Times New Roman" panose="02020603050405020304" pitchFamily="18" charset="0"/>
              </a:rPr>
              <a:t>», широко представлені страви з морепродуктів, у тому числі чорноморські морепродукти.  Відомі в місті,  як кращі заклади банкетного обслуговування, організатори весільних заходів, </a:t>
            </a:r>
            <a:r>
              <a:rPr lang="uk-UA" altLang="ru-RU" sz="2000" b="1" dirty="0" err="1" smtClean="0">
                <a:solidFill>
                  <a:srgbClr val="0070C0"/>
                </a:solidFill>
                <a:cs typeface="Times New Roman" panose="02020603050405020304" pitchFamily="18" charset="0"/>
              </a:rPr>
              <a:t>кейтерингового</a:t>
            </a:r>
            <a:r>
              <a:rPr lang="uk-UA" altLang="ru-RU" sz="2000" b="1" dirty="0" smtClean="0">
                <a:solidFill>
                  <a:srgbClr val="0070C0"/>
                </a:solidFill>
                <a:cs typeface="Times New Roman" panose="02020603050405020304" pitchFamily="18" charset="0"/>
              </a:rPr>
              <a:t> обслуговування тощо.</a:t>
            </a:r>
            <a:endParaRPr lang="ru-RU" altLang="ru-RU" sz="2000" b="1" dirty="0" smtClean="0">
              <a:solidFill>
                <a:srgbClr val="0070C0"/>
              </a:solidFill>
              <a:cs typeface="Times New Roman" panose="02020603050405020304" pitchFamily="18" charset="0"/>
            </a:endParaRPr>
          </a:p>
        </p:txBody>
      </p:sp>
    </p:spTree>
    <p:extLst>
      <p:ext uri="{BB962C8B-B14F-4D97-AF65-F5344CB8AC3E}">
        <p14:creationId xmlns:p14="http://schemas.microsoft.com/office/powerpoint/2010/main" val="7054384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noGrp="1"/>
          </p:cNvSpPr>
          <p:nvPr/>
        </p:nvSpPr>
        <p:spPr bwMode="auto">
          <a:xfrm>
            <a:off x="2225842" y="511968"/>
            <a:ext cx="7731780" cy="1178720"/>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lgn="ctr">
              <a:spcBef>
                <a:spcPct val="0"/>
              </a:spcBef>
              <a:spcAft>
                <a:spcPct val="0"/>
              </a:spcAft>
            </a:pPr>
            <a:r>
              <a:rPr lang="uk-UA" altLang="ru-RU" sz="2400" b="1" dirty="0" smtClean="0">
                <a:solidFill>
                  <a:schemeClr val="bg1"/>
                </a:solidFill>
                <a:latin typeface="Arial" panose="020B0604020202020204" pitchFamily="34" charset="0"/>
                <a:cs typeface="Arial" panose="020B0604020202020204" pitchFamily="34" charset="0"/>
              </a:rPr>
              <a:t>ПІДГОТОВКА ЕКСПЕРИМЕНТАЛЬНОЇ РОБОТИ</a:t>
            </a:r>
            <a:r>
              <a:rPr lang="ru-RU" altLang="ru-RU" sz="2400" dirty="0" smtClean="0">
                <a:solidFill>
                  <a:schemeClr val="bg1"/>
                </a:solidFill>
                <a:latin typeface="Arial" panose="020B0604020202020204" pitchFamily="34" charset="0"/>
                <a:cs typeface="Arial" panose="020B0604020202020204" pitchFamily="34" charset="0"/>
              </a:rPr>
              <a:t/>
            </a:r>
            <a:br>
              <a:rPr lang="ru-RU" altLang="ru-RU" sz="2400" dirty="0" smtClean="0">
                <a:solidFill>
                  <a:schemeClr val="bg1"/>
                </a:solidFill>
                <a:latin typeface="Arial" panose="020B0604020202020204" pitchFamily="34" charset="0"/>
                <a:cs typeface="Arial" panose="020B0604020202020204" pitchFamily="34" charset="0"/>
              </a:rPr>
            </a:br>
            <a:endParaRPr lang="uk-UA" altLang="ru-RU" sz="2400" dirty="0" smtClean="0">
              <a:solidFill>
                <a:schemeClr val="bg1"/>
              </a:solidFill>
              <a:latin typeface="Arial" panose="020B0604020202020204" pitchFamily="34" charset="0"/>
              <a:cs typeface="Arial" panose="020B0604020202020204" pitchFamily="34" charset="0"/>
            </a:endParaRPr>
          </a:p>
        </p:txBody>
      </p:sp>
      <p:pic>
        <p:nvPicPr>
          <p:cNvPr id="5" name="Рисунок 4">
            <a:extLst/>
          </p:cNvPr>
          <p:cNvPicPr>
            <a:picLocks noChangeAspect="1"/>
          </p:cNvPicPr>
          <p:nvPr/>
        </p:nvPicPr>
        <p:blipFill>
          <a:blip r:embed="rId2"/>
          <a:stretch>
            <a:fillRect/>
          </a:stretch>
        </p:blipFill>
        <p:spPr>
          <a:xfrm>
            <a:off x="10388601" y="-1"/>
            <a:ext cx="1803400" cy="1856441"/>
          </a:xfrm>
          <a:prstGeom prst="rect">
            <a:avLst/>
          </a:prstGeom>
          <a:effectLst>
            <a:outerShdw blurRad="63500" sx="102000" sy="102000" algn="ctr" rotWithShape="0">
              <a:prstClr val="black">
                <a:alpha val="40000"/>
              </a:prstClr>
            </a:outerShdw>
          </a:effectLst>
        </p:spPr>
      </p:pic>
      <p:sp>
        <p:nvSpPr>
          <p:cNvPr id="6" name="Текст 2"/>
          <p:cNvSpPr>
            <a:spLocks noGrp="1"/>
          </p:cNvSpPr>
          <p:nvPr/>
        </p:nvSpPr>
        <p:spPr bwMode="auto">
          <a:xfrm>
            <a:off x="324852" y="2022864"/>
            <a:ext cx="11718758" cy="4835136"/>
          </a:xfrm>
          <a:prstGeom prst="roundRect">
            <a:avLst>
              <a:gd name="adj" fmla="val 16667"/>
            </a:avLst>
          </a:pr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101600" indent="0" algn="ctr">
              <a:spcAft>
                <a:spcPct val="0"/>
              </a:spcAft>
              <a:buFont typeface="Arial" panose="020B0604020202020204" pitchFamily="34" charset="0"/>
              <a:buNone/>
            </a:pPr>
            <a:r>
              <a:rPr lang="uk-UA" altLang="ru-RU" b="1" dirty="0" smtClean="0">
                <a:solidFill>
                  <a:srgbClr val="002060"/>
                </a:solidFill>
                <a:latin typeface="Arial" panose="020B0604020202020204" pitchFamily="34" charset="0"/>
                <a:cs typeface="Arial" panose="020B0604020202020204" pitchFamily="34" charset="0"/>
              </a:rPr>
              <a:t>Основою для почату роботи ДНЗ ОВПУ МТС по впровадженню елементів дуальної форми навчання стали нормативні документи: </a:t>
            </a:r>
            <a:endParaRPr lang="ru-RU" altLang="ru-RU" b="1" dirty="0" smtClean="0">
              <a:solidFill>
                <a:srgbClr val="002060"/>
              </a:solidFill>
              <a:latin typeface="Arial" panose="020B0604020202020204" pitchFamily="34" charset="0"/>
              <a:cs typeface="Arial" panose="020B0604020202020204" pitchFamily="34" charset="0"/>
            </a:endParaRPr>
          </a:p>
          <a:p>
            <a:pPr marL="101600" indent="0">
              <a:spcAft>
                <a:spcPct val="0"/>
              </a:spcAft>
              <a:buFont typeface="Wingdings" panose="05000000000000000000" pitchFamily="2" charset="2"/>
              <a:buChar char="Ø"/>
            </a:pPr>
            <a:r>
              <a:rPr lang="uk-UA" altLang="ru-RU" b="1" dirty="0" smtClean="0">
                <a:solidFill>
                  <a:srgbClr val="002060"/>
                </a:solidFill>
                <a:latin typeface="Arial" panose="020B0604020202020204" pitchFamily="34" charset="0"/>
                <a:cs typeface="Arial" panose="020B0604020202020204" pitchFamily="34" charset="0"/>
              </a:rPr>
              <a:t>«Концепція підготовки фахівців за дуальною формою здобуття освіти», схвалена розпорядженням Кабінету Міністрів України від 19 вересня 2018р. №660-р; </a:t>
            </a:r>
            <a:endParaRPr lang="ru-RU" altLang="ru-RU" b="1" dirty="0" smtClean="0">
              <a:solidFill>
                <a:srgbClr val="002060"/>
              </a:solidFill>
              <a:latin typeface="Arial" panose="020B0604020202020204" pitchFamily="34" charset="0"/>
              <a:cs typeface="Arial" panose="020B0604020202020204" pitchFamily="34" charset="0"/>
            </a:endParaRPr>
          </a:p>
          <a:p>
            <a:pPr marL="101600" indent="0">
              <a:spcAft>
                <a:spcPct val="0"/>
              </a:spcAft>
              <a:buFont typeface="Wingdings" panose="05000000000000000000" pitchFamily="2" charset="2"/>
              <a:buChar char="Ø"/>
            </a:pPr>
            <a:r>
              <a:rPr lang="uk-UA" altLang="ru-RU" b="1" dirty="0" smtClean="0">
                <a:solidFill>
                  <a:srgbClr val="002060"/>
                </a:solidFill>
                <a:latin typeface="Arial" panose="020B0604020202020204" pitchFamily="34" charset="0"/>
                <a:cs typeface="Arial" panose="020B0604020202020204" pitchFamily="34" charset="0"/>
              </a:rPr>
              <a:t>Закон України «Про освіту»; Середньостроковий план пріоритетних дій уряду на період 2017-2020 рр. [розділ ІІІ «Розвиток людського капіталу», підрозділ 8: «Модернізація професійно-технічної освіти»]; </a:t>
            </a:r>
            <a:endParaRPr lang="ru-RU" altLang="ru-RU" b="1" dirty="0" smtClean="0">
              <a:solidFill>
                <a:srgbClr val="002060"/>
              </a:solidFill>
              <a:latin typeface="Arial" panose="020B0604020202020204" pitchFamily="34" charset="0"/>
              <a:cs typeface="Arial" panose="020B0604020202020204" pitchFamily="34" charset="0"/>
            </a:endParaRPr>
          </a:p>
          <a:p>
            <a:pPr marL="101600" indent="0">
              <a:spcAft>
                <a:spcPct val="0"/>
              </a:spcAft>
              <a:buFont typeface="Wingdings" panose="05000000000000000000" pitchFamily="2" charset="2"/>
              <a:buChar char="Ø"/>
            </a:pPr>
            <a:r>
              <a:rPr lang="uk-UA" altLang="ru-RU" b="1" dirty="0" smtClean="0">
                <a:solidFill>
                  <a:srgbClr val="002060"/>
                </a:solidFill>
                <a:latin typeface="Arial" panose="020B0604020202020204" pitchFamily="34" charset="0"/>
                <a:cs typeface="Arial" panose="020B0604020202020204" pitchFamily="34" charset="0"/>
              </a:rPr>
              <a:t>накази Міністерства освіти і науки України від 16.03.2015 №298 «Про впровадження елементів дуальної системи навчання у професійну підготовку кваліфікованих робітників», від 23.06.2017 № 916 «Про впровадження елементів дуальної системи навчання у професійну підготовку кваліфікованих робітників», </a:t>
            </a:r>
            <a:endParaRPr lang="ru-RU" altLang="ru-RU" b="1" dirty="0" smtClean="0">
              <a:solidFill>
                <a:srgbClr val="002060"/>
              </a:solidFill>
              <a:latin typeface="Arial" panose="020B0604020202020204" pitchFamily="34" charset="0"/>
              <a:cs typeface="Arial" panose="020B0604020202020204" pitchFamily="34" charset="0"/>
            </a:endParaRPr>
          </a:p>
          <a:p>
            <a:pPr marL="101600" indent="0">
              <a:spcAft>
                <a:spcPct val="0"/>
              </a:spcAft>
              <a:buFont typeface="Wingdings" panose="05000000000000000000" pitchFamily="2" charset="2"/>
              <a:buChar char="Ø"/>
            </a:pPr>
            <a:r>
              <a:rPr lang="uk-UA" altLang="ru-RU" b="1" dirty="0" smtClean="0">
                <a:solidFill>
                  <a:srgbClr val="002060"/>
                </a:solidFill>
                <a:latin typeface="Arial" panose="020B0604020202020204" pitchFamily="34" charset="0"/>
                <a:cs typeface="Arial" panose="020B0604020202020204" pitchFamily="34" charset="0"/>
              </a:rPr>
              <a:t>лист Міністерства освіти і науки України від 14.07.2017. </a:t>
            </a:r>
            <a:endParaRPr lang="ru-RU" altLang="ru-RU" b="1" dirty="0" smtClean="0">
              <a:solidFill>
                <a:srgbClr val="002060"/>
              </a:solidFill>
              <a:latin typeface="Arial" panose="020B0604020202020204" pitchFamily="34" charset="0"/>
              <a:cs typeface="Arial" panose="020B0604020202020204" pitchFamily="34" charset="0"/>
            </a:endParaRPr>
          </a:p>
          <a:p>
            <a:pPr marL="101600" indent="0">
              <a:spcAft>
                <a:spcPct val="0"/>
              </a:spcAft>
            </a:pPr>
            <a:endParaRPr lang="uk-UA" altLang="ru-RU" dirty="0" smtClean="0">
              <a:solidFill>
                <a:srgbClr val="002060"/>
              </a:solidFill>
              <a:latin typeface="Arial" panose="020B0604020202020204" pitchFamily="34" charset="0"/>
              <a:cs typeface="Arial" panose="020B0604020202020204" pitchFamily="34" charset="0"/>
            </a:endParaRPr>
          </a:p>
        </p:txBody>
      </p:sp>
      <p:pic>
        <p:nvPicPr>
          <p:cNvPr id="6146" name="Picture 2" descr="Стокові векторні зображення Документи | Depositphot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2022864" cy="202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5830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3756"/>
            <a:ext cx="3856383" cy="6871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Заголовок 1"/>
          <p:cNvSpPr txBox="1">
            <a:spLocks noGrp="1"/>
          </p:cNvSpPr>
          <p:nvPr/>
        </p:nvSpPr>
        <p:spPr bwMode="auto">
          <a:xfrm>
            <a:off x="3856382" y="0"/>
            <a:ext cx="5854148" cy="1093304"/>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lgn="ctr">
              <a:spcBef>
                <a:spcPct val="0"/>
              </a:spcBef>
              <a:spcAft>
                <a:spcPct val="0"/>
              </a:spcAft>
            </a:pPr>
            <a:r>
              <a:rPr lang="uk-UA" altLang="ru-RU" sz="2800" b="1" dirty="0" smtClean="0">
                <a:solidFill>
                  <a:schemeClr val="bg1"/>
                </a:solidFill>
                <a:latin typeface="Arial" panose="020B0604020202020204" pitchFamily="34" charset="0"/>
                <a:cs typeface="Arial" panose="020B0604020202020204" pitchFamily="34" charset="0"/>
              </a:rPr>
              <a:t>У лютому-травні 2019 : </a:t>
            </a:r>
            <a:r>
              <a:rPr lang="ru-RU" altLang="ru-RU" sz="2800" b="1" dirty="0" smtClean="0">
                <a:solidFill>
                  <a:schemeClr val="bg1"/>
                </a:solidFill>
                <a:latin typeface="Arial" panose="020B0604020202020204" pitchFamily="34" charset="0"/>
                <a:cs typeface="Arial" panose="020B0604020202020204" pitchFamily="34" charset="0"/>
              </a:rPr>
              <a:t/>
            </a:r>
            <a:br>
              <a:rPr lang="ru-RU" altLang="ru-RU" sz="2800" b="1" dirty="0" smtClean="0">
                <a:solidFill>
                  <a:schemeClr val="bg1"/>
                </a:solidFill>
                <a:latin typeface="Arial" panose="020B0604020202020204" pitchFamily="34" charset="0"/>
                <a:cs typeface="Arial" panose="020B0604020202020204" pitchFamily="34" charset="0"/>
              </a:rPr>
            </a:br>
            <a:endParaRPr lang="uk-UA" altLang="ru-RU" sz="2800" b="1" dirty="0" smtClean="0">
              <a:solidFill>
                <a:schemeClr val="bg1"/>
              </a:solidFill>
              <a:latin typeface="Arial" panose="020B0604020202020204" pitchFamily="34" charset="0"/>
              <a:cs typeface="Arial" panose="020B0604020202020204" pitchFamily="34" charset="0"/>
            </a:endParaRPr>
          </a:p>
        </p:txBody>
      </p:sp>
      <p:sp>
        <p:nvSpPr>
          <p:cNvPr id="6" name="Текст 3"/>
          <p:cNvSpPr txBox="1">
            <a:spLocks noGrp="1"/>
          </p:cNvSpPr>
          <p:nvPr/>
        </p:nvSpPr>
        <p:spPr bwMode="auto">
          <a:xfrm>
            <a:off x="3856382" y="1093304"/>
            <a:ext cx="8335618" cy="5764696"/>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101600" indent="0">
              <a:spcAft>
                <a:spcPct val="0"/>
              </a:spcAft>
              <a:buFont typeface="Arial" panose="020B0604020202020204" pitchFamily="34" charset="0"/>
              <a:buNone/>
            </a:pPr>
            <a:r>
              <a:rPr lang="uk-UA" altLang="ru-RU" sz="2800" b="1" dirty="0" smtClean="0">
                <a:solidFill>
                  <a:srgbClr val="002060"/>
                </a:solidFill>
                <a:latin typeface="Arial" panose="020B0604020202020204" pitchFamily="34" charset="0"/>
                <a:cs typeface="Arial" panose="020B0604020202020204" pitchFamily="34" charset="0"/>
              </a:rPr>
              <a:t>науковий керівник експерименту, куратор  ОВПУ МТС </a:t>
            </a:r>
            <a:r>
              <a:rPr lang="uk-UA" altLang="ru-RU" sz="2800" b="1" dirty="0" err="1" smtClean="0">
                <a:solidFill>
                  <a:srgbClr val="002060"/>
                </a:solidFill>
                <a:latin typeface="Arial" panose="020B0604020202020204" pitchFamily="34" charset="0"/>
                <a:cs typeface="Arial" panose="020B0604020202020204" pitchFamily="34" charset="0"/>
              </a:rPr>
              <a:t>Кулалаєва</a:t>
            </a:r>
            <a:r>
              <a:rPr lang="uk-UA" altLang="ru-RU" sz="2800" b="1" dirty="0" smtClean="0">
                <a:solidFill>
                  <a:srgbClr val="002060"/>
                </a:solidFill>
                <a:latin typeface="Arial" panose="020B0604020202020204" pitchFamily="34" charset="0"/>
                <a:cs typeface="Arial" panose="020B0604020202020204" pitchFamily="34" charset="0"/>
              </a:rPr>
              <a:t> Н.В. провела практичний семінар  за темою «Організація професійної підготовки майбутніх кваліфікованих робітників за дуальною формою здобуття освіти на засадах </a:t>
            </a:r>
            <a:r>
              <a:rPr lang="uk-UA" altLang="ru-RU" sz="2800" b="1" dirty="0" err="1" smtClean="0">
                <a:solidFill>
                  <a:srgbClr val="002060"/>
                </a:solidFill>
                <a:latin typeface="Arial" panose="020B0604020202020204" pitchFamily="34" charset="0"/>
                <a:cs typeface="Arial" panose="020B0604020202020204" pitchFamily="34" charset="0"/>
              </a:rPr>
              <a:t>компетентнісного</a:t>
            </a:r>
            <a:r>
              <a:rPr lang="uk-UA" altLang="ru-RU" sz="2800" b="1" dirty="0" smtClean="0">
                <a:solidFill>
                  <a:srgbClr val="002060"/>
                </a:solidFill>
                <a:latin typeface="Arial" panose="020B0604020202020204" pitchFamily="34" charset="0"/>
                <a:cs typeface="Arial" panose="020B0604020202020204" pitchFamily="34" charset="0"/>
              </a:rPr>
              <a:t> підходу», у якому взяли участь 29 педагогічних працівників училища, 5 представників НМЦПТО та інших освітніх закладів, які упроваджують елементи дуальної освіти у професійній підготовці</a:t>
            </a:r>
          </a:p>
        </p:txBody>
      </p:sp>
      <p:pic>
        <p:nvPicPr>
          <p:cNvPr id="7" name="Рисунок 6">
            <a:extLst/>
          </p:cNvPr>
          <p:cNvPicPr>
            <a:picLocks noChangeAspect="1"/>
          </p:cNvPicPr>
          <p:nvPr/>
        </p:nvPicPr>
        <p:blipFill>
          <a:blip r:embed="rId3"/>
          <a:stretch>
            <a:fillRect/>
          </a:stretch>
        </p:blipFill>
        <p:spPr>
          <a:xfrm>
            <a:off x="11201400" y="0"/>
            <a:ext cx="990599" cy="10199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614024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noGrp="1"/>
          </p:cNvSpPr>
          <p:nvPr>
            <p:ph type="title"/>
          </p:nvPr>
        </p:nvSpPr>
        <p:spPr bwMode="auto">
          <a:xfrm>
            <a:off x="198783" y="295551"/>
            <a:ext cx="8656981" cy="1325563"/>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lgn="ctr">
              <a:spcBef>
                <a:spcPct val="0"/>
              </a:spcBef>
              <a:spcAft>
                <a:spcPct val="0"/>
              </a:spcAft>
            </a:pPr>
            <a:r>
              <a:rPr lang="uk-UA" altLang="ru-RU" sz="2600" b="1" dirty="0" smtClean="0">
                <a:solidFill>
                  <a:schemeClr val="bg1"/>
                </a:solidFill>
                <a:latin typeface="Arial" panose="020B0604020202020204" pitchFamily="34" charset="0"/>
                <a:cs typeface="Arial" panose="020B0604020202020204" pitchFamily="34" charset="0"/>
              </a:rPr>
              <a:t>Педагогічні працівники училища брали участь у  </a:t>
            </a:r>
            <a:br>
              <a:rPr lang="uk-UA" altLang="ru-RU" sz="2600" b="1" dirty="0" smtClean="0">
                <a:solidFill>
                  <a:schemeClr val="bg1"/>
                </a:solidFill>
                <a:latin typeface="Arial" panose="020B0604020202020204" pitchFamily="34" charset="0"/>
                <a:cs typeface="Arial" panose="020B0604020202020204" pitchFamily="34" charset="0"/>
              </a:rPr>
            </a:br>
            <a:r>
              <a:rPr lang="uk-UA" altLang="ru-RU" sz="2600" b="1" dirty="0" err="1" smtClean="0">
                <a:solidFill>
                  <a:schemeClr val="bg1"/>
                </a:solidFill>
                <a:latin typeface="Arial" panose="020B0604020202020204" pitchFamily="34" charset="0"/>
                <a:cs typeface="Arial" panose="020B0604020202020204" pitchFamily="34" charset="0"/>
              </a:rPr>
              <a:t>вебінарах</a:t>
            </a:r>
            <a:r>
              <a:rPr lang="uk-UA" altLang="ru-RU" sz="2600" b="1" dirty="0" smtClean="0">
                <a:solidFill>
                  <a:schemeClr val="bg1"/>
                </a:solidFill>
                <a:latin typeface="Arial" panose="020B0604020202020204" pitchFamily="34" charset="0"/>
                <a:cs typeface="Arial" panose="020B0604020202020204" pitchFamily="34" charset="0"/>
              </a:rPr>
              <a:t> інституту  професійно-технічної освіти</a:t>
            </a:r>
          </a:p>
        </p:txBody>
      </p:sp>
      <p:pic>
        <p:nvPicPr>
          <p:cNvPr id="5" name="Picture 9" descr="Каленський Андрій Анатолійович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3939" y="0"/>
            <a:ext cx="3038061" cy="223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2"/>
          <p:cNvSpPr txBox="1">
            <a:spLocks noGrp="1"/>
          </p:cNvSpPr>
          <p:nvPr/>
        </p:nvSpPr>
        <p:spPr bwMode="auto">
          <a:xfrm>
            <a:off x="9938" y="2126974"/>
            <a:ext cx="12182061" cy="4731026"/>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a:spcAft>
                <a:spcPct val="0"/>
              </a:spcAft>
              <a:buFont typeface="Arial" panose="020B0604020202020204" pitchFamily="34" charset="0"/>
              <a:buChar char="•"/>
            </a:pPr>
            <a:r>
              <a:rPr lang="uk-UA" altLang="ru-RU" sz="2800" b="1" dirty="0" smtClean="0">
                <a:solidFill>
                  <a:srgbClr val="002060"/>
                </a:solidFill>
                <a:latin typeface="Arial" panose="020B0604020202020204" pitchFamily="34" charset="0"/>
                <a:cs typeface="Arial" panose="020B0604020202020204" pitchFamily="34" charset="0"/>
              </a:rPr>
              <a:t>«</a:t>
            </a:r>
            <a:r>
              <a:rPr lang="uk-UA" altLang="ru-RU" sz="3600" b="1" dirty="0" smtClean="0">
                <a:solidFill>
                  <a:srgbClr val="002060"/>
                </a:solidFill>
                <a:latin typeface="Arial" panose="020B0604020202020204" pitchFamily="34" charset="0"/>
                <a:cs typeface="Arial" panose="020B0604020202020204" pitchFamily="34" charset="0"/>
              </a:rPr>
              <a:t>З досвіду впровадження дуальної форми навчання у ПТНЗ» </a:t>
            </a:r>
          </a:p>
          <a:p>
            <a:pPr>
              <a:spcAft>
                <a:spcPct val="0"/>
              </a:spcAft>
              <a:buFont typeface="Arial" panose="020B0604020202020204" pitchFamily="34" charset="0"/>
              <a:buChar char="•"/>
            </a:pPr>
            <a:r>
              <a:rPr lang="ru-RU" altLang="ru-RU" sz="3600" b="1" dirty="0" smtClean="0">
                <a:solidFill>
                  <a:srgbClr val="002060"/>
                </a:solidFill>
                <a:latin typeface="Arial" panose="020B0604020202020204" pitchFamily="34" charset="0"/>
                <a:cs typeface="Arial" panose="020B0604020202020204" pitchFamily="34" charset="0"/>
              </a:rPr>
              <a:t>«</a:t>
            </a:r>
            <a:r>
              <a:rPr lang="en-US" altLang="ru-RU" sz="3600" b="1" dirty="0" smtClean="0">
                <a:solidFill>
                  <a:srgbClr val="002060"/>
                </a:solidFill>
                <a:latin typeface="Arial" panose="020B0604020202020204" pitchFamily="34" charset="0"/>
                <a:cs typeface="Arial" panose="020B0604020202020204" pitchFamily="34" charset="0"/>
              </a:rPr>
              <a:t>Smart-</a:t>
            </a:r>
            <a:r>
              <a:rPr lang="uk-UA" altLang="ru-RU" sz="3600" b="1" dirty="0" smtClean="0">
                <a:solidFill>
                  <a:srgbClr val="002060"/>
                </a:solidFill>
                <a:latin typeface="Arial" panose="020B0604020202020204" pitchFamily="34" charset="0"/>
                <a:cs typeface="Arial" panose="020B0604020202020204" pitchFamily="34" charset="0"/>
              </a:rPr>
              <a:t>освітнє середовище освітнього закладу», </a:t>
            </a:r>
          </a:p>
          <a:p>
            <a:pPr>
              <a:spcAft>
                <a:spcPct val="0"/>
              </a:spcAft>
              <a:buFont typeface="Arial" panose="020B0604020202020204" pitchFamily="34" charset="0"/>
              <a:buChar char="•"/>
            </a:pPr>
            <a:r>
              <a:rPr lang="uk-UA" altLang="ru-RU" sz="3600" b="1" dirty="0" smtClean="0">
                <a:solidFill>
                  <a:srgbClr val="002060"/>
                </a:solidFill>
                <a:latin typeface="Arial" panose="020B0604020202020204" pitchFamily="34" charset="0"/>
                <a:cs typeface="Arial" panose="020B0604020202020204" pitchFamily="34" charset="0"/>
              </a:rPr>
              <a:t>«Актуальні проблеми професійного розвитку майстрів виробничого навчання в закладах  професійної (професійно-технічної) освіти». </a:t>
            </a:r>
          </a:p>
        </p:txBody>
      </p:sp>
    </p:spTree>
    <p:extLst>
      <p:ext uri="{BB962C8B-B14F-4D97-AF65-F5344CB8AC3E}">
        <p14:creationId xmlns:p14="http://schemas.microsoft.com/office/powerpoint/2010/main" val="19206981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noGrp="1"/>
          </p:cNvSpPr>
          <p:nvPr/>
        </p:nvSpPr>
        <p:spPr bwMode="auto">
          <a:xfrm>
            <a:off x="512900" y="163533"/>
            <a:ext cx="10715004" cy="1344854"/>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lgn="ctr">
              <a:spcBef>
                <a:spcPct val="0"/>
              </a:spcBef>
              <a:spcAft>
                <a:spcPct val="0"/>
              </a:spcAft>
            </a:pPr>
            <a:r>
              <a:rPr lang="uk-UA" altLang="ru-RU" sz="2800" b="1" dirty="0" smtClean="0">
                <a:solidFill>
                  <a:schemeClr val="bg1"/>
                </a:solidFill>
                <a:latin typeface="Arial" panose="020B0604020202020204" pitchFamily="34" charset="0"/>
                <a:cs typeface="Arial" panose="020B0604020202020204" pitchFamily="34" charset="0"/>
              </a:rPr>
              <a:t>3 </a:t>
            </a:r>
            <a:r>
              <a:rPr lang="uk-UA" altLang="ru-RU" sz="2400" b="1" dirty="0" smtClean="0">
                <a:solidFill>
                  <a:schemeClr val="bg1"/>
                </a:solidFill>
                <a:latin typeface="Arial" panose="020B0604020202020204" pitchFamily="34" charset="0"/>
                <a:cs typeface="Arial" panose="020B0604020202020204" pitchFamily="34" charset="0"/>
              </a:rPr>
              <a:t>вересня 2018 року у ОВПУ МТС відбулася зустріч-нарада адміністрації навчального закладу, роботодавців – представників ресторанів «Свіча», «</a:t>
            </a:r>
            <a:r>
              <a:rPr lang="uk-UA" altLang="ru-RU" sz="2400" b="1" dirty="0" err="1" smtClean="0">
                <a:solidFill>
                  <a:schemeClr val="bg1"/>
                </a:solidFill>
                <a:latin typeface="Arial" panose="020B0604020202020204" pitchFamily="34" charset="0"/>
                <a:cs typeface="Arial" panose="020B0604020202020204" pitchFamily="34" charset="0"/>
              </a:rPr>
              <a:t>Облака</a:t>
            </a:r>
            <a:r>
              <a:rPr lang="uk-UA" altLang="ru-RU" sz="2400" b="1" dirty="0" smtClean="0">
                <a:solidFill>
                  <a:schemeClr val="bg1"/>
                </a:solidFill>
                <a:latin typeface="Arial" panose="020B0604020202020204" pitchFamily="34" charset="0"/>
                <a:cs typeface="Arial" panose="020B0604020202020204" pitchFamily="34" charset="0"/>
              </a:rPr>
              <a:t>», «Чорне море», «7 континентів»</a:t>
            </a:r>
          </a:p>
        </p:txBody>
      </p:sp>
      <p:pic>
        <p:nvPicPr>
          <p:cNvPr id="5" name="Picture 3" descr="I:\унун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1488" y="1508387"/>
            <a:ext cx="7093364" cy="53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0693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noGrp="1"/>
          </p:cNvSpPr>
          <p:nvPr/>
        </p:nvSpPr>
        <p:spPr bwMode="auto">
          <a:xfrm>
            <a:off x="316913" y="170656"/>
            <a:ext cx="11083269" cy="1037880"/>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lgn="ctr">
              <a:spcBef>
                <a:spcPct val="0"/>
              </a:spcBef>
              <a:spcAft>
                <a:spcPct val="0"/>
              </a:spcAft>
            </a:pPr>
            <a:r>
              <a:rPr lang="uk-UA" altLang="ru-RU" sz="2000" b="1" dirty="0" smtClean="0">
                <a:solidFill>
                  <a:schemeClr val="bg1"/>
                </a:solidFill>
                <a:latin typeface="Arial" panose="020B0604020202020204" pitchFamily="34" charset="0"/>
                <a:cs typeface="Arial" panose="020B0604020202020204" pitchFamily="34" charset="0"/>
              </a:rPr>
              <a:t>2018-2019 н/р.  Із 1 вересня 2018 училище розпочало навчання 120 учнів за затвердженим робочим навчальним планом з елементами дуальної форми навчання </a:t>
            </a:r>
          </a:p>
        </p:txBody>
      </p:sp>
      <p:pic>
        <p:nvPicPr>
          <p:cNvPr id="5" name="Picture 2" descr="I:\аааав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656" y="1208536"/>
            <a:ext cx="8332718" cy="558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2815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noGrp="1"/>
          </p:cNvSpPr>
          <p:nvPr/>
        </p:nvSpPr>
        <p:spPr bwMode="auto">
          <a:xfrm>
            <a:off x="714306" y="193089"/>
            <a:ext cx="7217120" cy="850520"/>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lgn="ctr">
              <a:spcBef>
                <a:spcPct val="0"/>
              </a:spcBef>
              <a:spcAft>
                <a:spcPct val="0"/>
              </a:spcAft>
            </a:pPr>
            <a:r>
              <a:rPr lang="uk-UA" altLang="ru-RU" sz="2800" b="1" smtClean="0">
                <a:solidFill>
                  <a:schemeClr val="bg1"/>
                </a:solidFill>
                <a:latin typeface="Arial" panose="020B0604020202020204" pitchFamily="34" charset="0"/>
                <a:cs typeface="Arial" panose="020B0604020202020204" pitchFamily="34" charset="0"/>
              </a:rPr>
              <a:t>План діяльності творчої групи  </a:t>
            </a:r>
            <a:endParaRPr lang="uk-UA" altLang="ru-RU" sz="2800" smtClean="0">
              <a:solidFill>
                <a:schemeClr val="bg1"/>
              </a:solidFill>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7677" y="1043609"/>
            <a:ext cx="6914323" cy="58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2"/>
          <p:cNvSpPr txBox="1">
            <a:spLocks noGrp="1"/>
          </p:cNvSpPr>
          <p:nvPr/>
        </p:nvSpPr>
        <p:spPr bwMode="auto">
          <a:xfrm>
            <a:off x="0" y="1218026"/>
            <a:ext cx="5277677" cy="5639974"/>
          </a:xfrm>
          <a:prstGeom prst="round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101600" indent="0">
              <a:spcAft>
                <a:spcPct val="0"/>
              </a:spcAft>
              <a:buFont typeface="Arial" panose="020B0604020202020204" pitchFamily="34" charset="0"/>
              <a:buNone/>
            </a:pPr>
            <a:r>
              <a:rPr lang="uk-UA" altLang="ru-RU" sz="2400" b="1" dirty="0" smtClean="0">
                <a:solidFill>
                  <a:srgbClr val="134787"/>
                </a:solidFill>
                <a:latin typeface="Arial" panose="020B0604020202020204" pitchFamily="34" charset="0"/>
                <a:cs typeface="Arial" panose="020B0604020202020204" pitchFamily="34" charset="0"/>
              </a:rPr>
              <a:t>розроблено на основі Програми проведення експерименту за темою «Організація професійної підготовки майбутніх кваліфікованих робітників за дуальною формою здобуття освіти на засадах </a:t>
            </a:r>
            <a:r>
              <a:rPr lang="uk-UA" altLang="ru-RU" sz="2400" b="1" dirty="0" err="1" smtClean="0">
                <a:solidFill>
                  <a:srgbClr val="134787"/>
                </a:solidFill>
                <a:latin typeface="Arial" panose="020B0604020202020204" pitchFamily="34" charset="0"/>
                <a:cs typeface="Arial" panose="020B0604020202020204" pitchFamily="34" charset="0"/>
              </a:rPr>
              <a:t>компетентнісного</a:t>
            </a:r>
            <a:r>
              <a:rPr lang="uk-UA" altLang="ru-RU" sz="2400" b="1" dirty="0" smtClean="0">
                <a:solidFill>
                  <a:srgbClr val="134787"/>
                </a:solidFill>
                <a:latin typeface="Arial" panose="020B0604020202020204" pitchFamily="34" charset="0"/>
                <a:cs typeface="Arial" panose="020B0604020202020204" pitchFamily="34" charset="0"/>
              </a:rPr>
              <a:t> підходу».</a:t>
            </a:r>
          </a:p>
          <a:p>
            <a:pPr marL="101600" indent="0">
              <a:spcAft>
                <a:spcPct val="0"/>
              </a:spcAft>
              <a:buFont typeface="Arial" panose="020B0604020202020204" pitchFamily="34" charset="0"/>
              <a:buNone/>
            </a:pPr>
            <a:r>
              <a:rPr lang="uk-UA" altLang="ru-RU" sz="2400" b="1" dirty="0" smtClean="0">
                <a:solidFill>
                  <a:srgbClr val="0D305B"/>
                </a:solidFill>
                <a:latin typeface="Arial" panose="020B0604020202020204" pitchFamily="34" charset="0"/>
                <a:cs typeface="Arial" panose="020B0604020202020204" pitchFamily="34" charset="0"/>
              </a:rPr>
              <a:t>Створена рубрика «Дуальна освіта» на офіційному сайті ОВПУ МТС.</a:t>
            </a:r>
            <a:endParaRPr lang="ru-RU" altLang="ru-RU" sz="2400" b="1" dirty="0" smtClean="0">
              <a:solidFill>
                <a:srgbClr val="0D305B"/>
              </a:solidFill>
              <a:latin typeface="Arial" panose="020B0604020202020204" pitchFamily="34" charset="0"/>
              <a:cs typeface="Arial" panose="020B0604020202020204" pitchFamily="34" charset="0"/>
            </a:endParaRPr>
          </a:p>
          <a:p>
            <a:pPr marL="101600" indent="0">
              <a:spcAft>
                <a:spcPct val="0"/>
              </a:spcAft>
              <a:buFont typeface="Arial" panose="020B0604020202020204" pitchFamily="34" charset="0"/>
              <a:buNone/>
            </a:pPr>
            <a:endParaRPr lang="uk-UA" altLang="ru-RU" b="1" dirty="0" smtClean="0">
              <a:solidFill>
                <a:srgbClr val="13478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0371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noGrp="1"/>
          </p:cNvSpPr>
          <p:nvPr/>
        </p:nvSpPr>
        <p:spPr bwMode="auto">
          <a:xfrm>
            <a:off x="488398" y="189913"/>
            <a:ext cx="6464300" cy="2036452"/>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lgn="ctr">
              <a:spcBef>
                <a:spcPct val="0"/>
              </a:spcBef>
              <a:spcAft>
                <a:spcPct val="0"/>
              </a:spcAft>
            </a:pPr>
            <a:r>
              <a:rPr lang="uk-UA" altLang="ru-RU" sz="3200" dirty="0" smtClean="0">
                <a:solidFill>
                  <a:schemeClr val="bg1"/>
                </a:solidFill>
                <a:latin typeface="Arial" panose="020B0604020202020204" pitchFamily="34" charset="0"/>
                <a:cs typeface="Times New Roman" panose="02020603050405020304" pitchFamily="18" charset="0"/>
              </a:rPr>
              <a:t>Наукові публікації педагогічних працівників щодо тематики експерименту:</a:t>
            </a:r>
            <a:r>
              <a:rPr lang="ru-RU" altLang="ru-RU" sz="3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r>
            <a:br>
              <a:rPr lang="ru-RU" altLang="ru-RU" sz="3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br>
            <a:endParaRPr lang="uk-UA" altLang="ru-RU" sz="3200" dirty="0" smtClean="0">
              <a:solidFill>
                <a:schemeClr val="bg1"/>
              </a:solidFill>
              <a:latin typeface="Arial" panose="020B0604020202020204" pitchFamily="34" charset="0"/>
              <a:cs typeface="Arial" panose="020B0604020202020204" pitchFamily="34" charset="0"/>
            </a:endParaRPr>
          </a:p>
        </p:txBody>
      </p:sp>
      <p:pic>
        <p:nvPicPr>
          <p:cNvPr id="5" name="imageZoomCompdataItem-iszp2135imageimage" descr="Білоконенко Сергій Павлович">
            <a:extLst/>
          </p:cNvPr>
          <p:cNvPicPr>
            <a:picLocks noChangeAspect="1" noChangeArrowheads="1"/>
          </p:cNvPicPr>
          <p:nvPr/>
        </p:nvPicPr>
        <p:blipFill>
          <a:blip r:embed="rId2"/>
          <a:srcRect/>
          <a:stretch>
            <a:fillRect/>
          </a:stretch>
        </p:blipFill>
        <p:spPr bwMode="auto">
          <a:xfrm>
            <a:off x="7784584" y="189913"/>
            <a:ext cx="1786799" cy="257838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Текст 2"/>
          <p:cNvSpPr txBox="1">
            <a:spLocks noGrp="1"/>
          </p:cNvSpPr>
          <p:nvPr/>
        </p:nvSpPr>
        <p:spPr bwMode="auto">
          <a:xfrm>
            <a:off x="327990" y="2768301"/>
            <a:ext cx="11628783" cy="3997759"/>
          </a:xfrm>
          <a:prstGeom prst="round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92075" indent="358775" algn="just">
              <a:spcAft>
                <a:spcPct val="0"/>
              </a:spcAft>
              <a:buFont typeface="Courier New" panose="02070309020205020404" pitchFamily="49" charset="0"/>
              <a:buChar char="o"/>
            </a:pPr>
            <a:r>
              <a:rPr lang="uk-UA" altLang="ru-RU" sz="2400" b="1" dirty="0" smtClean="0">
                <a:solidFill>
                  <a:srgbClr val="002060"/>
                </a:solidFill>
                <a:latin typeface="Arial" panose="020B0604020202020204" pitchFamily="34" charset="0"/>
                <a:cs typeface="Times New Roman" panose="02020603050405020304" pitchFamily="18" charset="0"/>
              </a:rPr>
              <a:t>Інформаційно-методичний збірник «</a:t>
            </a:r>
            <a:r>
              <a:rPr lang="uk-UA" altLang="ru-RU" sz="2400" b="1" dirty="0" err="1" smtClean="0">
                <a:solidFill>
                  <a:srgbClr val="002060"/>
                </a:solidFill>
                <a:latin typeface="Arial" panose="020B0604020202020204" pitchFamily="34" charset="0"/>
                <a:cs typeface="Times New Roman" panose="02020603050405020304" pitchFamily="18" charset="0"/>
              </a:rPr>
              <a:t>Профтехосвіта</a:t>
            </a:r>
            <a:r>
              <a:rPr lang="uk-UA" altLang="ru-RU" sz="2400" b="1" dirty="0" smtClean="0">
                <a:solidFill>
                  <a:srgbClr val="002060"/>
                </a:solidFill>
                <a:latin typeface="Arial" panose="020B0604020202020204" pitchFamily="34" charset="0"/>
                <a:cs typeface="Times New Roman" panose="02020603050405020304" pitchFamily="18" charset="0"/>
              </a:rPr>
              <a:t> Одещини» № 3 (17) 2018 стаття за темою «Дуальність професійної освіти - основний вектор професійної компетентності» директора училища </a:t>
            </a:r>
            <a:r>
              <a:rPr lang="uk-UA" altLang="ru-RU" sz="2400" b="1" dirty="0" err="1" smtClean="0">
                <a:solidFill>
                  <a:srgbClr val="002060"/>
                </a:solidFill>
                <a:latin typeface="Arial" panose="020B0604020202020204" pitchFamily="34" charset="0"/>
                <a:cs typeface="Times New Roman" panose="02020603050405020304" pitchFamily="18" charset="0"/>
              </a:rPr>
              <a:t>Білоконенка</a:t>
            </a:r>
            <a:r>
              <a:rPr lang="uk-UA" altLang="ru-RU" sz="2400" b="1" dirty="0" smtClean="0">
                <a:solidFill>
                  <a:srgbClr val="002060"/>
                </a:solidFill>
                <a:latin typeface="Arial" panose="020B0604020202020204" pitchFamily="34" charset="0"/>
                <a:cs typeface="Times New Roman" panose="02020603050405020304" pitchFamily="18" charset="0"/>
              </a:rPr>
              <a:t> С.П. у співавторстві з методистом </a:t>
            </a:r>
            <a:r>
              <a:rPr lang="uk-UA" altLang="ru-RU" sz="2400" b="1" dirty="0" err="1" smtClean="0">
                <a:solidFill>
                  <a:srgbClr val="002060"/>
                </a:solidFill>
                <a:latin typeface="Arial" panose="020B0604020202020204" pitchFamily="34" charset="0"/>
                <a:cs typeface="Times New Roman" panose="02020603050405020304" pitchFamily="18" charset="0"/>
              </a:rPr>
              <a:t>Андрєєвою</a:t>
            </a:r>
            <a:r>
              <a:rPr lang="uk-UA" altLang="ru-RU" sz="2400" b="1" dirty="0" smtClean="0">
                <a:solidFill>
                  <a:srgbClr val="002060"/>
                </a:solidFill>
                <a:latin typeface="Arial" panose="020B0604020202020204" pitchFamily="34" charset="0"/>
                <a:cs typeface="Times New Roman" panose="02020603050405020304" pitchFamily="18" charset="0"/>
              </a:rPr>
              <a:t> О.В.</a:t>
            </a:r>
            <a:endParaRPr lang="ru-RU" altLang="ru-RU" sz="2400" b="1" dirty="0" smtClean="0">
              <a:solidFill>
                <a:srgbClr val="002060"/>
              </a:solidFill>
              <a:latin typeface="Arial" panose="020B0604020202020204" pitchFamily="34" charset="0"/>
              <a:cs typeface="Times New Roman" panose="02020603050405020304" pitchFamily="18" charset="0"/>
            </a:endParaRPr>
          </a:p>
          <a:p>
            <a:pPr marL="92075" indent="358775" algn="just">
              <a:spcAft>
                <a:spcPct val="0"/>
              </a:spcAft>
              <a:buFont typeface="Courier New" panose="02070309020205020404" pitchFamily="49" charset="0"/>
              <a:buChar char="o"/>
            </a:pPr>
            <a:r>
              <a:rPr lang="uk-UA" altLang="ru-RU" sz="2400" b="1" dirty="0" smtClean="0">
                <a:solidFill>
                  <a:srgbClr val="002060"/>
                </a:solidFill>
                <a:latin typeface="Arial" panose="020B0604020202020204" pitchFamily="34" charset="0"/>
                <a:cs typeface="Times New Roman" panose="02020603050405020304" pitchFamily="18" charset="0"/>
              </a:rPr>
              <a:t>Тези всеукраїнської науково-практичної Інтернет-конференції «Проблеми і перспективи розвитку професійної компетентності працівників системи професійної освіти в умовах реформування освітньої галузі (БІНПО) - стаття </a:t>
            </a:r>
            <a:r>
              <a:rPr lang="uk-UA" altLang="ru-RU" sz="2400" b="1" dirty="0" err="1" smtClean="0">
                <a:solidFill>
                  <a:srgbClr val="002060"/>
                </a:solidFill>
                <a:latin typeface="Arial" panose="020B0604020202020204" pitchFamily="34" charset="0"/>
                <a:cs typeface="Times New Roman" panose="02020603050405020304" pitchFamily="18" charset="0"/>
              </a:rPr>
              <a:t>Білоконенка</a:t>
            </a:r>
            <a:r>
              <a:rPr lang="uk-UA" altLang="ru-RU" sz="2400" b="1" dirty="0" smtClean="0">
                <a:solidFill>
                  <a:srgbClr val="002060"/>
                </a:solidFill>
                <a:latin typeface="Arial" panose="020B0604020202020204" pitchFamily="34" charset="0"/>
                <a:cs typeface="Times New Roman" panose="02020603050405020304" pitchFamily="18" charset="0"/>
              </a:rPr>
              <a:t> С.П. «Впровадження елементів дуальної форми навчання в навчальний процес ОВПУ МТС».</a:t>
            </a:r>
            <a:endParaRPr lang="ru-RU" altLang="ru-RU" sz="2400" b="1" dirty="0" smtClean="0">
              <a:solidFill>
                <a:srgbClr val="002060"/>
              </a:solidFill>
              <a:latin typeface="Arial" panose="020B0604020202020204" pitchFamily="34" charset="0"/>
              <a:cs typeface="Times New Roman" panose="02020603050405020304" pitchFamily="18" charset="0"/>
            </a:endParaRPr>
          </a:p>
        </p:txBody>
      </p:sp>
      <p:pic>
        <p:nvPicPr>
          <p:cNvPr id="7" name="Рисунок 6">
            <a:extLst/>
          </p:cNvPr>
          <p:cNvPicPr>
            <a:picLocks noChangeAspect="1"/>
          </p:cNvPicPr>
          <p:nvPr/>
        </p:nvPicPr>
        <p:blipFill>
          <a:blip r:embed="rId3"/>
          <a:stretch>
            <a:fillRect/>
          </a:stretch>
        </p:blipFill>
        <p:spPr>
          <a:xfrm>
            <a:off x="10704444" y="-1"/>
            <a:ext cx="1487556" cy="153161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859257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ZoomCompdataItem-im6280tmimageimage" descr="Добруха Марина Миколаївна">
            <a:extLst/>
          </p:cNvPr>
          <p:cNvPicPr>
            <a:picLocks noChangeAspect="1" noChangeArrowheads="1"/>
          </p:cNvPicPr>
          <p:nvPr/>
        </p:nvPicPr>
        <p:blipFill>
          <a:blip r:embed="rId2"/>
          <a:srcRect/>
          <a:stretch>
            <a:fillRect/>
          </a:stretch>
        </p:blipFill>
        <p:spPr bwMode="auto">
          <a:xfrm>
            <a:off x="6581685" y="72180"/>
            <a:ext cx="1746143" cy="18152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ZoomCompdataItem-iszwqlr8imageimage" descr="Гончар Лариса Василівна">
            <a:extLst/>
          </p:cNvPr>
          <p:cNvPicPr>
            <a:picLocks noChangeAspect="1" noChangeArrowheads="1"/>
          </p:cNvPicPr>
          <p:nvPr/>
        </p:nvPicPr>
        <p:blipFill>
          <a:blip r:embed="rId3"/>
          <a:srcRect/>
          <a:stretch>
            <a:fillRect/>
          </a:stretch>
        </p:blipFill>
        <p:spPr bwMode="auto">
          <a:xfrm>
            <a:off x="9114182" y="69574"/>
            <a:ext cx="1731625" cy="183728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2"/>
          <p:cNvSpPr txBox="1">
            <a:spLocks noGrp="1"/>
          </p:cNvSpPr>
          <p:nvPr/>
        </p:nvSpPr>
        <p:spPr bwMode="auto">
          <a:xfrm>
            <a:off x="0" y="1923997"/>
            <a:ext cx="12192000" cy="4902338"/>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92075" indent="358775">
              <a:spcAft>
                <a:spcPct val="0"/>
              </a:spcAft>
              <a:buFont typeface="Courier New" panose="02070309020205020404" pitchFamily="49" charset="0"/>
              <a:buChar char="o"/>
            </a:pPr>
            <a:r>
              <a:rPr lang="uk-UA" altLang="ru-RU" sz="2200" b="1" dirty="0" smtClean="0">
                <a:solidFill>
                  <a:srgbClr val="002060"/>
                </a:solidFill>
                <a:latin typeface="Arial" panose="020B0604020202020204" pitchFamily="34" charset="0"/>
                <a:cs typeface="Times New Roman" panose="02020603050405020304" pitchFamily="18" charset="0"/>
              </a:rPr>
              <a:t>Науково-методичний журнал Національної академії педагогічних наук України, Інституту професійно-технічної освіти НАПН України «Професійна освіта» за №1(82) 2019 стаття директора училища </a:t>
            </a:r>
            <a:r>
              <a:rPr lang="uk-UA" altLang="ru-RU" sz="2200" b="1" dirty="0" err="1" smtClean="0">
                <a:solidFill>
                  <a:srgbClr val="002060"/>
                </a:solidFill>
                <a:latin typeface="Arial" panose="020B0604020202020204" pitchFamily="34" charset="0"/>
                <a:cs typeface="Times New Roman" panose="02020603050405020304" pitchFamily="18" charset="0"/>
              </a:rPr>
              <a:t>Білоконенка</a:t>
            </a:r>
            <a:r>
              <a:rPr lang="uk-UA" altLang="ru-RU" sz="2200" b="1" dirty="0" smtClean="0">
                <a:solidFill>
                  <a:srgbClr val="002060"/>
                </a:solidFill>
                <a:latin typeface="Arial" panose="020B0604020202020204" pitchFamily="34" charset="0"/>
                <a:cs typeface="Times New Roman" panose="02020603050405020304" pitchFamily="18" charset="0"/>
              </a:rPr>
              <a:t> С.П. за темою «Соціальний діалог у професійній освіті: реалії та проблеми».</a:t>
            </a:r>
          </a:p>
          <a:p>
            <a:pPr marL="92075" indent="358775">
              <a:spcAft>
                <a:spcPct val="0"/>
              </a:spcAft>
              <a:buFont typeface="Courier New" panose="02070309020205020404" pitchFamily="49" charset="0"/>
              <a:buChar char="o"/>
            </a:pPr>
            <a:r>
              <a:rPr lang="uk-UA" altLang="ru-RU" sz="2200" b="1" dirty="0" err="1" smtClean="0">
                <a:solidFill>
                  <a:srgbClr val="0D305B"/>
                </a:solidFill>
                <a:latin typeface="Arial" panose="020B0604020202020204" pitchFamily="34" charset="0"/>
                <a:ea typeface="Calibri" panose="020F0502020204030204" pitchFamily="34" charset="0"/>
                <a:cs typeface="Times New Roman" panose="02020603050405020304" pitchFamily="18" charset="0"/>
              </a:rPr>
              <a:t>Білоконенко</a:t>
            </a:r>
            <a:r>
              <a:rPr lang="uk-UA" altLang="ru-RU" sz="2200" b="1" dirty="0" smtClean="0">
                <a:solidFill>
                  <a:srgbClr val="0D305B"/>
                </a:solidFill>
                <a:latin typeface="Arial" panose="020B0604020202020204" pitchFamily="34" charset="0"/>
                <a:ea typeface="Calibri" panose="020F0502020204030204" pitchFamily="34" charset="0"/>
                <a:cs typeface="Times New Roman" panose="02020603050405020304" pitchFamily="18" charset="0"/>
              </a:rPr>
              <a:t>  Сергій,  Зарічанський  Андрій.  Дуальна  освіта:   від  проблем – до здобутків. Професійна освіта. №  4,  2019. </a:t>
            </a:r>
            <a:r>
              <a:rPr lang="uk-UA" altLang="ru-RU" sz="2200" b="1" dirty="0" smtClean="0">
                <a:solidFill>
                  <a:srgbClr val="0D305B"/>
                </a:solidFill>
                <a:latin typeface="Arial" panose="020B0604020202020204" pitchFamily="34" charset="0"/>
                <a:cs typeface="Arial" panose="020B0604020202020204" pitchFamily="34" charset="0"/>
              </a:rPr>
              <a:t>УДК  377:37.005.33/ 7(477)</a:t>
            </a:r>
          </a:p>
          <a:p>
            <a:pPr marL="92075" indent="358775">
              <a:spcAft>
                <a:spcPct val="0"/>
              </a:spcAft>
              <a:buFont typeface="Courier New" panose="02070309020205020404" pitchFamily="49" charset="0"/>
              <a:buChar char="o"/>
            </a:pPr>
            <a:r>
              <a:rPr lang="uk-UA" altLang="ru-RU" sz="2200" b="1" dirty="0" smtClean="0">
                <a:solidFill>
                  <a:srgbClr val="002060"/>
                </a:solidFill>
                <a:latin typeface="Arial" panose="020B0604020202020204" pitchFamily="34" charset="0"/>
                <a:cs typeface="Times New Roman" panose="02020603050405020304" pitchFamily="18" charset="0"/>
              </a:rPr>
              <a:t>Збірник тез доповідей </a:t>
            </a:r>
            <a:r>
              <a:rPr lang="uk-UA" altLang="ru-RU" sz="2200" b="1" dirty="0" smtClean="0">
                <a:solidFill>
                  <a:srgbClr val="002060"/>
                </a:solidFill>
                <a:latin typeface="Arial" panose="020B0604020202020204" pitchFamily="34" charset="0"/>
                <a:cs typeface="Arial" panose="020B0604020202020204" pitchFamily="34" charset="0"/>
              </a:rPr>
              <a:t>Х міжнародної науково-практичної конференції  «Професійне становлення особистості: проблеми і перспективи»,  м. Хмельницький статті аспірантів Інституту ПТО  </a:t>
            </a:r>
            <a:r>
              <a:rPr lang="uk-UA" altLang="ru-RU" sz="2200" b="1" dirty="0" err="1" smtClean="0">
                <a:solidFill>
                  <a:srgbClr val="002060"/>
                </a:solidFill>
                <a:latin typeface="Arial" panose="020B0604020202020204" pitchFamily="34" charset="0"/>
                <a:cs typeface="Arial" panose="020B0604020202020204" pitchFamily="34" charset="0"/>
              </a:rPr>
              <a:t>Добрухи</a:t>
            </a:r>
            <a:r>
              <a:rPr lang="uk-UA" altLang="ru-RU" sz="2200" b="1" dirty="0" smtClean="0">
                <a:solidFill>
                  <a:srgbClr val="002060"/>
                </a:solidFill>
                <a:latin typeface="Arial" panose="020B0604020202020204" pitchFamily="34" charset="0"/>
                <a:cs typeface="Arial" panose="020B0604020202020204" pitchFamily="34" charset="0"/>
              </a:rPr>
              <a:t> М.М. «Особливості професійної підготовки майбутніх офіціантів за дуальною формою освіти», Гончар Л.В. «Особливості підготовки майбутніх кваліфікованих робітників за дуальною формою освіти в Німеччині».</a:t>
            </a:r>
          </a:p>
          <a:p>
            <a:pPr marL="92075" indent="358775">
              <a:spcAft>
                <a:spcPct val="0"/>
              </a:spcAft>
            </a:pPr>
            <a:endParaRPr lang="uk-UA" altLang="ru-RU" b="1" dirty="0" smtClean="0">
              <a:latin typeface="Arial" panose="020B0604020202020204" pitchFamily="34" charset="0"/>
              <a:cs typeface="Arial" panose="020B0604020202020204" pitchFamily="34" charset="0"/>
            </a:endParaRPr>
          </a:p>
          <a:p>
            <a:pPr marL="92075" indent="358775">
              <a:spcAft>
                <a:spcPct val="0"/>
              </a:spcAft>
            </a:pPr>
            <a:endParaRPr lang="uk-UA" altLang="ru-RU" b="1" dirty="0" smtClean="0">
              <a:latin typeface="Arial" panose="020B0604020202020204" pitchFamily="34" charset="0"/>
              <a:cs typeface="Arial" panose="020B0604020202020204" pitchFamily="34" charset="0"/>
            </a:endParaRPr>
          </a:p>
        </p:txBody>
      </p:sp>
      <p:pic>
        <p:nvPicPr>
          <p:cNvPr id="9218" name="Picture 2" descr="http://naps.gov.ua/uploads/images/sod/print/ipto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530" y="200152"/>
            <a:ext cx="939322" cy="134188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naps.gov.ua/uploads/images/news/158805930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4646" y="0"/>
            <a:ext cx="3170584" cy="192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2763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1202635"/>
          </a:xfrm>
          <a:solidFill>
            <a:srgbClr val="FFCC99"/>
          </a:solidFill>
        </p:spPr>
        <p:txBody>
          <a:bodyPr>
            <a:noAutofit/>
          </a:bodyPr>
          <a:lstStyle/>
          <a:p>
            <a:r>
              <a:rPr lang="uk-UA" altLang="ru-RU" sz="2000" b="1" dirty="0" smtClean="0">
                <a:latin typeface="Arial" panose="020B0604020202020204" pitchFamily="34" charset="0"/>
                <a:cs typeface="Arial" panose="020B0604020202020204" pitchFamily="34" charset="0"/>
              </a:rPr>
              <a:t/>
            </a:r>
            <a:br>
              <a:rPr lang="uk-UA" altLang="ru-RU" sz="2000" b="1" dirty="0" smtClean="0">
                <a:latin typeface="Arial" panose="020B0604020202020204" pitchFamily="34" charset="0"/>
                <a:cs typeface="Arial" panose="020B0604020202020204" pitchFamily="34" charset="0"/>
              </a:rPr>
            </a:br>
            <a:r>
              <a:rPr lang="uk-UA" altLang="ru-RU" sz="1800" b="1" u="sng" dirty="0" smtClean="0">
                <a:solidFill>
                  <a:srgbClr val="002060"/>
                </a:solidFill>
                <a:latin typeface="Arial" panose="020B0604020202020204" pitchFamily="34" charset="0"/>
                <a:cs typeface="Arial" panose="020B0604020202020204" pitchFamily="34" charset="0"/>
              </a:rPr>
              <a:t>Опубліковані статті педагогічних працівників:</a:t>
            </a:r>
            <a:r>
              <a:rPr lang="uk-UA" altLang="ru-RU" sz="1800" b="1" dirty="0" smtClean="0">
                <a:solidFill>
                  <a:srgbClr val="002060"/>
                </a:solidFill>
                <a:latin typeface="Arial" panose="020B0604020202020204" pitchFamily="34" charset="0"/>
                <a:cs typeface="Arial" panose="020B0604020202020204" pitchFamily="34" charset="0"/>
              </a:rPr>
              <a:t/>
            </a:r>
            <a:br>
              <a:rPr lang="uk-UA" altLang="ru-RU" sz="1800" b="1" dirty="0" smtClean="0">
                <a:solidFill>
                  <a:srgbClr val="002060"/>
                </a:solidFill>
                <a:latin typeface="Arial" panose="020B0604020202020204" pitchFamily="34" charset="0"/>
                <a:cs typeface="Arial" panose="020B0604020202020204" pitchFamily="34" charset="0"/>
              </a:rPr>
            </a:br>
            <a:r>
              <a:rPr lang="uk-UA" altLang="ru-RU" sz="1800" b="1" dirty="0" smtClean="0">
                <a:solidFill>
                  <a:srgbClr val="C00000"/>
                </a:solidFill>
                <a:latin typeface="Arial" panose="020B0604020202020204" pitchFamily="34" charset="0"/>
                <a:cs typeface="Arial" panose="020B0604020202020204" pitchFamily="34" charset="0"/>
              </a:rPr>
              <a:t>Реалізація   перспективного   педагогічного досвіду у закладах   професійної  (професійно-технічної)  освіти:</a:t>
            </a:r>
            <a:r>
              <a:rPr lang="uk-UA" altLang="ru-RU" sz="1800" dirty="0" smtClean="0">
                <a:solidFill>
                  <a:srgbClr val="C00000"/>
                </a:solidFill>
                <a:latin typeface="Arial" panose="020B0604020202020204" pitchFamily="34" charset="0"/>
                <a:cs typeface="Arial" panose="020B0604020202020204" pitchFamily="34" charset="0"/>
              </a:rPr>
              <a:t> електронний </a:t>
            </a:r>
            <a:r>
              <a:rPr lang="uk-UA" altLang="ru-RU" sz="1800" dirty="0" err="1" smtClean="0">
                <a:solidFill>
                  <a:srgbClr val="C00000"/>
                </a:solidFill>
                <a:latin typeface="Arial" panose="020B0604020202020204" pitchFamily="34" charset="0"/>
                <a:cs typeface="Arial" panose="020B0604020202020204" pitchFamily="34" charset="0"/>
              </a:rPr>
              <a:t>зб</a:t>
            </a:r>
            <a:r>
              <a:rPr lang="uk-UA" altLang="ru-RU" sz="1800" dirty="0" smtClean="0">
                <a:solidFill>
                  <a:srgbClr val="C00000"/>
                </a:solidFill>
                <a:latin typeface="Arial" panose="020B0604020202020204" pitchFamily="34" charset="0"/>
                <a:cs typeface="Arial" panose="020B0604020202020204" pitchFamily="34" charset="0"/>
              </a:rPr>
              <a:t>. матеріалів Регіон. наук.- </a:t>
            </a:r>
            <a:r>
              <a:rPr lang="uk-UA" altLang="ru-RU" sz="1800" dirty="0" err="1" smtClean="0">
                <a:solidFill>
                  <a:srgbClr val="C00000"/>
                </a:solidFill>
                <a:latin typeface="Arial" panose="020B0604020202020204" pitchFamily="34" charset="0"/>
                <a:cs typeface="Arial" panose="020B0604020202020204" pitchFamily="34" charset="0"/>
              </a:rPr>
              <a:t>практ</a:t>
            </a:r>
            <a:r>
              <a:rPr lang="uk-UA" altLang="ru-RU" sz="1800" dirty="0" smtClean="0">
                <a:solidFill>
                  <a:srgbClr val="C00000"/>
                </a:solidFill>
                <a:latin typeface="Arial" panose="020B0604020202020204" pitchFamily="34" charset="0"/>
                <a:cs typeface="Arial" panose="020B0604020202020204" pitchFamily="34" charset="0"/>
              </a:rPr>
              <a:t>. конференції, м. Одеса, 21 травня 2020 р. / за </a:t>
            </a:r>
            <a:r>
              <a:rPr lang="uk-UA" altLang="ru-RU" sz="1800" dirty="0" err="1" smtClean="0">
                <a:solidFill>
                  <a:srgbClr val="C00000"/>
                </a:solidFill>
                <a:latin typeface="Arial" panose="020B0604020202020204" pitchFamily="34" charset="0"/>
                <a:cs typeface="Arial" panose="020B0604020202020204" pitchFamily="34" charset="0"/>
              </a:rPr>
              <a:t>заг</a:t>
            </a:r>
            <a:r>
              <a:rPr lang="uk-UA" altLang="ru-RU" sz="1800" dirty="0" smtClean="0">
                <a:solidFill>
                  <a:srgbClr val="C00000"/>
                </a:solidFill>
                <a:latin typeface="Arial" panose="020B0604020202020204" pitchFamily="34" charset="0"/>
                <a:cs typeface="Arial" panose="020B0604020202020204" pitchFamily="34" charset="0"/>
              </a:rPr>
              <a:t>. ред. С.С. Шевчук. Біла Церква: БІНПО ДЗВО «УМО» НАПН України, 2020.  251 с. URL: </a:t>
            </a:r>
            <a:br>
              <a:rPr lang="uk-UA" altLang="ru-RU" sz="1800" dirty="0" smtClean="0">
                <a:solidFill>
                  <a:srgbClr val="C00000"/>
                </a:solidFill>
                <a:latin typeface="Arial" panose="020B0604020202020204" pitchFamily="34" charset="0"/>
                <a:cs typeface="Arial" panose="020B0604020202020204" pitchFamily="34" charset="0"/>
              </a:rPr>
            </a:br>
            <a:endParaRPr lang="uk-UA" sz="1800" dirty="0">
              <a:solidFill>
                <a:srgbClr val="C00000"/>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606630586"/>
              </p:ext>
            </p:extLst>
          </p:nvPr>
        </p:nvGraphicFramePr>
        <p:xfrm>
          <a:off x="0" y="1236228"/>
          <a:ext cx="12191999" cy="5684607"/>
        </p:xfrm>
        <a:graphic>
          <a:graphicData uri="http://schemas.openxmlformats.org/drawingml/2006/table">
            <a:tbl>
              <a:tblPr firstRow="1" bandRow="1">
                <a:tableStyleId>{BC89EF96-8CEA-46FF-86C4-4CE0E7609802}</a:tableStyleId>
              </a:tblPr>
              <a:tblGrid>
                <a:gridCol w="554997"/>
                <a:gridCol w="2422133"/>
                <a:gridCol w="9214869"/>
              </a:tblGrid>
              <a:tr h="283028">
                <a:tc>
                  <a:txBody>
                    <a:bodyPr/>
                    <a:lstStyle/>
                    <a:p>
                      <a:pPr algn="ctr"/>
                      <a:r>
                        <a:rPr lang="uk-UA" sz="1400" b="1" dirty="0" smtClean="0">
                          <a:solidFill>
                            <a:srgbClr val="002060"/>
                          </a:solidFill>
                          <a:latin typeface="+mn-lt"/>
                        </a:rPr>
                        <a:t>№</a:t>
                      </a:r>
                      <a:endParaRPr lang="uk-UA" sz="1400" b="1" dirty="0">
                        <a:solidFill>
                          <a:srgbClr val="002060"/>
                        </a:solidFill>
                        <a:latin typeface="+mn-lt"/>
                      </a:endParaRPr>
                    </a:p>
                  </a:txBody>
                  <a:tcPr>
                    <a:solidFill>
                      <a:srgbClr val="66FFFF"/>
                    </a:solidFill>
                  </a:tcPr>
                </a:tc>
                <a:tc>
                  <a:txBody>
                    <a:bodyPr/>
                    <a:lstStyle/>
                    <a:p>
                      <a:pPr algn="ctr"/>
                      <a:r>
                        <a:rPr lang="uk-UA" sz="1400" b="1" dirty="0" smtClean="0">
                          <a:solidFill>
                            <a:srgbClr val="002060"/>
                          </a:solidFill>
                          <a:latin typeface="+mn-lt"/>
                        </a:rPr>
                        <a:t>Прізвище, ім'я, по-батькові</a:t>
                      </a:r>
                      <a:endParaRPr lang="uk-UA" sz="1400" b="1" dirty="0">
                        <a:solidFill>
                          <a:srgbClr val="002060"/>
                        </a:solidFill>
                        <a:latin typeface="+mn-lt"/>
                      </a:endParaRPr>
                    </a:p>
                  </a:txBody>
                  <a:tcPr>
                    <a:solidFill>
                      <a:srgbClr val="66FFFF"/>
                    </a:solidFill>
                  </a:tcPr>
                </a:tc>
                <a:tc>
                  <a:txBody>
                    <a:bodyPr/>
                    <a:lstStyle/>
                    <a:p>
                      <a:pPr algn="ctr"/>
                      <a:r>
                        <a:rPr lang="uk-UA" sz="1400" b="1" dirty="0" smtClean="0">
                          <a:solidFill>
                            <a:srgbClr val="002060"/>
                          </a:solidFill>
                          <a:latin typeface="+mn-lt"/>
                        </a:rPr>
                        <a:t>Назва статті</a:t>
                      </a:r>
                      <a:endParaRPr lang="uk-UA" sz="1400" b="1" dirty="0">
                        <a:solidFill>
                          <a:srgbClr val="002060"/>
                        </a:solidFill>
                        <a:latin typeface="+mn-lt"/>
                      </a:endParaRPr>
                    </a:p>
                  </a:txBody>
                  <a:tcPr>
                    <a:solidFill>
                      <a:srgbClr val="66FFFF"/>
                    </a:solidFill>
                  </a:tcPr>
                </a:tc>
              </a:tr>
              <a:tr h="414578">
                <a:tc>
                  <a:txBody>
                    <a:bodyPr/>
                    <a:lstStyle/>
                    <a:p>
                      <a:pPr marL="342900" lvl="0" indent="-342900">
                        <a:lnSpc>
                          <a:spcPct val="107000"/>
                        </a:lnSpc>
                        <a:spcAft>
                          <a:spcPts val="0"/>
                        </a:spcAft>
                        <a:buFont typeface="+mj-lt"/>
                        <a:buAutoNum type="arabicPeriod"/>
                      </a:pPr>
                      <a:r>
                        <a:rPr lang="uk-UA" sz="1400" b="1" dirty="0">
                          <a:solidFill>
                            <a:srgbClr val="002060"/>
                          </a:solidFill>
                          <a:effectLst/>
                          <a:latin typeface="+mn-lt"/>
                          <a:ea typeface="Calibri" panose="020F0502020204030204" pitchFamily="34" charset="0"/>
                          <a:cs typeface="Times New Roman" panose="02020603050405020304" pitchFamily="18" charset="0"/>
                        </a:rPr>
                        <a:t> </a:t>
                      </a:r>
                      <a:endParaRPr lang="ru-RU" sz="14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c>
                  <a:txBody>
                    <a:bodyPr/>
                    <a:lstStyle/>
                    <a:p>
                      <a:pPr>
                        <a:lnSpc>
                          <a:spcPct val="107000"/>
                        </a:lnSpc>
                        <a:spcAft>
                          <a:spcPts val="0"/>
                        </a:spcAft>
                      </a:pPr>
                      <a:r>
                        <a:rPr lang="uk-UA" sz="1400" b="1" dirty="0" err="1">
                          <a:solidFill>
                            <a:srgbClr val="002060"/>
                          </a:solidFill>
                          <a:effectLst/>
                          <a:latin typeface="+mn-lt"/>
                          <a:ea typeface="Calibri" panose="020F0502020204030204" pitchFamily="34" charset="0"/>
                          <a:cs typeface="Times New Roman" panose="02020603050405020304" pitchFamily="18" charset="0"/>
                        </a:rPr>
                        <a:t>Білоконенко</a:t>
                      </a:r>
                      <a:r>
                        <a:rPr lang="uk-UA" sz="1400" b="1" dirty="0">
                          <a:solidFill>
                            <a:srgbClr val="002060"/>
                          </a:solidFill>
                          <a:effectLst/>
                          <a:latin typeface="+mn-lt"/>
                          <a:ea typeface="Calibri" panose="020F0502020204030204" pitchFamily="34" charset="0"/>
                          <a:cs typeface="Times New Roman" panose="02020603050405020304" pitchFamily="18" charset="0"/>
                        </a:rPr>
                        <a:t> Сергій Павлович </a:t>
                      </a:r>
                      <a:endParaRPr lang="ru-RU" sz="14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c>
                  <a:txBody>
                    <a:bodyPr/>
                    <a:lstStyle/>
                    <a:p>
                      <a:pPr>
                        <a:lnSpc>
                          <a:spcPct val="107000"/>
                        </a:lnSpc>
                        <a:spcAft>
                          <a:spcPts val="0"/>
                        </a:spcAft>
                      </a:pPr>
                      <a:r>
                        <a:rPr lang="uk-UA" sz="1400" b="1" dirty="0">
                          <a:solidFill>
                            <a:srgbClr val="002060"/>
                          </a:solidFill>
                          <a:effectLst/>
                          <a:latin typeface="+mn-lt"/>
                          <a:ea typeface="Calibri" panose="020F0502020204030204" pitchFamily="34" charset="0"/>
                          <a:cs typeface="Times New Roman" panose="02020603050405020304" pitchFamily="18" charset="0"/>
                        </a:rPr>
                        <a:t>Дуальна професійна освіта сьогодні: «за» і «проти»</a:t>
                      </a:r>
                      <a:endParaRPr lang="ru-RU" sz="14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r>
              <a:tr h="292303">
                <a:tc>
                  <a:txBody>
                    <a:bodyPr/>
                    <a:lstStyle/>
                    <a:p>
                      <a:pPr marL="342900" indent="-342900">
                        <a:buFont typeface="+mj-lt"/>
                        <a:buAutoNum type="arabicPeriod"/>
                      </a:pPr>
                      <a:endParaRPr lang="uk-UA" sz="1400" b="1" dirty="0">
                        <a:solidFill>
                          <a:srgbClr val="002060"/>
                        </a:solidFill>
                        <a:latin typeface="+mn-lt"/>
                      </a:endParaRPr>
                    </a:p>
                  </a:txBody>
                  <a:tcPr>
                    <a:solidFill>
                      <a:srgbClr val="66FFFF"/>
                    </a:solidFill>
                  </a:tcPr>
                </a:tc>
                <a:tc gridSpan="2">
                  <a:txBody>
                    <a:bodyPr/>
                    <a:lstStyle/>
                    <a:p>
                      <a:pPr algn="ctr"/>
                      <a:r>
                        <a:rPr lang="uk-UA" sz="1400" b="1" kern="1200" dirty="0" smtClean="0">
                          <a:solidFill>
                            <a:srgbClr val="002060"/>
                          </a:solidFill>
                          <a:effectLst/>
                          <a:latin typeface="+mn-lt"/>
                          <a:ea typeface="+mn-ea"/>
                          <a:cs typeface="+mn-cs"/>
                        </a:rPr>
                        <a:t>Викладачі </a:t>
                      </a:r>
                      <a:r>
                        <a:rPr lang="uk-UA" sz="1400" b="1" kern="1200" dirty="0" err="1" smtClean="0">
                          <a:solidFill>
                            <a:srgbClr val="002060"/>
                          </a:solidFill>
                          <a:effectLst/>
                          <a:latin typeface="+mn-lt"/>
                          <a:ea typeface="+mn-ea"/>
                          <a:cs typeface="+mn-cs"/>
                        </a:rPr>
                        <a:t>професійно</a:t>
                      </a:r>
                      <a:r>
                        <a:rPr lang="uk-UA" sz="1400" b="1" kern="1200" dirty="0" smtClean="0">
                          <a:solidFill>
                            <a:srgbClr val="002060"/>
                          </a:solidFill>
                          <a:effectLst/>
                          <a:latin typeface="+mn-lt"/>
                          <a:ea typeface="+mn-ea"/>
                          <a:cs typeface="+mn-cs"/>
                        </a:rPr>
                        <a:t>-теоретичної підготовки</a:t>
                      </a:r>
                      <a:endParaRPr lang="uk-UA" sz="1400" b="1" dirty="0">
                        <a:solidFill>
                          <a:srgbClr val="002060"/>
                        </a:solidFill>
                        <a:latin typeface="+mn-lt"/>
                      </a:endParaRPr>
                    </a:p>
                  </a:txBody>
                  <a:tcPr>
                    <a:solidFill>
                      <a:srgbClr val="66FFFF"/>
                    </a:solidFill>
                  </a:tcPr>
                </a:tc>
                <a:tc hMerge="1">
                  <a:txBody>
                    <a:bodyPr/>
                    <a:lstStyle/>
                    <a:p>
                      <a:endParaRPr lang="uk-UA"/>
                    </a:p>
                  </a:txBody>
                  <a:tcPr/>
                </a:tc>
              </a:tr>
              <a:tr h="414578">
                <a:tc>
                  <a:txBody>
                    <a:bodyPr/>
                    <a:lstStyle/>
                    <a:p>
                      <a:pPr marL="0" lvl="0" indent="0">
                        <a:lnSpc>
                          <a:spcPct val="107000"/>
                        </a:lnSpc>
                        <a:spcAft>
                          <a:spcPts val="0"/>
                        </a:spcAft>
                        <a:buFont typeface="+mj-lt"/>
                        <a:buNone/>
                      </a:pPr>
                      <a:r>
                        <a:rPr lang="uk-UA" sz="1400" b="1" dirty="0" smtClean="0">
                          <a:solidFill>
                            <a:srgbClr val="002060"/>
                          </a:solidFill>
                          <a:effectLst/>
                          <a:latin typeface="+mn-lt"/>
                          <a:ea typeface="Calibri" panose="020F0502020204030204" pitchFamily="34" charset="0"/>
                          <a:cs typeface="Times New Roman" panose="02020603050405020304" pitchFamily="18" charset="0"/>
                        </a:rPr>
                        <a:t>2.</a:t>
                      </a:r>
                      <a:r>
                        <a:rPr lang="uk-UA" sz="1400" b="1" dirty="0">
                          <a:solidFill>
                            <a:srgbClr val="002060"/>
                          </a:solidFill>
                          <a:effectLst/>
                          <a:latin typeface="+mn-lt"/>
                          <a:ea typeface="Calibri" panose="020F0502020204030204" pitchFamily="34" charset="0"/>
                          <a:cs typeface="Times New Roman" panose="02020603050405020304" pitchFamily="18" charset="0"/>
                        </a:rPr>
                        <a:t> </a:t>
                      </a:r>
                      <a:endParaRPr lang="ru-RU" sz="14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c>
                  <a:txBody>
                    <a:bodyPr/>
                    <a:lstStyle/>
                    <a:p>
                      <a:pPr>
                        <a:lnSpc>
                          <a:spcPct val="107000"/>
                        </a:lnSpc>
                        <a:spcAft>
                          <a:spcPts val="0"/>
                        </a:spcAft>
                      </a:pPr>
                      <a:r>
                        <a:rPr lang="uk-UA" sz="1400" b="1" dirty="0">
                          <a:solidFill>
                            <a:srgbClr val="002060"/>
                          </a:solidFill>
                          <a:effectLst/>
                          <a:latin typeface="+mn-lt"/>
                          <a:ea typeface="Calibri" panose="020F0502020204030204" pitchFamily="34" charset="0"/>
                          <a:cs typeface="Times New Roman" panose="02020603050405020304" pitchFamily="18" charset="0"/>
                        </a:rPr>
                        <a:t>Андрєєва Ольга Вікторівна</a:t>
                      </a:r>
                      <a:endParaRPr lang="ru-RU" sz="14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c>
                  <a:txBody>
                    <a:bodyPr/>
                    <a:lstStyle/>
                    <a:p>
                      <a:pPr>
                        <a:lnSpc>
                          <a:spcPct val="107000"/>
                        </a:lnSpc>
                        <a:spcAft>
                          <a:spcPts val="0"/>
                        </a:spcAft>
                      </a:pPr>
                      <a:r>
                        <a:rPr lang="uk-UA" sz="1400" b="1" dirty="0">
                          <a:solidFill>
                            <a:srgbClr val="002060"/>
                          </a:solidFill>
                          <a:effectLst/>
                          <a:latin typeface="+mn-lt"/>
                          <a:ea typeface="Calibri" panose="020F0502020204030204" pitchFamily="34" charset="0"/>
                          <a:cs typeface="Times New Roman" panose="02020603050405020304" pitchFamily="18" charset="0"/>
                        </a:rPr>
                        <a:t>Методика створення навчальних посібників як складової сучасного </a:t>
                      </a:r>
                      <a:r>
                        <a:rPr lang="uk-UA" sz="1400" b="1" dirty="0" smtClean="0">
                          <a:solidFill>
                            <a:srgbClr val="002060"/>
                          </a:solidFill>
                          <a:effectLst/>
                          <a:latin typeface="+mn-lt"/>
                          <a:ea typeface="Calibri" panose="020F0502020204030204" pitchFamily="34" charset="0"/>
                          <a:cs typeface="Times New Roman" panose="02020603050405020304" pitchFamily="18" charset="0"/>
                        </a:rPr>
                        <a:t>комплексного </a:t>
                      </a:r>
                      <a:r>
                        <a:rPr lang="uk-UA" sz="1400" b="1" dirty="0">
                          <a:solidFill>
                            <a:srgbClr val="002060"/>
                          </a:solidFill>
                          <a:effectLst/>
                          <a:latin typeface="+mn-lt"/>
                          <a:ea typeface="Calibri" panose="020F0502020204030204" pitchFamily="34" charset="0"/>
                          <a:cs typeface="Times New Roman" panose="02020603050405020304" pitchFamily="18" charset="0"/>
                        </a:rPr>
                        <a:t>методичного забезпечення навчальних дисциплін</a:t>
                      </a:r>
                      <a:endParaRPr lang="ru-RU" sz="14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r>
              <a:tr h="204441">
                <a:tc>
                  <a:txBody>
                    <a:bodyPr/>
                    <a:lstStyle/>
                    <a:p>
                      <a:pPr marL="0" lvl="0" indent="0">
                        <a:lnSpc>
                          <a:spcPct val="107000"/>
                        </a:lnSpc>
                        <a:spcAft>
                          <a:spcPts val="0"/>
                        </a:spcAft>
                        <a:buFontTx/>
                        <a:buNone/>
                      </a:pPr>
                      <a:r>
                        <a:rPr lang="uk-UA" sz="1400" b="1" dirty="0">
                          <a:solidFill>
                            <a:srgbClr val="002060"/>
                          </a:solidFill>
                          <a:effectLst/>
                          <a:latin typeface="+mn-lt"/>
                          <a:ea typeface="Calibri" panose="020F0502020204030204" pitchFamily="34" charset="0"/>
                          <a:cs typeface="Times New Roman" panose="02020603050405020304" pitchFamily="18" charset="0"/>
                        </a:rPr>
                        <a:t> </a:t>
                      </a:r>
                      <a:r>
                        <a:rPr lang="uk-UA" sz="1400" b="1" dirty="0" smtClean="0">
                          <a:solidFill>
                            <a:srgbClr val="002060"/>
                          </a:solidFill>
                          <a:effectLst/>
                          <a:latin typeface="+mn-lt"/>
                          <a:ea typeface="Calibri" panose="020F0502020204030204" pitchFamily="34" charset="0"/>
                          <a:cs typeface="Times New Roman" panose="02020603050405020304" pitchFamily="18" charset="0"/>
                        </a:rPr>
                        <a:t>3.</a:t>
                      </a:r>
                      <a:endParaRPr lang="ru-RU" sz="14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c>
                  <a:txBody>
                    <a:bodyPr/>
                    <a:lstStyle/>
                    <a:p>
                      <a:pPr>
                        <a:lnSpc>
                          <a:spcPct val="107000"/>
                        </a:lnSpc>
                        <a:spcAft>
                          <a:spcPts val="0"/>
                        </a:spcAft>
                      </a:pPr>
                      <a:r>
                        <a:rPr lang="uk-UA" sz="1400" b="1">
                          <a:solidFill>
                            <a:srgbClr val="002060"/>
                          </a:solidFill>
                          <a:effectLst/>
                          <a:latin typeface="+mn-lt"/>
                          <a:ea typeface="Calibri" panose="020F0502020204030204" pitchFamily="34" charset="0"/>
                          <a:cs typeface="Times New Roman" panose="02020603050405020304" pitchFamily="18" charset="0"/>
                        </a:rPr>
                        <a:t>Андрієнко Алла Миколаївна </a:t>
                      </a:r>
                      <a:endParaRPr lang="ru-RU" sz="14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c>
                  <a:txBody>
                    <a:bodyPr/>
                    <a:lstStyle/>
                    <a:p>
                      <a:pPr>
                        <a:lnSpc>
                          <a:spcPct val="107000"/>
                        </a:lnSpc>
                        <a:spcAft>
                          <a:spcPts val="0"/>
                        </a:spcAft>
                      </a:pPr>
                      <a:r>
                        <a:rPr lang="uk-UA" sz="1400" b="1" dirty="0">
                          <a:solidFill>
                            <a:srgbClr val="002060"/>
                          </a:solidFill>
                          <a:effectLst/>
                          <a:latin typeface="+mn-lt"/>
                          <a:ea typeface="Calibri" panose="020F0502020204030204" pitchFamily="34" charset="0"/>
                          <a:cs typeface="Times New Roman" panose="02020603050405020304" pitchFamily="18" charset="0"/>
                        </a:rPr>
                        <a:t>Особливості  реалізації  дуальної  форми  у  професійній  підготовці </a:t>
                      </a:r>
                      <a:r>
                        <a:rPr lang="uk-UA" sz="1400" b="1" dirty="0" smtClean="0">
                          <a:solidFill>
                            <a:srgbClr val="002060"/>
                          </a:solidFill>
                          <a:effectLst/>
                          <a:latin typeface="+mn-lt"/>
                          <a:ea typeface="Calibri" panose="020F0502020204030204" pitchFamily="34" charset="0"/>
                          <a:cs typeface="Times New Roman" panose="02020603050405020304" pitchFamily="18" charset="0"/>
                        </a:rPr>
                        <a:t>фахівців </a:t>
                      </a:r>
                      <a:r>
                        <a:rPr lang="uk-UA" sz="1400" b="1" dirty="0">
                          <a:solidFill>
                            <a:srgbClr val="002060"/>
                          </a:solidFill>
                          <a:effectLst/>
                          <a:latin typeface="+mn-lt"/>
                          <a:ea typeface="Calibri" panose="020F0502020204030204" pitchFamily="34" charset="0"/>
                          <a:cs typeface="Times New Roman" panose="02020603050405020304" pitchFamily="18" charset="0"/>
                        </a:rPr>
                        <a:t>для сфери обслуговування</a:t>
                      </a:r>
                      <a:endParaRPr lang="ru-RU" sz="14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r>
              <a:tr h="414578">
                <a:tc>
                  <a:txBody>
                    <a:bodyPr/>
                    <a:lstStyle/>
                    <a:p>
                      <a:pPr marL="0" lvl="0" indent="0">
                        <a:lnSpc>
                          <a:spcPct val="107000"/>
                        </a:lnSpc>
                        <a:spcAft>
                          <a:spcPts val="0"/>
                        </a:spcAft>
                        <a:buFontTx/>
                        <a:buNone/>
                      </a:pPr>
                      <a:r>
                        <a:rPr lang="uk-UA" sz="1400" b="1" dirty="0">
                          <a:solidFill>
                            <a:srgbClr val="002060"/>
                          </a:solidFill>
                          <a:effectLst/>
                          <a:latin typeface="+mn-lt"/>
                          <a:ea typeface="Calibri" panose="020F0502020204030204" pitchFamily="34" charset="0"/>
                          <a:cs typeface="Times New Roman" panose="02020603050405020304" pitchFamily="18" charset="0"/>
                        </a:rPr>
                        <a:t> </a:t>
                      </a:r>
                      <a:r>
                        <a:rPr lang="uk-UA" sz="1400" b="1" dirty="0" smtClean="0">
                          <a:solidFill>
                            <a:srgbClr val="002060"/>
                          </a:solidFill>
                          <a:effectLst/>
                          <a:latin typeface="+mn-lt"/>
                          <a:ea typeface="Calibri" panose="020F0502020204030204" pitchFamily="34" charset="0"/>
                          <a:cs typeface="Times New Roman" panose="02020603050405020304" pitchFamily="18" charset="0"/>
                        </a:rPr>
                        <a:t>4.</a:t>
                      </a:r>
                      <a:endParaRPr lang="ru-RU" sz="14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c>
                  <a:txBody>
                    <a:bodyPr/>
                    <a:lstStyle/>
                    <a:p>
                      <a:pPr>
                        <a:lnSpc>
                          <a:spcPct val="107000"/>
                        </a:lnSpc>
                        <a:spcAft>
                          <a:spcPts val="0"/>
                        </a:spcAft>
                      </a:pPr>
                      <a:r>
                        <a:rPr lang="uk-UA" sz="1400" b="1">
                          <a:solidFill>
                            <a:srgbClr val="002060"/>
                          </a:solidFill>
                          <a:effectLst/>
                          <a:latin typeface="+mn-lt"/>
                          <a:ea typeface="Calibri" panose="020F0502020204030204" pitchFamily="34" charset="0"/>
                          <a:cs typeface="Times New Roman" panose="02020603050405020304" pitchFamily="18" charset="0"/>
                        </a:rPr>
                        <a:t>Болдескул Віра Данилівна </a:t>
                      </a:r>
                      <a:endParaRPr lang="ru-RU" sz="14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c>
                  <a:txBody>
                    <a:bodyPr/>
                    <a:lstStyle/>
                    <a:p>
                      <a:pPr>
                        <a:lnSpc>
                          <a:spcPct val="107000"/>
                        </a:lnSpc>
                        <a:spcAft>
                          <a:spcPts val="0"/>
                        </a:spcAft>
                      </a:pPr>
                      <a:r>
                        <a:rPr lang="uk-UA" sz="1400" b="1" dirty="0">
                          <a:solidFill>
                            <a:srgbClr val="002060"/>
                          </a:solidFill>
                          <a:effectLst/>
                          <a:latin typeface="+mn-lt"/>
                          <a:ea typeface="Calibri" panose="020F0502020204030204" pitchFamily="34" charset="0"/>
                          <a:cs typeface="Times New Roman" panose="02020603050405020304" pitchFamily="18" charset="0"/>
                        </a:rPr>
                        <a:t>Особливості  професійної  підготовки  фахівців  морських  професій  з </a:t>
                      </a:r>
                      <a:r>
                        <a:rPr lang="uk-UA" sz="1400" b="1" dirty="0" smtClean="0">
                          <a:solidFill>
                            <a:srgbClr val="002060"/>
                          </a:solidFill>
                          <a:effectLst/>
                          <a:latin typeface="+mn-lt"/>
                          <a:ea typeface="Calibri" panose="020F0502020204030204" pitchFamily="34" charset="0"/>
                          <a:cs typeface="Times New Roman" panose="02020603050405020304" pitchFamily="18" charset="0"/>
                        </a:rPr>
                        <a:t>використанням </a:t>
                      </a:r>
                      <a:r>
                        <a:rPr lang="uk-UA" sz="1400" b="1" dirty="0">
                          <a:solidFill>
                            <a:srgbClr val="002060"/>
                          </a:solidFill>
                          <a:effectLst/>
                          <a:latin typeface="+mn-lt"/>
                          <a:ea typeface="Calibri" panose="020F0502020204030204" pitchFamily="34" charset="0"/>
                          <a:cs typeface="Times New Roman" panose="02020603050405020304" pitchFamily="18" charset="0"/>
                        </a:rPr>
                        <a:t>елементів дуальної форми навчання</a:t>
                      </a:r>
                      <a:endParaRPr lang="ru-RU" sz="14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r>
              <a:tr h="414578">
                <a:tc>
                  <a:txBody>
                    <a:bodyPr/>
                    <a:lstStyle/>
                    <a:p>
                      <a:pPr marL="0" indent="0">
                        <a:buFontTx/>
                        <a:buNone/>
                      </a:pPr>
                      <a:r>
                        <a:rPr lang="uk-UA" sz="1400" b="1" dirty="0" smtClean="0">
                          <a:solidFill>
                            <a:srgbClr val="002060"/>
                          </a:solidFill>
                          <a:latin typeface="+mn-lt"/>
                        </a:rPr>
                        <a:t>5.</a:t>
                      </a:r>
                      <a:endParaRPr lang="uk-UA" sz="1400" b="1" dirty="0">
                        <a:solidFill>
                          <a:srgbClr val="002060"/>
                        </a:solidFill>
                        <a:latin typeface="+mn-lt"/>
                      </a:endParaRPr>
                    </a:p>
                  </a:txBody>
                  <a:tcPr>
                    <a:solidFill>
                      <a:srgbClr val="66FFFF"/>
                    </a:solidFill>
                  </a:tcPr>
                </a:tc>
                <a:tc>
                  <a:txBody>
                    <a:bodyPr/>
                    <a:lstStyle/>
                    <a:p>
                      <a:pPr>
                        <a:lnSpc>
                          <a:spcPct val="107000"/>
                        </a:lnSpc>
                        <a:spcAft>
                          <a:spcPts val="0"/>
                        </a:spcAft>
                      </a:pPr>
                      <a:r>
                        <a:rPr lang="uk-UA" sz="1400" b="1" dirty="0" err="1">
                          <a:solidFill>
                            <a:srgbClr val="002060"/>
                          </a:solidFill>
                          <a:effectLst/>
                          <a:latin typeface="+mn-lt"/>
                          <a:ea typeface="Calibri" panose="020F0502020204030204" pitchFamily="34" charset="0"/>
                          <a:cs typeface="Times New Roman" panose="02020603050405020304" pitchFamily="18" charset="0"/>
                        </a:rPr>
                        <a:t>Болдескул</a:t>
                      </a:r>
                      <a:r>
                        <a:rPr lang="uk-UA" sz="1400" b="1" dirty="0">
                          <a:solidFill>
                            <a:srgbClr val="002060"/>
                          </a:solidFill>
                          <a:effectLst/>
                          <a:latin typeface="+mn-lt"/>
                          <a:ea typeface="Calibri" panose="020F0502020204030204" pitchFamily="34" charset="0"/>
                          <a:cs typeface="Times New Roman" panose="02020603050405020304" pitchFamily="18" charset="0"/>
                        </a:rPr>
                        <a:t> Ольга Вікторівна </a:t>
                      </a:r>
                      <a:endParaRPr lang="ru-RU" sz="14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c>
                  <a:txBody>
                    <a:bodyPr/>
                    <a:lstStyle/>
                    <a:p>
                      <a:pPr>
                        <a:lnSpc>
                          <a:spcPct val="107000"/>
                        </a:lnSpc>
                        <a:spcAft>
                          <a:spcPts val="0"/>
                        </a:spcAft>
                      </a:pPr>
                      <a:r>
                        <a:rPr lang="uk-UA" sz="1400" b="1" dirty="0">
                          <a:solidFill>
                            <a:srgbClr val="002060"/>
                          </a:solidFill>
                          <a:effectLst/>
                          <a:latin typeface="+mn-lt"/>
                          <a:ea typeface="Calibri" panose="020F0502020204030204" pitchFamily="34" charset="0"/>
                          <a:cs typeface="Times New Roman" panose="02020603050405020304" pitchFamily="18" charset="0"/>
                        </a:rPr>
                        <a:t>Методика  розробки  та  використання  авторських  електронних засобів навчання у </a:t>
                      </a:r>
                      <a:r>
                        <a:rPr lang="uk-UA" sz="1400" b="1" noProof="0" dirty="0" err="1" smtClean="0">
                          <a:solidFill>
                            <a:srgbClr val="002060"/>
                          </a:solidFill>
                          <a:effectLst/>
                          <a:latin typeface="+mn-lt"/>
                          <a:ea typeface="Calibri" panose="020F0502020204030204" pitchFamily="34" charset="0"/>
                          <a:cs typeface="Times New Roman" panose="02020603050405020304" pitchFamily="18" charset="0"/>
                        </a:rPr>
                        <a:t>професійно</a:t>
                      </a:r>
                      <a:r>
                        <a:rPr lang="uk-UA" sz="1400" b="1" noProof="0" dirty="0" smtClean="0">
                          <a:solidFill>
                            <a:srgbClr val="002060"/>
                          </a:solidFill>
                          <a:effectLst/>
                          <a:latin typeface="+mn-lt"/>
                          <a:ea typeface="Calibri" panose="020F0502020204030204" pitchFamily="34" charset="0"/>
                          <a:cs typeface="Times New Roman" panose="02020603050405020304" pitchFamily="18" charset="0"/>
                        </a:rPr>
                        <a:t>-теоретичній  </a:t>
                      </a:r>
                      <a:r>
                        <a:rPr lang="uk-UA" sz="1400" b="1" dirty="0" smtClean="0">
                          <a:solidFill>
                            <a:srgbClr val="002060"/>
                          </a:solidFill>
                          <a:effectLst/>
                          <a:latin typeface="+mn-lt"/>
                          <a:ea typeface="Calibri" panose="020F0502020204030204" pitchFamily="34" charset="0"/>
                          <a:cs typeface="Times New Roman" panose="02020603050405020304" pitchFamily="18" charset="0"/>
                        </a:rPr>
                        <a:t>підготовці</a:t>
                      </a:r>
                      <a:endParaRPr lang="ru-RU" sz="14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r>
              <a:tr h="504439">
                <a:tc>
                  <a:txBody>
                    <a:bodyPr/>
                    <a:lstStyle/>
                    <a:p>
                      <a:pPr marL="0" indent="0">
                        <a:buFontTx/>
                        <a:buNone/>
                      </a:pPr>
                      <a:r>
                        <a:rPr lang="uk-UA" sz="1400" b="1" dirty="0" smtClean="0">
                          <a:solidFill>
                            <a:srgbClr val="002060"/>
                          </a:solidFill>
                          <a:latin typeface="+mn-lt"/>
                        </a:rPr>
                        <a:t>6.</a:t>
                      </a:r>
                      <a:endParaRPr lang="uk-UA" sz="1400" b="1" dirty="0">
                        <a:solidFill>
                          <a:srgbClr val="002060"/>
                        </a:solidFill>
                        <a:latin typeface="+mn-lt"/>
                      </a:endParaRPr>
                    </a:p>
                  </a:txBody>
                  <a:tcPr>
                    <a:solidFill>
                      <a:srgbClr val="66FFFF"/>
                    </a:solidFill>
                  </a:tcPr>
                </a:tc>
                <a:tc>
                  <a:txBody>
                    <a:bodyPr/>
                    <a:lstStyle/>
                    <a:p>
                      <a:pPr>
                        <a:lnSpc>
                          <a:spcPct val="107000"/>
                        </a:lnSpc>
                        <a:spcAft>
                          <a:spcPts val="800"/>
                        </a:spcAft>
                      </a:pPr>
                      <a:r>
                        <a:rPr lang="uk-UA" sz="1400" b="1" dirty="0" smtClean="0">
                          <a:solidFill>
                            <a:srgbClr val="002060"/>
                          </a:solidFill>
                          <a:effectLst/>
                          <a:latin typeface="+mn-lt"/>
                          <a:ea typeface="Calibri" panose="020F0502020204030204" pitchFamily="34" charset="0"/>
                          <a:cs typeface="Times New Roman" panose="02020603050405020304" pitchFamily="18" charset="0"/>
                        </a:rPr>
                        <a:t>Демченко </a:t>
                      </a:r>
                      <a:r>
                        <a:rPr lang="uk-UA" sz="1400" b="1" dirty="0">
                          <a:solidFill>
                            <a:srgbClr val="002060"/>
                          </a:solidFill>
                          <a:effectLst/>
                          <a:latin typeface="+mn-lt"/>
                          <a:ea typeface="Calibri" panose="020F0502020204030204" pitchFamily="34" charset="0"/>
                          <a:cs typeface="Times New Roman" panose="02020603050405020304" pitchFamily="18" charset="0"/>
                        </a:rPr>
                        <a:t>Галина Кузьмівна</a:t>
                      </a:r>
                      <a:endParaRPr lang="ru-RU" sz="1400" b="1" dirty="0">
                        <a:solidFill>
                          <a:srgbClr val="002060"/>
                        </a:solidFill>
                        <a:effectLst/>
                        <a:latin typeface="+mn-lt"/>
                        <a:ea typeface="Calibri" panose="020F0502020204030204" pitchFamily="34" charset="0"/>
                        <a:cs typeface="Times New Roman" panose="02020603050405020304" pitchFamily="18" charset="0"/>
                      </a:endParaRPr>
                    </a:p>
                    <a:p>
                      <a:r>
                        <a:rPr lang="uk-UA" sz="1400" b="1" dirty="0">
                          <a:solidFill>
                            <a:srgbClr val="002060"/>
                          </a:solidFill>
                          <a:effectLst/>
                          <a:latin typeface="+mn-lt"/>
                          <a:cs typeface="Times New Roman" panose="02020603050405020304" pitchFamily="18" charset="0"/>
                        </a:rPr>
                        <a:t> </a:t>
                      </a:r>
                      <a:r>
                        <a:rPr lang="ru-RU" sz="1400" b="1" dirty="0">
                          <a:solidFill>
                            <a:srgbClr val="002060"/>
                          </a:solidFill>
                          <a:effectLst/>
                          <a:latin typeface="+mn-lt"/>
                          <a:cs typeface="Times New Roman" panose="02020603050405020304" pitchFamily="18" charset="0"/>
                        </a:rPr>
                        <a:t> </a:t>
                      </a:r>
                    </a:p>
                  </a:txBody>
                  <a:tcPr marL="68580" marR="68580" marT="0" marB="0">
                    <a:solidFill>
                      <a:srgbClr val="66FFFF"/>
                    </a:solidFill>
                  </a:tcPr>
                </a:tc>
                <a:tc>
                  <a:txBody>
                    <a:bodyPr/>
                    <a:lstStyle/>
                    <a:p>
                      <a:pPr>
                        <a:lnSpc>
                          <a:spcPct val="107000"/>
                        </a:lnSpc>
                        <a:spcAft>
                          <a:spcPts val="0"/>
                        </a:spcAft>
                      </a:pPr>
                      <a:r>
                        <a:rPr lang="uk-UA" sz="1400" b="1" dirty="0">
                          <a:solidFill>
                            <a:srgbClr val="002060"/>
                          </a:solidFill>
                          <a:effectLst/>
                          <a:latin typeface="+mn-lt"/>
                          <a:ea typeface="Calibri" panose="020F0502020204030204" pitchFamily="34" charset="0"/>
                          <a:cs typeface="Times New Roman" panose="02020603050405020304" pitchFamily="18" charset="0"/>
                        </a:rPr>
                        <a:t>Досвід  впровадження  технології  «</a:t>
                      </a:r>
                      <a:r>
                        <a:rPr lang="uk-UA" sz="1400" b="1" dirty="0" err="1">
                          <a:solidFill>
                            <a:srgbClr val="002060"/>
                          </a:solidFill>
                          <a:effectLst/>
                          <a:latin typeface="+mn-lt"/>
                          <a:ea typeface="Calibri" panose="020F0502020204030204" pitchFamily="34" charset="0"/>
                          <a:cs typeface="Times New Roman" panose="02020603050405020304" pitchFamily="18" charset="0"/>
                        </a:rPr>
                        <a:t>Sous-vide</a:t>
                      </a:r>
                      <a:r>
                        <a:rPr lang="uk-UA" sz="1400" b="1" dirty="0">
                          <a:solidFill>
                            <a:srgbClr val="002060"/>
                          </a:solidFill>
                          <a:effectLst/>
                          <a:latin typeface="+mn-lt"/>
                          <a:ea typeface="Calibri" panose="020F0502020204030204" pitchFamily="34" charset="0"/>
                          <a:cs typeface="Times New Roman" panose="02020603050405020304" pitchFamily="18" charset="0"/>
                        </a:rPr>
                        <a:t>»  у  професійну </a:t>
                      </a:r>
                      <a:r>
                        <a:rPr lang="uk-UA" sz="1400" b="1" dirty="0" smtClean="0">
                          <a:solidFill>
                            <a:srgbClr val="002060"/>
                          </a:solidFill>
                          <a:effectLst/>
                          <a:latin typeface="+mn-lt"/>
                          <a:ea typeface="Calibri" panose="020F0502020204030204" pitchFamily="34" charset="0"/>
                          <a:cs typeface="Times New Roman" panose="02020603050405020304" pitchFamily="18" charset="0"/>
                        </a:rPr>
                        <a:t>підготовку кухарів</a:t>
                      </a:r>
                      <a:r>
                        <a:rPr lang="uk-UA" sz="1400" b="1" dirty="0">
                          <a:solidFill>
                            <a:srgbClr val="002060"/>
                          </a:solidFill>
                          <a:effectLst/>
                          <a:latin typeface="+mn-lt"/>
                          <a:ea typeface="Calibri" panose="020F0502020204030204" pitchFamily="34" charset="0"/>
                          <a:cs typeface="Times New Roman" panose="02020603050405020304" pitchFamily="18" charset="0"/>
                        </a:rPr>
                        <a:t> </a:t>
                      </a:r>
                      <a:endParaRPr lang="ru-RU" sz="14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r>
              <a:tr h="414578">
                <a:tc>
                  <a:txBody>
                    <a:bodyPr/>
                    <a:lstStyle/>
                    <a:p>
                      <a:pPr marL="0" indent="0">
                        <a:buFontTx/>
                        <a:buNone/>
                      </a:pPr>
                      <a:r>
                        <a:rPr lang="uk-UA" sz="1400" b="1" dirty="0" smtClean="0">
                          <a:solidFill>
                            <a:srgbClr val="002060"/>
                          </a:solidFill>
                          <a:latin typeface="+mn-lt"/>
                        </a:rPr>
                        <a:t>7.</a:t>
                      </a:r>
                      <a:endParaRPr lang="uk-UA" sz="1400" b="1" dirty="0">
                        <a:solidFill>
                          <a:srgbClr val="002060"/>
                        </a:solidFill>
                        <a:latin typeface="+mn-lt"/>
                      </a:endParaRPr>
                    </a:p>
                  </a:txBody>
                  <a:tcPr>
                    <a:solidFill>
                      <a:srgbClr val="66FFFF"/>
                    </a:solidFill>
                  </a:tcPr>
                </a:tc>
                <a:tc>
                  <a:txBody>
                    <a:bodyPr/>
                    <a:lstStyle/>
                    <a:p>
                      <a:pPr>
                        <a:lnSpc>
                          <a:spcPct val="107000"/>
                        </a:lnSpc>
                        <a:spcAft>
                          <a:spcPts val="0"/>
                        </a:spcAft>
                      </a:pPr>
                      <a:r>
                        <a:rPr lang="uk-UA" sz="1400" b="1">
                          <a:solidFill>
                            <a:srgbClr val="002060"/>
                          </a:solidFill>
                          <a:effectLst/>
                          <a:latin typeface="+mn-lt"/>
                          <a:ea typeface="Calibri" panose="020F0502020204030204" pitchFamily="34" charset="0"/>
                          <a:cs typeface="Times New Roman" panose="02020603050405020304" pitchFamily="18" charset="0"/>
                        </a:rPr>
                        <a:t>Демченко Ольга Анатоліївна</a:t>
                      </a:r>
                      <a:endParaRPr lang="ru-RU" sz="14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c>
                  <a:txBody>
                    <a:bodyPr/>
                    <a:lstStyle/>
                    <a:p>
                      <a:pPr>
                        <a:lnSpc>
                          <a:spcPct val="107000"/>
                        </a:lnSpc>
                        <a:spcAft>
                          <a:spcPts val="0"/>
                        </a:spcAft>
                      </a:pPr>
                      <a:r>
                        <a:rPr lang="uk-UA" sz="1400" b="1" dirty="0">
                          <a:solidFill>
                            <a:srgbClr val="002060"/>
                          </a:solidFill>
                          <a:effectLst/>
                          <a:latin typeface="+mn-lt"/>
                          <a:ea typeface="Calibri" panose="020F0502020204030204" pitchFamily="34" charset="0"/>
                          <a:cs typeface="Times New Roman" panose="02020603050405020304" pitchFamily="18" charset="0"/>
                        </a:rPr>
                        <a:t>Методика  впровадження  сучасних  технологій  виробництва  у професійну  підготовку  фахівців  для  туристичного та  ресторанного </a:t>
                      </a:r>
                      <a:r>
                        <a:rPr lang="uk-UA" sz="1400" b="1" dirty="0" smtClean="0">
                          <a:solidFill>
                            <a:srgbClr val="002060"/>
                          </a:solidFill>
                          <a:effectLst/>
                          <a:latin typeface="+mn-lt"/>
                          <a:ea typeface="Calibri" panose="020F0502020204030204" pitchFamily="34" charset="0"/>
                          <a:cs typeface="Times New Roman" panose="02020603050405020304" pitchFamily="18" charset="0"/>
                        </a:rPr>
                        <a:t>сервісу</a:t>
                      </a:r>
                      <a:endParaRPr lang="ru-RU" sz="14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r>
              <a:tr h="414578">
                <a:tc>
                  <a:txBody>
                    <a:bodyPr/>
                    <a:lstStyle/>
                    <a:p>
                      <a:pPr marL="0" indent="0">
                        <a:buFontTx/>
                        <a:buNone/>
                      </a:pPr>
                      <a:r>
                        <a:rPr lang="uk-UA" sz="1400" b="1" dirty="0" smtClean="0">
                          <a:solidFill>
                            <a:srgbClr val="002060"/>
                          </a:solidFill>
                          <a:latin typeface="+mn-lt"/>
                        </a:rPr>
                        <a:t>8.</a:t>
                      </a:r>
                      <a:endParaRPr lang="uk-UA" sz="1400" b="1" dirty="0">
                        <a:solidFill>
                          <a:srgbClr val="002060"/>
                        </a:solidFill>
                        <a:latin typeface="+mn-lt"/>
                      </a:endParaRPr>
                    </a:p>
                  </a:txBody>
                  <a:tcPr>
                    <a:solidFill>
                      <a:srgbClr val="66FFFF"/>
                    </a:solidFill>
                  </a:tcPr>
                </a:tc>
                <a:tc>
                  <a:txBody>
                    <a:bodyPr/>
                    <a:lstStyle/>
                    <a:p>
                      <a:pPr>
                        <a:lnSpc>
                          <a:spcPct val="107000"/>
                        </a:lnSpc>
                        <a:spcAft>
                          <a:spcPts val="0"/>
                        </a:spcAft>
                      </a:pPr>
                      <a:r>
                        <a:rPr lang="uk-UA" sz="1400" b="1">
                          <a:solidFill>
                            <a:srgbClr val="002060"/>
                          </a:solidFill>
                          <a:effectLst/>
                          <a:latin typeface="+mn-lt"/>
                          <a:ea typeface="Calibri" panose="020F0502020204030204" pitchFamily="34" charset="0"/>
                          <a:cs typeface="Times New Roman" panose="02020603050405020304" pitchFamily="18" charset="0"/>
                        </a:rPr>
                        <a:t>Добруха Марина Миколаївна </a:t>
                      </a:r>
                      <a:endParaRPr lang="ru-RU" sz="14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c>
                  <a:txBody>
                    <a:bodyPr/>
                    <a:lstStyle/>
                    <a:p>
                      <a:pPr>
                        <a:lnSpc>
                          <a:spcPct val="107000"/>
                        </a:lnSpc>
                        <a:spcAft>
                          <a:spcPts val="0"/>
                        </a:spcAft>
                      </a:pPr>
                      <a:r>
                        <a:rPr lang="uk-UA" sz="1400" b="1" dirty="0">
                          <a:solidFill>
                            <a:srgbClr val="002060"/>
                          </a:solidFill>
                          <a:effectLst/>
                          <a:latin typeface="+mn-lt"/>
                          <a:ea typeface="Calibri" panose="020F0502020204030204" pitchFamily="34" charset="0"/>
                          <a:cs typeface="Times New Roman" panose="02020603050405020304" pitchFamily="18" charset="0"/>
                        </a:rPr>
                        <a:t>Досвід  розробки  та  застосування  робочого  зошиту  як  засобу </a:t>
                      </a:r>
                      <a:r>
                        <a:rPr lang="uk-UA" sz="1400" b="1" dirty="0" smtClean="0">
                          <a:solidFill>
                            <a:srgbClr val="002060"/>
                          </a:solidFill>
                          <a:effectLst/>
                          <a:latin typeface="+mn-lt"/>
                          <a:ea typeface="Calibri" panose="020F0502020204030204" pitchFamily="34" charset="0"/>
                          <a:cs typeface="Times New Roman" panose="02020603050405020304" pitchFamily="18" charset="0"/>
                        </a:rPr>
                        <a:t>розвитку </a:t>
                      </a:r>
                      <a:r>
                        <a:rPr lang="uk-UA" sz="1400" b="1" dirty="0">
                          <a:solidFill>
                            <a:srgbClr val="002060"/>
                          </a:solidFill>
                          <a:effectLst/>
                          <a:latin typeface="+mn-lt"/>
                          <a:ea typeface="Calibri" panose="020F0502020204030204" pitchFamily="34" charset="0"/>
                          <a:cs typeface="Times New Roman" panose="02020603050405020304" pitchFamily="18" charset="0"/>
                        </a:rPr>
                        <a:t>творчих здібностей учнів ЗП(ПТ)О</a:t>
                      </a:r>
                      <a:endParaRPr lang="ru-RU" sz="14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r>
              <a:tr h="414578">
                <a:tc>
                  <a:txBody>
                    <a:bodyPr/>
                    <a:lstStyle/>
                    <a:p>
                      <a:pPr marL="0" indent="0">
                        <a:buFontTx/>
                        <a:buNone/>
                      </a:pPr>
                      <a:r>
                        <a:rPr lang="uk-UA" sz="1400" b="1" dirty="0" smtClean="0">
                          <a:solidFill>
                            <a:srgbClr val="002060"/>
                          </a:solidFill>
                          <a:latin typeface="+mn-lt"/>
                        </a:rPr>
                        <a:t>9.</a:t>
                      </a:r>
                      <a:endParaRPr lang="uk-UA" sz="1400" b="1" dirty="0">
                        <a:solidFill>
                          <a:srgbClr val="002060"/>
                        </a:solidFill>
                        <a:latin typeface="+mn-lt"/>
                      </a:endParaRPr>
                    </a:p>
                  </a:txBody>
                  <a:tcPr>
                    <a:solidFill>
                      <a:srgbClr val="66FFFF"/>
                    </a:solidFill>
                  </a:tcPr>
                </a:tc>
                <a:tc>
                  <a:txBody>
                    <a:bodyPr/>
                    <a:lstStyle/>
                    <a:p>
                      <a:pPr>
                        <a:lnSpc>
                          <a:spcPct val="107000"/>
                        </a:lnSpc>
                        <a:spcAft>
                          <a:spcPts val="0"/>
                        </a:spcAft>
                      </a:pPr>
                      <a:r>
                        <a:rPr lang="uk-UA" sz="1400" b="1">
                          <a:solidFill>
                            <a:srgbClr val="002060"/>
                          </a:solidFill>
                          <a:effectLst/>
                          <a:latin typeface="+mn-lt"/>
                          <a:ea typeface="Calibri" panose="020F0502020204030204" pitchFamily="34" charset="0"/>
                          <a:cs typeface="Times New Roman" panose="02020603050405020304" pitchFamily="18" charset="0"/>
                        </a:rPr>
                        <a:t>Наливайко Лариса Степанівна </a:t>
                      </a:r>
                      <a:endParaRPr lang="ru-RU" sz="14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c>
                  <a:txBody>
                    <a:bodyPr/>
                    <a:lstStyle/>
                    <a:p>
                      <a:pPr>
                        <a:lnSpc>
                          <a:spcPct val="107000"/>
                        </a:lnSpc>
                        <a:spcAft>
                          <a:spcPts val="0"/>
                        </a:spcAft>
                      </a:pPr>
                      <a:r>
                        <a:rPr lang="uk-UA" sz="1400" b="1" dirty="0" err="1">
                          <a:solidFill>
                            <a:srgbClr val="002060"/>
                          </a:solidFill>
                          <a:effectLst/>
                          <a:latin typeface="+mn-lt"/>
                          <a:ea typeface="Calibri" panose="020F0502020204030204" pitchFamily="34" charset="0"/>
                          <a:cs typeface="Times New Roman" panose="02020603050405020304" pitchFamily="18" charset="0"/>
                        </a:rPr>
                        <a:t>Модерація</a:t>
                      </a:r>
                      <a:r>
                        <a:rPr lang="uk-UA" sz="1400" b="1" dirty="0">
                          <a:solidFill>
                            <a:srgbClr val="002060"/>
                          </a:solidFill>
                          <a:effectLst/>
                          <a:latin typeface="+mn-lt"/>
                          <a:ea typeface="Calibri" panose="020F0502020204030204" pitchFamily="34" charset="0"/>
                          <a:cs typeface="Times New Roman" panose="02020603050405020304" pitchFamily="18" charset="0"/>
                        </a:rPr>
                        <a:t> – інтерактивний метод навчання</a:t>
                      </a:r>
                      <a:endParaRPr lang="ru-RU" sz="14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r>
              <a:tr h="414578">
                <a:tc>
                  <a:txBody>
                    <a:bodyPr/>
                    <a:lstStyle/>
                    <a:p>
                      <a:pPr marL="0" indent="0">
                        <a:buFontTx/>
                        <a:buNone/>
                      </a:pPr>
                      <a:r>
                        <a:rPr lang="uk-UA" sz="1400" b="1" dirty="0" smtClean="0">
                          <a:solidFill>
                            <a:srgbClr val="002060"/>
                          </a:solidFill>
                          <a:latin typeface="+mn-lt"/>
                        </a:rPr>
                        <a:t>10.</a:t>
                      </a:r>
                      <a:endParaRPr lang="uk-UA" sz="1400" b="1" dirty="0">
                        <a:solidFill>
                          <a:srgbClr val="002060"/>
                        </a:solidFill>
                        <a:latin typeface="+mn-lt"/>
                      </a:endParaRPr>
                    </a:p>
                  </a:txBody>
                  <a:tcPr>
                    <a:solidFill>
                      <a:srgbClr val="66FFFF"/>
                    </a:solidFill>
                  </a:tcPr>
                </a:tc>
                <a:tc>
                  <a:txBody>
                    <a:bodyPr/>
                    <a:lstStyle/>
                    <a:p>
                      <a:pPr>
                        <a:lnSpc>
                          <a:spcPct val="107000"/>
                        </a:lnSpc>
                        <a:spcBef>
                          <a:spcPts val="100"/>
                        </a:spcBef>
                        <a:spcAft>
                          <a:spcPts val="100"/>
                        </a:spcAft>
                      </a:pPr>
                      <a:r>
                        <a:rPr lang="uk-UA" sz="1400" b="1">
                          <a:solidFill>
                            <a:srgbClr val="002060"/>
                          </a:solidFill>
                          <a:effectLst/>
                          <a:latin typeface="+mn-lt"/>
                          <a:ea typeface="Calibri" panose="020F0502020204030204" pitchFamily="34" charset="0"/>
                          <a:cs typeface="Times New Roman" panose="02020603050405020304" pitchFamily="18" charset="0"/>
                        </a:rPr>
                        <a:t>Рудницький Євген Олександрович</a:t>
                      </a:r>
                      <a:endParaRPr lang="ru-RU" sz="14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c>
                  <a:txBody>
                    <a:bodyPr/>
                    <a:lstStyle/>
                    <a:p>
                      <a:pPr>
                        <a:lnSpc>
                          <a:spcPct val="107000"/>
                        </a:lnSpc>
                        <a:spcBef>
                          <a:spcPts val="100"/>
                        </a:spcBef>
                        <a:spcAft>
                          <a:spcPts val="100"/>
                        </a:spcAft>
                      </a:pPr>
                      <a:r>
                        <a:rPr lang="uk-UA" sz="1400" b="1" dirty="0">
                          <a:solidFill>
                            <a:srgbClr val="002060"/>
                          </a:solidFill>
                          <a:effectLst/>
                          <a:latin typeface="+mn-lt"/>
                          <a:ea typeface="Calibri" panose="020F0502020204030204" pitchFamily="34" charset="0"/>
                          <a:cs typeface="Times New Roman" panose="02020603050405020304" pitchFamily="18" charset="0"/>
                        </a:rPr>
                        <a:t>Досвід  використання  сучасних  освітніх  технологій  при  викладанні предмету «Охорона праці» у ЗП(ПТ)О </a:t>
                      </a:r>
                      <a:endParaRPr lang="ru-RU" sz="14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r>
              <a:tr h="692948">
                <a:tc>
                  <a:txBody>
                    <a:bodyPr/>
                    <a:lstStyle/>
                    <a:p>
                      <a:pPr marL="0" indent="0">
                        <a:buFontTx/>
                        <a:buNone/>
                      </a:pPr>
                      <a:r>
                        <a:rPr lang="uk-UA" sz="1400" b="1" dirty="0" smtClean="0">
                          <a:solidFill>
                            <a:srgbClr val="002060"/>
                          </a:solidFill>
                          <a:latin typeface="+mn-lt"/>
                        </a:rPr>
                        <a:t>11.</a:t>
                      </a:r>
                      <a:endParaRPr lang="uk-UA" sz="1400" b="1" dirty="0">
                        <a:solidFill>
                          <a:srgbClr val="002060"/>
                        </a:solidFill>
                        <a:latin typeface="+mn-lt"/>
                      </a:endParaRPr>
                    </a:p>
                  </a:txBody>
                  <a:tcPr>
                    <a:solidFill>
                      <a:srgbClr val="66FFFF"/>
                    </a:solidFill>
                  </a:tcPr>
                </a:tc>
                <a:tc>
                  <a:txBody>
                    <a:bodyPr/>
                    <a:lstStyle/>
                    <a:p>
                      <a:pPr>
                        <a:lnSpc>
                          <a:spcPct val="107000"/>
                        </a:lnSpc>
                        <a:spcAft>
                          <a:spcPts val="0"/>
                        </a:spcAft>
                      </a:pPr>
                      <a:r>
                        <a:rPr lang="uk-UA" sz="1400" b="1" dirty="0">
                          <a:solidFill>
                            <a:srgbClr val="002060"/>
                          </a:solidFill>
                          <a:effectLst/>
                          <a:latin typeface="+mn-lt"/>
                          <a:ea typeface="Calibri" panose="020F0502020204030204" pitchFamily="34" charset="0"/>
                          <a:cs typeface="Times New Roman" panose="02020603050405020304" pitchFamily="18" charset="0"/>
                        </a:rPr>
                        <a:t>Садовська Олена Дмитрівна</a:t>
                      </a:r>
                      <a:endParaRPr lang="ru-RU" sz="14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c>
                  <a:txBody>
                    <a:bodyPr/>
                    <a:lstStyle/>
                    <a:p>
                      <a:pPr>
                        <a:lnSpc>
                          <a:spcPct val="107000"/>
                        </a:lnSpc>
                        <a:spcBef>
                          <a:spcPts val="100"/>
                        </a:spcBef>
                        <a:spcAft>
                          <a:spcPts val="100"/>
                        </a:spcAft>
                      </a:pPr>
                      <a:r>
                        <a:rPr lang="uk-UA" sz="1400" b="1" dirty="0">
                          <a:solidFill>
                            <a:srgbClr val="002060"/>
                          </a:solidFill>
                          <a:effectLst/>
                          <a:latin typeface="+mn-lt"/>
                          <a:ea typeface="Calibri" panose="020F0502020204030204" pitchFamily="34" charset="0"/>
                          <a:cs typeface="Times New Roman" panose="02020603050405020304" pitchFamily="18" charset="0"/>
                        </a:rPr>
                        <a:t>Досвід використання  виробничих технологій кондитерської галузі у </a:t>
                      </a:r>
                      <a:r>
                        <a:rPr lang="uk-UA" sz="1400" b="1" dirty="0" err="1" smtClean="0">
                          <a:solidFill>
                            <a:srgbClr val="002060"/>
                          </a:solidFill>
                          <a:effectLst/>
                          <a:latin typeface="+mn-lt"/>
                          <a:ea typeface="Calibri" panose="020F0502020204030204" pitchFamily="34" charset="0"/>
                          <a:cs typeface="Times New Roman" panose="02020603050405020304" pitchFamily="18" charset="0"/>
                        </a:rPr>
                        <a:t>професійно</a:t>
                      </a:r>
                      <a:r>
                        <a:rPr lang="uk-UA" sz="1400" b="1" dirty="0" smtClean="0">
                          <a:solidFill>
                            <a:srgbClr val="002060"/>
                          </a:solidFill>
                          <a:effectLst/>
                          <a:latin typeface="+mn-lt"/>
                          <a:ea typeface="Calibri" panose="020F0502020204030204" pitchFamily="34" charset="0"/>
                          <a:cs typeface="Times New Roman" panose="02020603050405020304" pitchFamily="18" charset="0"/>
                        </a:rPr>
                        <a:t>-теоретичній підготовці</a:t>
                      </a:r>
                      <a:endParaRPr lang="ru-RU" sz="14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r>
            </a:tbl>
          </a:graphicData>
        </a:graphic>
      </p:graphicFrame>
    </p:spTree>
    <p:extLst>
      <p:ext uri="{BB962C8B-B14F-4D97-AF65-F5344CB8AC3E}">
        <p14:creationId xmlns:p14="http://schemas.microsoft.com/office/powerpoint/2010/main" val="26837799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000511639"/>
              </p:ext>
            </p:extLst>
          </p:nvPr>
        </p:nvGraphicFramePr>
        <p:xfrm>
          <a:off x="119270" y="93229"/>
          <a:ext cx="11807687" cy="2594993"/>
        </p:xfrm>
        <a:graphic>
          <a:graphicData uri="http://schemas.openxmlformats.org/drawingml/2006/table">
            <a:tbl>
              <a:tblPr firstRow="1" bandRow="1">
                <a:tableStyleId>{BC89EF96-8CEA-46FF-86C4-4CE0E7609802}</a:tableStyleId>
              </a:tblPr>
              <a:tblGrid>
                <a:gridCol w="537503"/>
                <a:gridCol w="2345783"/>
                <a:gridCol w="8924401"/>
              </a:tblGrid>
              <a:tr h="292303">
                <a:tc>
                  <a:txBody>
                    <a:bodyPr/>
                    <a:lstStyle/>
                    <a:p>
                      <a:pPr marL="342900" indent="-342900">
                        <a:buFont typeface="+mj-lt"/>
                        <a:buAutoNum type="arabicPeriod"/>
                      </a:pPr>
                      <a:endParaRPr lang="uk-UA" sz="1400" b="1" dirty="0">
                        <a:solidFill>
                          <a:srgbClr val="002060"/>
                        </a:solidFill>
                        <a:latin typeface="+mn-lt"/>
                      </a:endParaRPr>
                    </a:p>
                  </a:txBody>
                  <a:tcPr>
                    <a:solidFill>
                      <a:srgbClr val="66FFFF"/>
                    </a:solidFill>
                  </a:tcPr>
                </a:tc>
                <a:tc gridSpan="2">
                  <a:txBody>
                    <a:bodyPr/>
                    <a:lstStyle/>
                    <a:p>
                      <a:pPr algn="ctr"/>
                      <a:r>
                        <a:rPr lang="uk-UA" sz="1400" b="1" kern="1200" dirty="0" smtClean="0">
                          <a:solidFill>
                            <a:srgbClr val="002060"/>
                          </a:solidFill>
                          <a:effectLst/>
                          <a:latin typeface="+mn-lt"/>
                          <a:ea typeface="+mn-ea"/>
                          <a:cs typeface="+mn-cs"/>
                        </a:rPr>
                        <a:t>Майстри виробничого навчання</a:t>
                      </a:r>
                      <a:endParaRPr lang="uk-UA" sz="1400" b="1" dirty="0">
                        <a:solidFill>
                          <a:srgbClr val="002060"/>
                        </a:solidFill>
                        <a:latin typeface="+mn-lt"/>
                      </a:endParaRPr>
                    </a:p>
                  </a:txBody>
                  <a:tcPr>
                    <a:solidFill>
                      <a:srgbClr val="66FFFF"/>
                    </a:solidFill>
                  </a:tcPr>
                </a:tc>
                <a:tc hMerge="1">
                  <a:txBody>
                    <a:bodyPr/>
                    <a:lstStyle/>
                    <a:p>
                      <a:endParaRPr lang="uk-UA"/>
                    </a:p>
                  </a:txBody>
                  <a:tcPr/>
                </a:tc>
              </a:tr>
              <a:tr h="414578">
                <a:tc>
                  <a:txBody>
                    <a:bodyPr/>
                    <a:lstStyle/>
                    <a:p>
                      <a:pPr marL="0" lvl="0" indent="0">
                        <a:lnSpc>
                          <a:spcPct val="107000"/>
                        </a:lnSpc>
                        <a:spcAft>
                          <a:spcPts val="0"/>
                        </a:spcAft>
                        <a:buFont typeface="+mj-lt"/>
                        <a:buNone/>
                      </a:pPr>
                      <a:r>
                        <a:rPr lang="ru-RU" sz="1600" b="1" dirty="0" smtClean="0">
                          <a:solidFill>
                            <a:srgbClr val="002060"/>
                          </a:solidFill>
                          <a:effectLst/>
                          <a:latin typeface="+mn-lt"/>
                          <a:ea typeface="Calibri" panose="020F0502020204030204" pitchFamily="34" charset="0"/>
                          <a:cs typeface="Times New Roman" panose="02020603050405020304" pitchFamily="18" charset="0"/>
                        </a:rPr>
                        <a:t>12.</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c>
                  <a:txBody>
                    <a:bodyPr/>
                    <a:lstStyle/>
                    <a:p>
                      <a:pPr>
                        <a:lnSpc>
                          <a:spcPct val="107000"/>
                        </a:lnSpc>
                        <a:spcAft>
                          <a:spcPts val="0"/>
                        </a:spcAft>
                      </a:pPr>
                      <a:r>
                        <a:rPr lang="uk-UA" sz="1600" b="1" dirty="0" err="1">
                          <a:solidFill>
                            <a:srgbClr val="002060"/>
                          </a:solidFill>
                          <a:effectLst/>
                          <a:latin typeface="+mn-lt"/>
                          <a:ea typeface="Calibri" panose="020F0502020204030204" pitchFamily="34" charset="0"/>
                          <a:cs typeface="Times New Roman" panose="02020603050405020304" pitchFamily="18" charset="0"/>
                        </a:rPr>
                        <a:t>Марущак</a:t>
                      </a:r>
                      <a:r>
                        <a:rPr lang="uk-UA" sz="1600" b="1" dirty="0">
                          <a:solidFill>
                            <a:srgbClr val="002060"/>
                          </a:solidFill>
                          <a:effectLst/>
                          <a:latin typeface="+mn-lt"/>
                          <a:ea typeface="Calibri" panose="020F0502020204030204" pitchFamily="34" charset="0"/>
                          <a:cs typeface="Times New Roman" panose="02020603050405020304" pitchFamily="18" charset="0"/>
                        </a:rPr>
                        <a:t> Людмила Іванівна </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c>
                  <a:txBody>
                    <a:bodyPr/>
                    <a:lstStyle/>
                    <a:p>
                      <a:pPr>
                        <a:lnSpc>
                          <a:spcPct val="107000"/>
                        </a:lnSpc>
                        <a:spcAft>
                          <a:spcPts val="0"/>
                        </a:spcAft>
                      </a:pPr>
                      <a:r>
                        <a:rPr lang="uk-UA" sz="1600" b="1">
                          <a:solidFill>
                            <a:srgbClr val="002060"/>
                          </a:solidFill>
                          <a:effectLst/>
                          <a:latin typeface="+mn-lt"/>
                          <a:ea typeface="Calibri" panose="020F0502020204030204" pitchFamily="34" charset="0"/>
                          <a:cs typeface="Times New Roman" panose="02020603050405020304" pitchFamily="18" charset="0"/>
                        </a:rPr>
                        <a:t>Методика  створення  сучасного  комплексного  методичного </a:t>
                      </a:r>
                      <a:endParaRPr lang="ru-RU" sz="1600" b="1">
                        <a:solidFill>
                          <a:srgbClr val="00206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uk-UA" sz="1600" b="1">
                          <a:solidFill>
                            <a:srgbClr val="002060"/>
                          </a:solidFill>
                          <a:effectLst/>
                          <a:latin typeface="+mn-lt"/>
                          <a:ea typeface="Calibri" panose="020F0502020204030204" pitchFamily="34" charset="0"/>
                          <a:cs typeface="Times New Roman" panose="02020603050405020304" pitchFamily="18" charset="0"/>
                        </a:rPr>
                        <a:t>забезпечення навчального предмету (професії)</a:t>
                      </a:r>
                      <a:endParaRPr lang="ru-RU" sz="16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r>
              <a:tr h="204441">
                <a:tc>
                  <a:txBody>
                    <a:bodyPr/>
                    <a:lstStyle/>
                    <a:p>
                      <a:pPr marL="0" lvl="0" indent="0">
                        <a:lnSpc>
                          <a:spcPct val="107000"/>
                        </a:lnSpc>
                        <a:spcAft>
                          <a:spcPts val="0"/>
                        </a:spcAft>
                        <a:buFontTx/>
                        <a:buNone/>
                      </a:pPr>
                      <a:r>
                        <a:rPr lang="ru-RU" sz="1600" b="1" dirty="0" smtClean="0">
                          <a:solidFill>
                            <a:srgbClr val="002060"/>
                          </a:solidFill>
                          <a:effectLst/>
                          <a:latin typeface="+mn-lt"/>
                          <a:ea typeface="Calibri" panose="020F0502020204030204" pitchFamily="34" charset="0"/>
                          <a:cs typeface="Times New Roman" panose="02020603050405020304" pitchFamily="18" charset="0"/>
                        </a:rPr>
                        <a:t>13.</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c>
                  <a:txBody>
                    <a:bodyPr/>
                    <a:lstStyle/>
                    <a:p>
                      <a:pPr>
                        <a:lnSpc>
                          <a:spcPct val="107000"/>
                        </a:lnSpc>
                        <a:spcAft>
                          <a:spcPts val="0"/>
                        </a:spcAft>
                      </a:pPr>
                      <a:r>
                        <a:rPr lang="uk-UA" sz="1600" b="1" dirty="0">
                          <a:solidFill>
                            <a:srgbClr val="002060"/>
                          </a:solidFill>
                          <a:effectLst/>
                          <a:latin typeface="+mn-lt"/>
                          <a:ea typeface="Calibri" panose="020F0502020204030204" pitchFamily="34" charset="0"/>
                          <a:cs typeface="Times New Roman" panose="02020603050405020304" pitchFamily="18" charset="0"/>
                        </a:rPr>
                        <a:t>Вагнер Оксана Георгіївна </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c>
                  <a:txBody>
                    <a:bodyPr/>
                    <a:lstStyle/>
                    <a:p>
                      <a:pPr>
                        <a:lnSpc>
                          <a:spcPct val="107000"/>
                        </a:lnSpc>
                        <a:spcAft>
                          <a:spcPts val="0"/>
                        </a:spcAft>
                      </a:pPr>
                      <a:r>
                        <a:rPr lang="uk-UA" sz="1600" b="1" dirty="0">
                          <a:solidFill>
                            <a:srgbClr val="002060"/>
                          </a:solidFill>
                          <a:effectLst/>
                          <a:latin typeface="+mn-lt"/>
                          <a:ea typeface="Calibri" panose="020F0502020204030204" pitchFamily="34" charset="0"/>
                          <a:cs typeface="Times New Roman" panose="02020603050405020304" pitchFamily="18" charset="0"/>
                        </a:rPr>
                        <a:t>Методика створення сучасного комплексного методичного забезпечення предмету (професії)</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r>
              <a:tr h="414578">
                <a:tc>
                  <a:txBody>
                    <a:bodyPr/>
                    <a:lstStyle/>
                    <a:p>
                      <a:pPr marL="0" lvl="0" indent="0">
                        <a:lnSpc>
                          <a:spcPct val="107000"/>
                        </a:lnSpc>
                        <a:spcAft>
                          <a:spcPts val="0"/>
                        </a:spcAft>
                        <a:buFontTx/>
                        <a:buNone/>
                      </a:pPr>
                      <a:r>
                        <a:rPr lang="ru-RU" sz="1600" b="1" dirty="0" smtClean="0">
                          <a:solidFill>
                            <a:srgbClr val="002060"/>
                          </a:solidFill>
                          <a:effectLst/>
                          <a:latin typeface="+mn-lt"/>
                          <a:ea typeface="Calibri" panose="020F0502020204030204" pitchFamily="34" charset="0"/>
                          <a:cs typeface="Times New Roman" panose="02020603050405020304" pitchFamily="18" charset="0"/>
                        </a:rPr>
                        <a:t>14.</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c>
                  <a:txBody>
                    <a:bodyPr/>
                    <a:lstStyle/>
                    <a:p>
                      <a:pPr>
                        <a:lnSpc>
                          <a:spcPct val="107000"/>
                        </a:lnSpc>
                        <a:spcAft>
                          <a:spcPts val="0"/>
                        </a:spcAft>
                      </a:pPr>
                      <a:r>
                        <a:rPr lang="uk-UA" sz="1600" b="1">
                          <a:solidFill>
                            <a:srgbClr val="002060"/>
                          </a:solidFill>
                          <a:effectLst/>
                          <a:latin typeface="+mn-lt"/>
                          <a:ea typeface="Calibri" panose="020F0502020204030204" pitchFamily="34" charset="0"/>
                          <a:cs typeface="Times New Roman" panose="02020603050405020304" pitchFamily="18" charset="0"/>
                        </a:rPr>
                        <a:t>Кокотович  Діна Максимівна </a:t>
                      </a:r>
                      <a:endParaRPr lang="ru-RU" sz="16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c>
                  <a:txBody>
                    <a:bodyPr/>
                    <a:lstStyle/>
                    <a:p>
                      <a:pPr>
                        <a:lnSpc>
                          <a:spcPct val="107000"/>
                        </a:lnSpc>
                        <a:spcAft>
                          <a:spcPts val="0"/>
                        </a:spcAft>
                      </a:pPr>
                      <a:r>
                        <a:rPr lang="uk-UA" sz="1600" b="1" dirty="0">
                          <a:solidFill>
                            <a:srgbClr val="002060"/>
                          </a:solidFill>
                          <a:effectLst/>
                          <a:latin typeface="+mn-lt"/>
                          <a:ea typeface="Calibri" panose="020F0502020204030204" pitchFamily="34" charset="0"/>
                          <a:cs typeface="Times New Roman" panose="02020603050405020304" pitchFamily="18" charset="0"/>
                        </a:rPr>
                        <a:t>Переваги  та  недоліки  дуальної  форми  професійної  підготовки </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uk-UA" sz="1600" b="1" dirty="0">
                          <a:solidFill>
                            <a:srgbClr val="002060"/>
                          </a:solidFill>
                          <a:effectLst/>
                          <a:latin typeface="+mn-lt"/>
                          <a:ea typeface="Calibri" panose="020F0502020204030204" pitchFamily="34" charset="0"/>
                          <a:cs typeface="Times New Roman" panose="02020603050405020304" pitchFamily="18" charset="0"/>
                        </a:rPr>
                        <a:t>кваліфікованих робітників для сфери послуг</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r>
              <a:tr h="414578">
                <a:tc>
                  <a:txBody>
                    <a:bodyPr/>
                    <a:lstStyle/>
                    <a:p>
                      <a:pPr marL="0" indent="0">
                        <a:buFontTx/>
                        <a:buNone/>
                      </a:pPr>
                      <a:r>
                        <a:rPr lang="uk-UA" sz="1600" b="1" dirty="0" smtClean="0">
                          <a:solidFill>
                            <a:srgbClr val="002060"/>
                          </a:solidFill>
                          <a:latin typeface="+mn-lt"/>
                        </a:rPr>
                        <a:t>15.</a:t>
                      </a:r>
                      <a:endParaRPr lang="uk-UA" sz="1600" b="1" dirty="0">
                        <a:solidFill>
                          <a:srgbClr val="002060"/>
                        </a:solidFill>
                        <a:latin typeface="+mn-lt"/>
                      </a:endParaRPr>
                    </a:p>
                  </a:txBody>
                  <a:tcPr>
                    <a:solidFill>
                      <a:srgbClr val="66FFFF"/>
                    </a:solidFill>
                  </a:tcPr>
                </a:tc>
                <a:tc>
                  <a:txBody>
                    <a:bodyPr/>
                    <a:lstStyle/>
                    <a:p>
                      <a:pPr>
                        <a:lnSpc>
                          <a:spcPct val="107000"/>
                        </a:lnSpc>
                        <a:spcBef>
                          <a:spcPts val="100"/>
                        </a:spcBef>
                        <a:spcAft>
                          <a:spcPts val="100"/>
                        </a:spcAft>
                      </a:pPr>
                      <a:r>
                        <a:rPr lang="uk-UA" sz="1600" b="1">
                          <a:solidFill>
                            <a:srgbClr val="002060"/>
                          </a:solidFill>
                          <a:effectLst/>
                          <a:latin typeface="+mn-lt"/>
                          <a:ea typeface="Calibri" panose="020F0502020204030204" pitchFamily="34" charset="0"/>
                          <a:cs typeface="Times New Roman" panose="02020603050405020304" pitchFamily="18" charset="0"/>
                        </a:rPr>
                        <a:t>Ємильянов Володимир Михайлович</a:t>
                      </a:r>
                      <a:endParaRPr lang="ru-RU" sz="16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c>
                  <a:txBody>
                    <a:bodyPr/>
                    <a:lstStyle/>
                    <a:p>
                      <a:pPr>
                        <a:lnSpc>
                          <a:spcPct val="107000"/>
                        </a:lnSpc>
                        <a:spcAft>
                          <a:spcPts val="0"/>
                        </a:spcAft>
                      </a:pPr>
                      <a:r>
                        <a:rPr lang="uk-UA" sz="1600" b="1" dirty="0">
                          <a:solidFill>
                            <a:srgbClr val="002060"/>
                          </a:solidFill>
                          <a:effectLst/>
                          <a:latin typeface="+mn-lt"/>
                          <a:ea typeface="Calibri" panose="020F0502020204030204" pitchFamily="34" charset="0"/>
                          <a:cs typeface="Times New Roman" panose="02020603050405020304" pitchFamily="18" charset="0"/>
                        </a:rPr>
                        <a:t>Професійна компетентність майстра виробничого навчання як складова впровадження елементів дуальної форми навчання у ОВПУ МТС</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r>
              <a:tr h="504439">
                <a:tc>
                  <a:txBody>
                    <a:bodyPr/>
                    <a:lstStyle/>
                    <a:p>
                      <a:pPr marL="0" indent="0">
                        <a:buFontTx/>
                        <a:buNone/>
                      </a:pPr>
                      <a:r>
                        <a:rPr lang="uk-UA" sz="1600" b="1" dirty="0" smtClean="0">
                          <a:solidFill>
                            <a:srgbClr val="002060"/>
                          </a:solidFill>
                          <a:latin typeface="+mn-lt"/>
                        </a:rPr>
                        <a:t>16.</a:t>
                      </a:r>
                      <a:endParaRPr lang="uk-UA" sz="1600" b="1" dirty="0">
                        <a:solidFill>
                          <a:srgbClr val="002060"/>
                        </a:solidFill>
                        <a:latin typeface="+mn-lt"/>
                      </a:endParaRPr>
                    </a:p>
                  </a:txBody>
                  <a:tcPr>
                    <a:solidFill>
                      <a:srgbClr val="66FFFF"/>
                    </a:solidFill>
                  </a:tcPr>
                </a:tc>
                <a:tc>
                  <a:txBody>
                    <a:bodyPr/>
                    <a:lstStyle/>
                    <a:p>
                      <a:pPr>
                        <a:lnSpc>
                          <a:spcPct val="107000"/>
                        </a:lnSpc>
                        <a:spcBef>
                          <a:spcPts val="100"/>
                        </a:spcBef>
                        <a:spcAft>
                          <a:spcPts val="100"/>
                        </a:spcAft>
                      </a:pPr>
                      <a:r>
                        <a:rPr lang="uk-UA" sz="1600" b="1">
                          <a:solidFill>
                            <a:srgbClr val="002060"/>
                          </a:solidFill>
                          <a:effectLst/>
                          <a:latin typeface="+mn-lt"/>
                          <a:ea typeface="Calibri" panose="020F0502020204030204" pitchFamily="34" charset="0"/>
                          <a:cs typeface="Times New Roman" panose="02020603050405020304" pitchFamily="18" charset="0"/>
                        </a:rPr>
                        <a:t>Осадча Тетяна Борисівна </a:t>
                      </a:r>
                      <a:endParaRPr lang="ru-RU" sz="1600" b="1">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c>
                  <a:txBody>
                    <a:bodyPr/>
                    <a:lstStyle/>
                    <a:p>
                      <a:pPr>
                        <a:lnSpc>
                          <a:spcPct val="107000"/>
                        </a:lnSpc>
                        <a:spcBef>
                          <a:spcPts val="100"/>
                        </a:spcBef>
                        <a:spcAft>
                          <a:spcPts val="100"/>
                        </a:spcAft>
                      </a:pPr>
                      <a:r>
                        <a:rPr lang="uk-UA" sz="1600" b="1" dirty="0">
                          <a:solidFill>
                            <a:srgbClr val="002060"/>
                          </a:solidFill>
                          <a:effectLst/>
                          <a:latin typeface="+mn-lt"/>
                          <a:ea typeface="Calibri" panose="020F0502020204030204" pitchFamily="34" charset="0"/>
                          <a:cs typeface="Times New Roman" panose="02020603050405020304" pitchFamily="18" charset="0"/>
                        </a:rPr>
                        <a:t>Формування професійної компетентності молодших спеціалістів для сфери харчування в процесі </a:t>
                      </a:r>
                      <a:r>
                        <a:rPr lang="uk-UA" sz="1600" b="1" dirty="0" err="1">
                          <a:solidFill>
                            <a:srgbClr val="002060"/>
                          </a:solidFill>
                          <a:effectLst/>
                          <a:latin typeface="+mn-lt"/>
                          <a:ea typeface="Calibri" panose="020F0502020204030204" pitchFamily="34" charset="0"/>
                          <a:cs typeface="Times New Roman" panose="02020603050405020304" pitchFamily="18" charset="0"/>
                        </a:rPr>
                        <a:t>професійно</a:t>
                      </a:r>
                      <a:r>
                        <a:rPr lang="uk-UA" sz="1600" b="1" dirty="0">
                          <a:solidFill>
                            <a:srgbClr val="002060"/>
                          </a:solidFill>
                          <a:effectLst/>
                          <a:latin typeface="+mn-lt"/>
                          <a:ea typeface="Calibri" panose="020F0502020204030204" pitchFamily="34" charset="0"/>
                          <a:cs typeface="Times New Roman" panose="02020603050405020304" pitchFamily="18" charset="0"/>
                        </a:rPr>
                        <a:t>-практичної підготовки</a:t>
                      </a:r>
                      <a:endParaRPr lang="ru-RU" sz="1600" b="1" dirty="0">
                        <a:solidFill>
                          <a:srgbClr val="002060"/>
                        </a:solidFill>
                        <a:effectLst/>
                        <a:latin typeface="+mn-lt"/>
                        <a:ea typeface="Calibri" panose="020F0502020204030204" pitchFamily="34" charset="0"/>
                        <a:cs typeface="Times New Roman" panose="02020603050405020304" pitchFamily="18" charset="0"/>
                      </a:endParaRPr>
                    </a:p>
                  </a:txBody>
                  <a:tcPr marL="68580" marR="68580" marT="0" marB="0">
                    <a:solidFill>
                      <a:srgbClr val="66FFFF"/>
                    </a:solidFill>
                  </a:tcPr>
                </a:tc>
              </a:tr>
            </a:tbl>
          </a:graphicData>
        </a:graphic>
      </p:graphicFrame>
      <p:pic>
        <p:nvPicPr>
          <p:cNvPr id="12290" name="Picture 2" descr="Шевчук Світлана Степанівн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39" y="2877545"/>
            <a:ext cx="2528527" cy="372255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Teamwork Report Office Discussion, Planning, Checking Information PNG  Transparent Clipart Image and PSD File for Free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0550" y="3502935"/>
            <a:ext cx="2299390" cy="326562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228803" y="3046003"/>
            <a:ext cx="3566426" cy="369332"/>
          </a:xfrm>
          <a:prstGeom prst="rect">
            <a:avLst/>
          </a:prstGeom>
        </p:spPr>
        <p:txBody>
          <a:bodyPr wrap="none">
            <a:spAutoFit/>
          </a:bodyPr>
          <a:lstStyle/>
          <a:p>
            <a:r>
              <a:rPr lang="uk-UA" altLang="ru-RU" b="1" dirty="0" smtClean="0">
                <a:solidFill>
                  <a:srgbClr val="C00000"/>
                </a:solidFill>
                <a:latin typeface="Arial" panose="020B0604020202020204" pitchFamily="34" charset="0"/>
                <a:cs typeface="Arial" panose="020B0604020202020204" pitchFamily="34" charset="0"/>
              </a:rPr>
              <a:t>Світлана Степанівна Шевчук </a:t>
            </a:r>
            <a:endParaRPr lang="uk-UA" b="1" dirty="0"/>
          </a:p>
        </p:txBody>
      </p:sp>
      <p:pic>
        <p:nvPicPr>
          <p:cNvPr id="12298" name="Picture 10" descr="http://binpo.com.ua/wp-content/uploads/2020/04/%D0%A8%D0%B5%D0%B2%D1%87%D1%83%D0%BA_%D1%83%D0%BA%D1%80_page-0001-725x10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9948" y="2709087"/>
            <a:ext cx="2933773" cy="4059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6800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sp>
        <p:nvSpPr>
          <p:cNvPr id="4" name="Заголовок 8"/>
          <p:cNvSpPr txBox="1">
            <a:spLocks noGrp="1"/>
          </p:cNvSpPr>
          <p:nvPr/>
        </p:nvSpPr>
        <p:spPr bwMode="auto">
          <a:xfrm>
            <a:off x="-1" y="0"/>
            <a:ext cx="9978887" cy="1908313"/>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indent="180975">
              <a:spcBef>
                <a:spcPct val="0"/>
              </a:spcBef>
              <a:spcAft>
                <a:spcPct val="0"/>
              </a:spcAft>
            </a:pPr>
            <a:r>
              <a:rPr lang="uk-UA" altLang="ru-RU" sz="2400" b="1" dirty="0" smtClean="0">
                <a:solidFill>
                  <a:srgbClr val="FFC000"/>
                </a:solidFill>
                <a:latin typeface="+mn-lt"/>
                <a:cs typeface="Arial" panose="020B0604020202020204" pitchFamily="34" charset="0"/>
              </a:rPr>
              <a:t>Оновлення матеріальної бази, створення навчально-виробничого підрозділу ОВПУ МТС : </a:t>
            </a:r>
            <a:r>
              <a:rPr lang="en-US" altLang="ru-RU" sz="2400" dirty="0" smtClean="0">
                <a:solidFill>
                  <a:schemeClr val="bg1"/>
                </a:solidFill>
                <a:latin typeface="+mn-lt"/>
                <a:cs typeface="Arial" panose="020B0604020202020204" pitchFamily="34" charset="0"/>
                <a:hlinkClick r:id="rId2"/>
              </a:rPr>
              <a:t>https://www.youtube.com/watch?v=vTTjBFT_5kk&amp;feature=emb_logo</a:t>
            </a:r>
            <a:r>
              <a:rPr lang="uk-UA" altLang="ru-RU" sz="1600" dirty="0" smtClean="0">
                <a:solidFill>
                  <a:schemeClr val="bg1"/>
                </a:solidFill>
                <a:latin typeface="Arial" panose="020B0604020202020204" pitchFamily="34" charset="0"/>
                <a:cs typeface="Arial" panose="020B0604020202020204" pitchFamily="34" charset="0"/>
              </a:rPr>
              <a:t/>
            </a:r>
            <a:br>
              <a:rPr lang="uk-UA" altLang="ru-RU" sz="1600" dirty="0" smtClean="0">
                <a:solidFill>
                  <a:schemeClr val="bg1"/>
                </a:solidFill>
                <a:latin typeface="Arial" panose="020B0604020202020204" pitchFamily="34" charset="0"/>
                <a:cs typeface="Arial" panose="020B0604020202020204" pitchFamily="34" charset="0"/>
              </a:rPr>
            </a:br>
            <a:endParaRPr lang="uk-UA" altLang="ru-RU" sz="1600" b="1" dirty="0" smtClean="0">
              <a:solidFill>
                <a:schemeClr val="bg1"/>
              </a:solidFill>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89435" y="0"/>
            <a:ext cx="2302565" cy="309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90043" y="3094960"/>
            <a:ext cx="2401958" cy="37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1690689"/>
            <a:ext cx="3737114"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37114" y="1698608"/>
            <a:ext cx="6152321" cy="515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90582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6;p16"/>
          <p:cNvSpPr txBox="1">
            <a:spLocks noGrp="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lgn="ctr" eaLnBrk="1" hangingPunct="1">
              <a:spcBef>
                <a:spcPct val="0"/>
              </a:spcBef>
              <a:spcAft>
                <a:spcPct val="0"/>
              </a:spcAft>
              <a:buClr>
                <a:srgbClr val="FFFFFF"/>
              </a:buClr>
              <a:buFont typeface="Roboto Condensed" charset="0"/>
              <a:buNone/>
            </a:pPr>
            <a:r>
              <a:rPr lang="uk-UA" altLang="ru-RU" sz="2000" b="1" smtClean="0">
                <a:solidFill>
                  <a:srgbClr val="FFFFFF"/>
                </a:solidFill>
                <a:latin typeface="Roboto Condensed" charset="0"/>
                <a:cs typeface="Arial" panose="020B0604020202020204" pitchFamily="34" charset="0"/>
                <a:sym typeface="Roboto Condensed" charset="0"/>
              </a:rPr>
              <a:t>Навчально-виробнича інфраструктура експерименту</a:t>
            </a:r>
            <a:endParaRPr lang="ru-RU" altLang="ru-RU" sz="2000" b="1" smtClean="0">
              <a:solidFill>
                <a:srgbClr val="FFFFFF"/>
              </a:solidFill>
              <a:latin typeface="Roboto Condensed" charset="0"/>
              <a:cs typeface="Arial" panose="020B0604020202020204" pitchFamily="34" charset="0"/>
              <a:sym typeface="Roboto Condensed" charset="0"/>
            </a:endParaRPr>
          </a:p>
        </p:txBody>
      </p:sp>
      <p:pic>
        <p:nvPicPr>
          <p:cNvPr id="6" name="Рисунок 5" descr="Результат пошуку зображень за запитом &quot;Dual education&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98" y="90223"/>
            <a:ext cx="1332172" cy="134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236;p16"/>
          <p:cNvSpPr txBox="1">
            <a:spLocks noGrp="1"/>
          </p:cNvSpPr>
          <p:nvPr/>
        </p:nvSpPr>
        <p:spPr bwMode="auto">
          <a:xfrm>
            <a:off x="1876926" y="500593"/>
            <a:ext cx="7531769" cy="930274"/>
          </a:xfrm>
          <a:prstGeom prst="rect">
            <a:avLst/>
          </a:prstGeom>
          <a:solidFill>
            <a:srgbClr val="002060"/>
          </a:solidFill>
          <a:ln>
            <a:noFill/>
          </a:ln>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lgn="ctr" eaLnBrk="1" hangingPunct="1">
              <a:spcBef>
                <a:spcPct val="0"/>
              </a:spcBef>
              <a:spcAft>
                <a:spcPct val="0"/>
              </a:spcAft>
              <a:buClr>
                <a:srgbClr val="FFFFFF"/>
              </a:buClr>
              <a:buFont typeface="Roboto Condensed" charset="0"/>
              <a:buNone/>
            </a:pPr>
            <a:r>
              <a:rPr lang="uk-UA" altLang="ru-RU" sz="2400" b="1" dirty="0" smtClean="0">
                <a:solidFill>
                  <a:schemeClr val="bg1"/>
                </a:solidFill>
                <a:latin typeface="Roboto Condensed" charset="0"/>
                <a:cs typeface="Arial" panose="020B0604020202020204" pitchFamily="34" charset="0"/>
                <a:sym typeface="Roboto Condensed" charset="0"/>
              </a:rPr>
              <a:t>Навчально-виробнича інфраструктура експерименту</a:t>
            </a:r>
            <a:endParaRPr lang="ru-RU" altLang="ru-RU" sz="2400" b="1" dirty="0" smtClean="0">
              <a:solidFill>
                <a:schemeClr val="bg1"/>
              </a:solidFill>
              <a:latin typeface="Roboto Condensed" charset="0"/>
              <a:cs typeface="Arial" panose="020B0604020202020204" pitchFamily="34" charset="0"/>
              <a:sym typeface="Roboto Condensed" charset="0"/>
            </a:endParaRPr>
          </a:p>
        </p:txBody>
      </p:sp>
      <p:sp>
        <p:nvSpPr>
          <p:cNvPr id="8" name="Rectangle 1"/>
          <p:cNvSpPr txBox="1">
            <a:spLocks noChangeArrowheads="1"/>
          </p:cNvSpPr>
          <p:nvPr/>
        </p:nvSpPr>
        <p:spPr bwMode="auto">
          <a:xfrm>
            <a:off x="692685" y="2326561"/>
            <a:ext cx="3904721"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lgn="ctr" eaLnBrk="1" hangingPunct="1">
              <a:buClr>
                <a:schemeClr val="accent1"/>
              </a:buClr>
              <a:buSzPct val="80000"/>
            </a:pPr>
            <a:r>
              <a:rPr lang="uk-UA" altLang="ru-RU" sz="1600" b="1" dirty="0">
                <a:solidFill>
                  <a:srgbClr val="0D305B"/>
                </a:solidFill>
                <a:latin typeface="Roboto Condensed" charset="0"/>
              </a:rPr>
              <a:t>Лабораторії та спеціалізовані аудиторії закладу</a:t>
            </a:r>
          </a:p>
        </p:txBody>
      </p:sp>
      <p:sp>
        <p:nvSpPr>
          <p:cNvPr id="9" name="Прямокутник 15"/>
          <p:cNvSpPr>
            <a:spLocks noChangeArrowheads="1"/>
          </p:cNvSpPr>
          <p:nvPr/>
        </p:nvSpPr>
        <p:spPr bwMode="auto">
          <a:xfrm>
            <a:off x="2328862" y="1610784"/>
            <a:ext cx="72945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lgn="ctr" eaLnBrk="1" hangingPunct="1">
              <a:buClr>
                <a:schemeClr val="accent1"/>
              </a:buClr>
              <a:buSzPct val="80000"/>
            </a:pPr>
            <a:r>
              <a:rPr lang="uk-UA" altLang="ru-RU" sz="1800" b="1" dirty="0">
                <a:solidFill>
                  <a:srgbClr val="0D305B"/>
                </a:solidFill>
                <a:latin typeface="Roboto Condensed" charset="0"/>
              </a:rPr>
              <a:t>Державний навчальний заклад «Одеське вище професійне училище морського туристичного сервісу»</a:t>
            </a:r>
          </a:p>
        </p:txBody>
      </p:sp>
      <p:sp>
        <p:nvSpPr>
          <p:cNvPr id="10" name="Text Box 1"/>
          <p:cNvSpPr txBox="1">
            <a:spLocks noChangeArrowheads="1"/>
          </p:cNvSpPr>
          <p:nvPr/>
        </p:nvSpPr>
        <p:spPr bwMode="auto">
          <a:xfrm>
            <a:off x="6094941" y="2358496"/>
            <a:ext cx="5174191" cy="258532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lgn="ctr" eaLnBrk="1" hangingPunct="1"/>
            <a:r>
              <a:rPr lang="uk-UA" altLang="ru-RU" sz="1800" b="1" i="1" dirty="0">
                <a:solidFill>
                  <a:srgbClr val="134787"/>
                </a:solidFill>
                <a:latin typeface="Roboto Condensed" charset="0"/>
              </a:rPr>
              <a:t>Роботодавці, які забезпечують професійну підготовку за дуальною формою здобуття освіти - ресторани міста </a:t>
            </a:r>
            <a:r>
              <a:rPr lang="uk-UA" altLang="ru-RU" sz="1800" b="1" i="1" dirty="0" smtClean="0">
                <a:solidFill>
                  <a:srgbClr val="134787"/>
                </a:solidFill>
                <a:latin typeface="Roboto Condensed" charset="0"/>
              </a:rPr>
              <a:t>Одеси, </a:t>
            </a:r>
          </a:p>
          <a:p>
            <a:pPr algn="ctr" eaLnBrk="1" hangingPunct="1"/>
            <a:r>
              <a:rPr lang="uk-UA" altLang="ru-RU" sz="1800" b="1" i="1" dirty="0" smtClean="0">
                <a:solidFill>
                  <a:srgbClr val="134787"/>
                </a:solidFill>
                <a:latin typeface="Roboto Condensed" charset="0"/>
              </a:rPr>
              <a:t>2017-2020рр</a:t>
            </a:r>
            <a:r>
              <a:rPr lang="uk-UA" altLang="ru-RU" sz="1800" b="1" i="1" dirty="0">
                <a:solidFill>
                  <a:srgbClr val="134787"/>
                </a:solidFill>
                <a:latin typeface="Roboto Condensed" charset="0"/>
              </a:rPr>
              <a:t>: </a:t>
            </a:r>
          </a:p>
          <a:p>
            <a:pPr algn="ctr" eaLnBrk="1" hangingPunct="1"/>
            <a:r>
              <a:rPr lang="uk-UA" altLang="ru-RU" sz="1800" b="1" dirty="0">
                <a:solidFill>
                  <a:srgbClr val="134787"/>
                </a:solidFill>
                <a:latin typeface="Roboto Condensed" charset="0"/>
              </a:rPr>
              <a:t> «</a:t>
            </a:r>
            <a:r>
              <a:rPr lang="uk-UA" altLang="ru-RU" sz="1800" b="1" dirty="0" err="1">
                <a:solidFill>
                  <a:srgbClr val="134787"/>
                </a:solidFill>
                <a:latin typeface="Roboto Condensed" charset="0"/>
              </a:rPr>
              <a:t>Облака</a:t>
            </a:r>
            <a:r>
              <a:rPr lang="uk-UA" altLang="ru-RU" sz="1800" b="1" dirty="0">
                <a:solidFill>
                  <a:srgbClr val="134787"/>
                </a:solidFill>
                <a:latin typeface="Roboto Condensed" charset="0"/>
              </a:rPr>
              <a:t>»  </a:t>
            </a:r>
          </a:p>
          <a:p>
            <a:pPr algn="ctr" eaLnBrk="1" hangingPunct="1"/>
            <a:r>
              <a:rPr lang="uk-UA" altLang="ru-RU" sz="1800" b="1" dirty="0">
                <a:solidFill>
                  <a:srgbClr val="134787"/>
                </a:solidFill>
                <a:latin typeface="Roboto Condensed" charset="0"/>
              </a:rPr>
              <a:t>« </a:t>
            </a:r>
            <a:r>
              <a:rPr lang="uk-UA" altLang="ru-RU" sz="1800" b="1" dirty="0" err="1">
                <a:solidFill>
                  <a:srgbClr val="134787"/>
                </a:solidFill>
                <a:latin typeface="Roboto Condensed" charset="0"/>
              </a:rPr>
              <a:t>Арина</a:t>
            </a:r>
            <a:r>
              <a:rPr lang="uk-UA" altLang="ru-RU" sz="1800" b="1" dirty="0">
                <a:solidFill>
                  <a:srgbClr val="134787"/>
                </a:solidFill>
                <a:latin typeface="Roboto Condensed" charset="0"/>
              </a:rPr>
              <a:t>»</a:t>
            </a:r>
          </a:p>
          <a:p>
            <a:pPr algn="ctr" eaLnBrk="1" hangingPunct="1"/>
            <a:r>
              <a:rPr lang="uk-UA" altLang="ru-RU" sz="1800" b="1" dirty="0">
                <a:solidFill>
                  <a:srgbClr val="134787"/>
                </a:solidFill>
                <a:latin typeface="Roboto Condensed" charset="0"/>
              </a:rPr>
              <a:t> </a:t>
            </a:r>
            <a:r>
              <a:rPr lang="uk-UA" altLang="ru-RU" sz="1800" b="1" dirty="0" smtClean="0">
                <a:solidFill>
                  <a:srgbClr val="134787"/>
                </a:solidFill>
                <a:latin typeface="Roboto Condensed" charset="0"/>
              </a:rPr>
              <a:t>«7 континентів</a:t>
            </a:r>
            <a:r>
              <a:rPr lang="uk-UA" altLang="ru-RU" sz="1800" b="1" dirty="0">
                <a:solidFill>
                  <a:srgbClr val="134787"/>
                </a:solidFill>
                <a:latin typeface="Roboto Condensed" charset="0"/>
              </a:rPr>
              <a:t>»</a:t>
            </a:r>
          </a:p>
          <a:p>
            <a:pPr algn="ctr" eaLnBrk="1" hangingPunct="1"/>
            <a:r>
              <a:rPr lang="uk-UA" altLang="ru-RU" sz="1800" b="1" dirty="0" smtClean="0">
                <a:solidFill>
                  <a:srgbClr val="134787"/>
                </a:solidFill>
                <a:latin typeface="Roboto Condensed" charset="0"/>
              </a:rPr>
              <a:t>«Чорне </a:t>
            </a:r>
            <a:r>
              <a:rPr lang="uk-UA" altLang="ru-RU" sz="1800" b="1" dirty="0">
                <a:solidFill>
                  <a:srgbClr val="134787"/>
                </a:solidFill>
                <a:latin typeface="Roboto Condensed" charset="0"/>
              </a:rPr>
              <a:t>море» </a:t>
            </a:r>
          </a:p>
        </p:txBody>
      </p:sp>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1512" y="3409408"/>
            <a:ext cx="1998140" cy="166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9652" y="3061606"/>
            <a:ext cx="1927754" cy="1524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1511" y="4922823"/>
            <a:ext cx="1927755" cy="1405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кутник 8"/>
          <p:cNvSpPr>
            <a:spLocks noChangeArrowheads="1"/>
          </p:cNvSpPr>
          <p:nvPr/>
        </p:nvSpPr>
        <p:spPr bwMode="auto">
          <a:xfrm>
            <a:off x="5113421" y="5157947"/>
            <a:ext cx="243316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eaLnBrk="1" hangingPunct="1">
              <a:buClr>
                <a:schemeClr val="accent1"/>
              </a:buClr>
              <a:buSzPct val="80000"/>
            </a:pPr>
            <a:r>
              <a:rPr lang="uk-UA" altLang="ru-RU" sz="1600" b="1" dirty="0">
                <a:solidFill>
                  <a:srgbClr val="0D305B"/>
                </a:solidFill>
                <a:latin typeface="Roboto Condensed" charset="0"/>
              </a:rPr>
              <a:t>Кухня-лабораторія для підготовки кухарів, кондитерів;</a:t>
            </a:r>
          </a:p>
          <a:p>
            <a:pPr eaLnBrk="1" hangingPunct="1">
              <a:buClr>
                <a:schemeClr val="accent1"/>
              </a:buClr>
              <a:buSzPct val="80000"/>
            </a:pPr>
            <a:r>
              <a:rPr lang="uk-UA" altLang="ru-RU" sz="1600" b="1" dirty="0">
                <a:solidFill>
                  <a:srgbClr val="0D305B"/>
                </a:solidFill>
                <a:latin typeface="Roboto Condensed" charset="0"/>
              </a:rPr>
              <a:t>Навчальний бар;</a:t>
            </a:r>
          </a:p>
          <a:p>
            <a:pPr eaLnBrk="1" hangingPunct="1">
              <a:buClr>
                <a:schemeClr val="accent1"/>
              </a:buClr>
              <a:buSzPct val="80000"/>
            </a:pPr>
            <a:r>
              <a:rPr lang="uk-UA" altLang="ru-RU" sz="1600" b="1" dirty="0">
                <a:solidFill>
                  <a:srgbClr val="0D305B"/>
                </a:solidFill>
                <a:latin typeface="Roboto Condensed" charset="0"/>
              </a:rPr>
              <a:t>Віденське кафе</a:t>
            </a:r>
          </a:p>
        </p:txBody>
      </p:sp>
      <p:pic>
        <p:nvPicPr>
          <p:cNvPr id="15" name="Рисунок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9266" y="4589199"/>
            <a:ext cx="2397927" cy="173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Рисунок 15">
            <a:extLst/>
          </p:cNvPr>
          <p:cNvPicPr>
            <a:picLocks noChangeAspect="1"/>
          </p:cNvPicPr>
          <p:nvPr/>
        </p:nvPicPr>
        <p:blipFill>
          <a:blip r:embed="rId7"/>
          <a:stretch>
            <a:fillRect/>
          </a:stretch>
        </p:blipFill>
        <p:spPr>
          <a:xfrm>
            <a:off x="10388601" y="-1"/>
            <a:ext cx="1803400" cy="185644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517197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гщшщшг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5637"/>
            <a:ext cx="9983772" cy="549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Текст 2"/>
          <p:cNvSpPr txBox="1">
            <a:spLocks noGrp="1"/>
          </p:cNvSpPr>
          <p:nvPr/>
        </p:nvSpPr>
        <p:spPr bwMode="auto">
          <a:xfrm>
            <a:off x="13252" y="5486401"/>
            <a:ext cx="12178748" cy="1371600"/>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101600" indent="0" algn="ctr">
              <a:spcAft>
                <a:spcPct val="0"/>
              </a:spcAft>
              <a:buFont typeface="Arial" panose="020B0604020202020204" pitchFamily="34" charset="0"/>
              <a:buNone/>
            </a:pPr>
            <a:r>
              <a:rPr lang="uk-UA" altLang="ru-RU" sz="2400" b="1" dirty="0" smtClean="0">
                <a:solidFill>
                  <a:srgbClr val="002060"/>
                </a:solidFill>
                <a:latin typeface="Arial" panose="020B0604020202020204" pitchFamily="34" charset="0"/>
                <a:cs typeface="Arial" panose="020B0604020202020204" pitchFamily="34" charset="0"/>
              </a:rPr>
              <a:t>Координація питань </a:t>
            </a:r>
            <a:r>
              <a:rPr lang="uk-UA" altLang="ru-RU" sz="2400" b="1" dirty="0" err="1" smtClean="0">
                <a:solidFill>
                  <a:srgbClr val="002060"/>
                </a:solidFill>
                <a:latin typeface="Arial" panose="020B0604020202020204" pitchFamily="34" charset="0"/>
                <a:cs typeface="Arial" panose="020B0604020202020204" pitchFamily="34" charset="0"/>
              </a:rPr>
              <a:t>професійно</a:t>
            </a:r>
            <a:r>
              <a:rPr lang="uk-UA" altLang="ru-RU" sz="2400" b="1" dirty="0" smtClean="0">
                <a:solidFill>
                  <a:srgbClr val="002060"/>
                </a:solidFill>
                <a:latin typeface="Arial" panose="020B0604020202020204" pitchFamily="34" charset="0"/>
                <a:cs typeface="Arial" panose="020B0604020202020204" pitchFamily="34" charset="0"/>
              </a:rPr>
              <a:t>-теоретичної і </a:t>
            </a:r>
            <a:r>
              <a:rPr lang="uk-UA" altLang="ru-RU" sz="2400" b="1" dirty="0" err="1" smtClean="0">
                <a:solidFill>
                  <a:srgbClr val="002060"/>
                </a:solidFill>
                <a:latin typeface="Arial" panose="020B0604020202020204" pitchFamily="34" charset="0"/>
                <a:cs typeface="Arial" panose="020B0604020202020204" pitchFamily="34" charset="0"/>
              </a:rPr>
              <a:t>професійно</a:t>
            </a:r>
            <a:r>
              <a:rPr lang="uk-UA" altLang="ru-RU" sz="2400" b="1" dirty="0" smtClean="0">
                <a:solidFill>
                  <a:srgbClr val="002060"/>
                </a:solidFill>
                <a:latin typeface="Arial" panose="020B0604020202020204" pitchFamily="34" charset="0"/>
                <a:cs typeface="Arial" panose="020B0604020202020204" pitchFamily="34" charset="0"/>
              </a:rPr>
              <a:t>-практичної підготовки здійснюється децентралізовано і значною мірою залежить від особистості майстра виробничого навчання</a:t>
            </a:r>
            <a:r>
              <a:rPr lang="ru-RU" altLang="ru-RU" sz="2400" b="1" dirty="0" smtClean="0">
                <a:solidFill>
                  <a:srgbClr val="002060"/>
                </a:solidFill>
                <a:latin typeface="Arial" panose="020B0604020202020204" pitchFamily="34" charset="0"/>
                <a:cs typeface="Arial" panose="020B0604020202020204" pitchFamily="34" charset="0"/>
              </a:rPr>
              <a:t> </a:t>
            </a:r>
          </a:p>
        </p:txBody>
      </p:sp>
      <p:pic>
        <p:nvPicPr>
          <p:cNvPr id="6" name="Рисунок 5">
            <a:extLst/>
          </p:cNvPr>
          <p:cNvPicPr>
            <a:picLocks noChangeAspect="1"/>
          </p:cNvPicPr>
          <p:nvPr/>
        </p:nvPicPr>
        <p:blipFill>
          <a:blip r:embed="rId3"/>
          <a:stretch>
            <a:fillRect/>
          </a:stretch>
        </p:blipFill>
        <p:spPr>
          <a:xfrm>
            <a:off x="10376452" y="0"/>
            <a:ext cx="1815548" cy="186932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67147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Текст 3"/>
          <p:cNvSpPr txBox="1">
            <a:spLocks noGrp="1"/>
          </p:cNvSpPr>
          <p:nvPr/>
        </p:nvSpPr>
        <p:spPr bwMode="auto">
          <a:xfrm>
            <a:off x="9144000" y="1152939"/>
            <a:ext cx="3048000" cy="3385069"/>
          </a:xfrm>
          <a:prstGeom prst="rect">
            <a:avLst/>
          </a:prstGeom>
          <a:solidFill>
            <a:srgbClr val="99CCFF"/>
          </a:solidFill>
          <a:ln/>
          <a:extLst/>
        </p:spPr>
        <p:style>
          <a:lnRef idx="2">
            <a:schemeClr val="accent2"/>
          </a:lnRef>
          <a:fillRef idx="1">
            <a:schemeClr val="lt1"/>
          </a:fillRef>
          <a:effectRef idx="0">
            <a:schemeClr val="accent2"/>
          </a:effectRef>
          <a:fontRef idx="minor">
            <a:schemeClr val="dk1"/>
          </a:fontRef>
        </p:style>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101600" indent="0" algn="ctr">
              <a:spcAft>
                <a:spcPct val="0"/>
              </a:spcAft>
              <a:buFont typeface="Arial" panose="020B0604020202020204" pitchFamily="34" charset="0"/>
              <a:buNone/>
            </a:pPr>
            <a:r>
              <a:rPr lang="uk-UA" altLang="ru-RU" sz="2800" b="1" dirty="0" smtClean="0">
                <a:solidFill>
                  <a:srgbClr val="0D305B"/>
                </a:solidFill>
                <a:latin typeface="Arial" panose="020B0604020202020204" pitchFamily="34" charset="0"/>
                <a:cs typeface="Arial" panose="020B0604020202020204" pitchFamily="34" charset="0"/>
              </a:rPr>
              <a:t>Інструктаж майстра виробничого навчання </a:t>
            </a:r>
            <a:r>
              <a:rPr lang="uk-UA" altLang="ru-RU" sz="2800" b="1" dirty="0" err="1" smtClean="0">
                <a:solidFill>
                  <a:srgbClr val="0D305B"/>
                </a:solidFill>
                <a:latin typeface="Arial" panose="020B0604020202020204" pitchFamily="34" charset="0"/>
                <a:cs typeface="Arial" panose="020B0604020202020204" pitchFamily="34" charset="0"/>
              </a:rPr>
              <a:t>Цверінкалової</a:t>
            </a:r>
            <a:r>
              <a:rPr lang="uk-UA" altLang="ru-RU" sz="2800" b="1" dirty="0" smtClean="0">
                <a:solidFill>
                  <a:srgbClr val="0D305B"/>
                </a:solidFill>
                <a:latin typeface="Arial" panose="020B0604020202020204" pitchFamily="34" charset="0"/>
                <a:cs typeface="Arial" panose="020B0604020202020204" pitchFamily="34" charset="0"/>
              </a:rPr>
              <a:t> Н.П. на виробництві</a:t>
            </a:r>
          </a:p>
        </p:txBody>
      </p:sp>
    </p:spTree>
    <p:extLst>
      <p:ext uri="{BB962C8B-B14F-4D97-AF65-F5344CB8AC3E}">
        <p14:creationId xmlns:p14="http://schemas.microsoft.com/office/powerpoint/2010/main" val="12009999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59635"/>
            <a:ext cx="9064487" cy="679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Текст 3"/>
          <p:cNvSpPr txBox="1">
            <a:spLocks noGrp="1"/>
          </p:cNvSpPr>
          <p:nvPr/>
        </p:nvSpPr>
        <p:spPr bwMode="auto">
          <a:xfrm>
            <a:off x="9064486" y="0"/>
            <a:ext cx="3127514" cy="68580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101600" indent="0" algn="ctr">
              <a:spcAft>
                <a:spcPct val="0"/>
              </a:spcAft>
              <a:buFont typeface="Arial" panose="020B0604020202020204" pitchFamily="34" charset="0"/>
              <a:buNone/>
            </a:pPr>
            <a:endParaRPr lang="uk-UA" altLang="ru-RU" sz="2800" b="1" dirty="0" smtClean="0">
              <a:solidFill>
                <a:srgbClr val="28597A"/>
              </a:solidFill>
              <a:latin typeface="Arial" panose="020B0604020202020204" pitchFamily="34" charset="0"/>
              <a:cs typeface="Arial" panose="020B0604020202020204" pitchFamily="34" charset="0"/>
            </a:endParaRPr>
          </a:p>
          <a:p>
            <a:pPr marL="101600" indent="0" algn="ctr">
              <a:spcAft>
                <a:spcPct val="0"/>
              </a:spcAft>
              <a:buFont typeface="Arial" panose="020B0604020202020204" pitchFamily="34" charset="0"/>
              <a:buNone/>
            </a:pPr>
            <a:endParaRPr lang="uk-UA" altLang="ru-RU" sz="2800" b="1" dirty="0">
              <a:solidFill>
                <a:srgbClr val="28597A"/>
              </a:solidFill>
              <a:latin typeface="Arial" panose="020B0604020202020204" pitchFamily="34" charset="0"/>
              <a:cs typeface="Arial" panose="020B0604020202020204" pitchFamily="34" charset="0"/>
            </a:endParaRPr>
          </a:p>
          <a:p>
            <a:pPr marL="101600" indent="0" algn="ctr">
              <a:spcAft>
                <a:spcPct val="0"/>
              </a:spcAft>
              <a:buFont typeface="Arial" panose="020B0604020202020204" pitchFamily="34" charset="0"/>
              <a:buNone/>
            </a:pPr>
            <a:r>
              <a:rPr lang="uk-UA" altLang="ru-RU" sz="2800" b="1" dirty="0" smtClean="0">
                <a:solidFill>
                  <a:srgbClr val="28597A"/>
                </a:solidFill>
                <a:latin typeface="Arial" panose="020B0604020202020204" pitchFamily="34" charset="0"/>
                <a:cs typeface="Arial" panose="020B0604020202020204" pitchFamily="34" charset="0"/>
              </a:rPr>
              <a:t>Оперативна нарада  у ресторані «</a:t>
            </a:r>
            <a:r>
              <a:rPr lang="uk-UA" altLang="ru-RU" sz="2800" b="1" dirty="0" err="1" smtClean="0">
                <a:solidFill>
                  <a:srgbClr val="28597A"/>
                </a:solidFill>
                <a:latin typeface="Arial" panose="020B0604020202020204" pitchFamily="34" charset="0"/>
                <a:cs typeface="Arial" panose="020B0604020202020204" pitchFamily="34" charset="0"/>
              </a:rPr>
              <a:t>Облака</a:t>
            </a:r>
            <a:r>
              <a:rPr lang="uk-UA" altLang="ru-RU" sz="2800" b="1" dirty="0" smtClean="0">
                <a:solidFill>
                  <a:srgbClr val="28597A"/>
                </a:solidFill>
                <a:latin typeface="Arial" panose="020B0604020202020204" pitchFamily="34" charset="0"/>
                <a:cs typeface="Arial" panose="020B0604020202020204" pitchFamily="34" charset="0"/>
              </a:rPr>
              <a:t>» з майстром виробничого навчання </a:t>
            </a:r>
            <a:r>
              <a:rPr lang="uk-UA" altLang="ru-RU" sz="2800" b="1" dirty="0" err="1" smtClean="0">
                <a:solidFill>
                  <a:srgbClr val="28597A"/>
                </a:solidFill>
                <a:latin typeface="Arial" panose="020B0604020202020204" pitchFamily="34" charset="0"/>
                <a:cs typeface="Arial" panose="020B0604020202020204" pitchFamily="34" charset="0"/>
              </a:rPr>
              <a:t>Тульбою</a:t>
            </a:r>
            <a:r>
              <a:rPr lang="uk-UA" altLang="ru-RU" sz="2800" b="1" dirty="0" smtClean="0">
                <a:solidFill>
                  <a:srgbClr val="28597A"/>
                </a:solidFill>
                <a:latin typeface="Arial" panose="020B0604020202020204" pitchFamily="34" charset="0"/>
                <a:cs typeface="Arial" panose="020B0604020202020204" pitchFamily="34" charset="0"/>
              </a:rPr>
              <a:t> Л.П., адміністрацією закладу</a:t>
            </a:r>
          </a:p>
        </p:txBody>
      </p:sp>
    </p:spTree>
    <p:extLst>
      <p:ext uri="{BB962C8B-B14F-4D97-AF65-F5344CB8AC3E}">
        <p14:creationId xmlns:p14="http://schemas.microsoft.com/office/powerpoint/2010/main" val="32273216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sp>
        <p:nvSpPr>
          <p:cNvPr id="3" name="Объект 2"/>
          <p:cNvSpPr>
            <a:spLocks noGrp="1"/>
          </p:cNvSpPr>
          <p:nvPr>
            <p:ph idx="1"/>
          </p:nvPr>
        </p:nvSpPr>
        <p:spPr/>
        <p:txBody>
          <a:bodyPr/>
          <a:lstStyle/>
          <a:p>
            <a:endParaRPr lang="uk-UA"/>
          </a:p>
        </p:txBody>
      </p:sp>
      <p:pic>
        <p:nvPicPr>
          <p:cNvPr id="4" name="Объект 3"/>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462"/>
            <a:ext cx="9183757" cy="688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Заголовок 1"/>
          <p:cNvSpPr txBox="1">
            <a:spLocks noGrp="1"/>
          </p:cNvSpPr>
          <p:nvPr/>
        </p:nvSpPr>
        <p:spPr bwMode="auto">
          <a:xfrm>
            <a:off x="9183757" y="-32462"/>
            <a:ext cx="3008243" cy="68580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uk-UA" altLang="ru-RU" sz="2800" b="1" dirty="0" smtClean="0">
                <a:solidFill>
                  <a:srgbClr val="002060"/>
                </a:solidFill>
                <a:latin typeface="Arial" panose="020B0604020202020204" pitchFamily="34" charset="0"/>
                <a:cs typeface="Arial" panose="020B0604020202020204" pitchFamily="34" charset="0"/>
              </a:rPr>
              <a:t>Члени робочої групи на виробничій нараді, ресторан </a:t>
            </a:r>
          </a:p>
          <a:p>
            <a:pPr algn="ctr"/>
            <a:r>
              <a:rPr lang="uk-UA" altLang="ru-RU" sz="2800" b="1" dirty="0" smtClean="0">
                <a:solidFill>
                  <a:srgbClr val="002060"/>
                </a:solidFill>
                <a:latin typeface="Arial" panose="020B0604020202020204" pitchFamily="34" charset="0"/>
                <a:cs typeface="Arial" panose="020B0604020202020204" pitchFamily="34" charset="0"/>
              </a:rPr>
              <a:t>«7 континентів» </a:t>
            </a:r>
          </a:p>
        </p:txBody>
      </p:sp>
    </p:spTree>
    <p:extLst>
      <p:ext uri="{BB962C8B-B14F-4D97-AF65-F5344CB8AC3E}">
        <p14:creationId xmlns:p14="http://schemas.microsoft.com/office/powerpoint/2010/main" val="13558441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noGrp="1"/>
          </p:cNvSpPr>
          <p:nvPr/>
        </p:nvSpPr>
        <p:spPr bwMode="auto">
          <a:xfrm>
            <a:off x="0" y="0"/>
            <a:ext cx="12192000" cy="1113183"/>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uk-UA" altLang="ru-RU" sz="2200" b="1" dirty="0" smtClean="0">
                <a:solidFill>
                  <a:srgbClr val="002060"/>
                </a:solidFill>
                <a:latin typeface="Arial" panose="020B0604020202020204" pitchFamily="34" charset="0"/>
                <a:cs typeface="Arial" panose="020B0604020202020204" pitchFamily="34" charset="0"/>
              </a:rPr>
              <a:t>Затверджено рішенням педагогічної ради теми, підготовлено до друку статті педагогічних працівників у 2020-2021 навчальному році</a:t>
            </a:r>
          </a:p>
        </p:txBody>
      </p:sp>
      <p:pic>
        <p:nvPicPr>
          <p:cNvPr id="5" name="table"/>
          <p:cNvPicPr>
            <a:picLocks noChangeAspect="1"/>
          </p:cNvPicPr>
          <p:nvPr/>
        </p:nvPicPr>
        <p:blipFill>
          <a:blip r:embed="rId2"/>
          <a:stretch>
            <a:fillRect/>
          </a:stretch>
        </p:blipFill>
        <p:spPr>
          <a:xfrm>
            <a:off x="-109329" y="944217"/>
            <a:ext cx="12364636" cy="5913783"/>
          </a:xfrm>
          <a:prstGeom prst="rect">
            <a:avLst/>
          </a:prstGeom>
        </p:spPr>
      </p:pic>
    </p:spTree>
    <p:extLst>
      <p:ext uri="{BB962C8B-B14F-4D97-AF65-F5344CB8AC3E}">
        <p14:creationId xmlns:p14="http://schemas.microsoft.com/office/powerpoint/2010/main" val="9466966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table"/>
          <p:cNvPicPr>
            <a:picLocks noChangeAspect="1"/>
          </p:cNvPicPr>
          <p:nvPr/>
        </p:nvPicPr>
        <p:blipFill>
          <a:blip r:embed="rId2"/>
          <a:stretch>
            <a:fillRect/>
          </a:stretch>
        </p:blipFill>
        <p:spPr>
          <a:xfrm>
            <a:off x="-99391" y="-70490"/>
            <a:ext cx="12265989" cy="6928490"/>
          </a:xfrm>
          <a:prstGeom prst="rect">
            <a:avLst/>
          </a:prstGeom>
        </p:spPr>
      </p:pic>
    </p:spTree>
    <p:extLst>
      <p:ext uri="{BB962C8B-B14F-4D97-AF65-F5344CB8AC3E}">
        <p14:creationId xmlns:p14="http://schemas.microsoft.com/office/powerpoint/2010/main" val="28259868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2"/>
          <p:cNvSpPr txBox="1">
            <a:spLocks noGrp="1"/>
          </p:cNvSpPr>
          <p:nvPr/>
        </p:nvSpPr>
        <p:spPr bwMode="auto">
          <a:xfrm>
            <a:off x="0" y="0"/>
            <a:ext cx="9511748" cy="1690688"/>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101600" indent="349250">
              <a:spcAft>
                <a:spcPct val="0"/>
              </a:spcAft>
              <a:buFont typeface="Arial" panose="020B0604020202020204" pitchFamily="34" charset="0"/>
              <a:buNone/>
            </a:pPr>
            <a:r>
              <a:rPr lang="uk-UA" altLang="ru-RU" sz="2800" dirty="0" smtClean="0">
                <a:solidFill>
                  <a:schemeClr val="bg1"/>
                </a:solidFill>
                <a:latin typeface="Arial" panose="020B0604020202020204" pitchFamily="34" charset="0"/>
                <a:cs typeface="Arial" panose="020B0604020202020204" pitchFamily="34" charset="0"/>
              </a:rPr>
              <a:t>Наказом директора затверджено строки розробки і представлення робочих зошитів за професіями для учнів груп ДФН відповідно рівня кваліфікації</a:t>
            </a:r>
          </a:p>
          <a:p>
            <a:pPr marL="101600" indent="349250">
              <a:spcAft>
                <a:spcPct val="0"/>
              </a:spcAft>
            </a:pPr>
            <a:endParaRPr lang="uk-UA" altLang="ru-RU" sz="2800" dirty="0" smtClean="0">
              <a:latin typeface="Arial" panose="020B0604020202020204" pitchFamily="34" charset="0"/>
              <a:cs typeface="Arial" panose="020B0604020202020204" pitchFamily="34" charset="0"/>
            </a:endParaRPr>
          </a:p>
        </p:txBody>
      </p:sp>
      <p:sp>
        <p:nvSpPr>
          <p:cNvPr id="5" name="Текст 2"/>
          <p:cNvSpPr>
            <a:spLocks noGrp="1"/>
          </p:cNvSpPr>
          <p:nvPr/>
        </p:nvSpPr>
        <p:spPr bwMode="auto">
          <a:xfrm>
            <a:off x="108513" y="1690688"/>
            <a:ext cx="5328924" cy="3656564"/>
          </a:xfrm>
          <a:prstGeom prst="roundRect">
            <a:avLst>
              <a:gd name="adj" fmla="val 16667"/>
            </a:avLst>
          </a:pr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0" indent="177800">
              <a:spcAft>
                <a:spcPct val="0"/>
              </a:spcAft>
              <a:buFont typeface="Arial" panose="020B0604020202020204" pitchFamily="34" charset="0"/>
              <a:buNone/>
            </a:pPr>
            <a:r>
              <a:rPr lang="uk-UA" altLang="ru-RU" b="1" dirty="0" smtClean="0">
                <a:solidFill>
                  <a:srgbClr val="0D305B"/>
                </a:solidFill>
                <a:latin typeface="Arial" panose="020B0604020202020204" pitchFamily="34" charset="0"/>
                <a:cs typeface="Arial" panose="020B0604020202020204" pitchFamily="34" charset="0"/>
              </a:rPr>
              <a:t>Представлено науковому керівнику експерименту «Траєкторія  навчання у ДНЗ ОВПУ МТС учнів груп з елементами дуальної форми навчання», професія:  5122 Кухар 3 розряду, 5122 Кухар судновий 4 розряду, 5123 Офіціант судновий 3 розряду з аналізом і оцінкою освітнього середовища груп ДФН.</a:t>
            </a:r>
            <a:r>
              <a:rPr lang="ru-RU" altLang="ru-RU" sz="1800" b="1" dirty="0" smtClean="0">
                <a:solidFill>
                  <a:srgbClr val="0D305B"/>
                </a:solidFill>
                <a:latin typeface="Arial" panose="020B0604020202020204" pitchFamily="34" charset="0"/>
                <a:cs typeface="Arial" panose="020B0604020202020204" pitchFamily="34" charset="0"/>
              </a:rPr>
              <a:t/>
            </a:r>
            <a:br>
              <a:rPr lang="ru-RU" altLang="ru-RU" sz="1800" b="1" dirty="0" smtClean="0">
                <a:solidFill>
                  <a:srgbClr val="0D305B"/>
                </a:solidFill>
                <a:latin typeface="Arial" panose="020B0604020202020204" pitchFamily="34" charset="0"/>
                <a:cs typeface="Arial" panose="020B0604020202020204" pitchFamily="34" charset="0"/>
              </a:rPr>
            </a:br>
            <a:endParaRPr lang="uk-UA" altLang="ru-RU" sz="1800" b="1" dirty="0" smtClean="0">
              <a:solidFill>
                <a:srgbClr val="0D305B"/>
              </a:solidFill>
              <a:latin typeface="Arial" panose="020B0604020202020204" pitchFamily="34" charset="0"/>
              <a:cs typeface="Arial" panose="020B0604020202020204" pitchFamily="34" charset="0"/>
            </a:endParaRPr>
          </a:p>
          <a:p>
            <a:pPr marL="0" indent="177800">
              <a:spcAft>
                <a:spcPct val="0"/>
              </a:spcAft>
            </a:pPr>
            <a:endParaRPr lang="uk-UA" altLang="ru-RU" sz="1800" dirty="0" smtClean="0">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6009" y="632376"/>
            <a:ext cx="3375991" cy="198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7437" y="2147887"/>
            <a:ext cx="3378572" cy="450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16009" y="2616910"/>
            <a:ext cx="3375991" cy="232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descr="Бизнес план векторные иллюстрации | Премиум векторы"/>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6051" y="4866391"/>
            <a:ext cx="1991610" cy="1991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6652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nmc-pto.zp.ua/wp-content/uploads/2020/02/%D0%A4%D0%9E%D0%A2%D0%9E-13-%D0%BB%D1%8E%D1%82%D0%BE%D0%B3%D0%BE-2020-%D1%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157466" cy="4383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Free Vector | Landing page of service for review freelanc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19" y="4574969"/>
            <a:ext cx="2335696" cy="198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2"/>
          <p:cNvSpPr txBox="1">
            <a:spLocks noGrp="1"/>
          </p:cNvSpPr>
          <p:nvPr/>
        </p:nvSpPr>
        <p:spPr bwMode="auto">
          <a:xfrm>
            <a:off x="5157466" y="0"/>
            <a:ext cx="7034534" cy="568518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101600" indent="439738" algn="ctr">
              <a:spcAft>
                <a:spcPct val="0"/>
              </a:spcAft>
              <a:buFont typeface="Arial" panose="020B0604020202020204" pitchFamily="34" charset="0"/>
              <a:buNone/>
            </a:pPr>
            <a:r>
              <a:rPr lang="uk-UA" altLang="ru-RU" sz="2800" b="1" dirty="0" smtClean="0">
                <a:solidFill>
                  <a:srgbClr val="0D305B"/>
                </a:solidFill>
                <a:latin typeface="Arial" panose="020B0604020202020204" pitchFamily="34" charset="0"/>
                <a:cs typeface="Arial" panose="020B0604020202020204" pitchFamily="34" charset="0"/>
              </a:rPr>
              <a:t>У  листопаді 2019 </a:t>
            </a:r>
            <a:r>
              <a:rPr lang="uk-UA" altLang="ru-RU" sz="2800" b="1" dirty="0" smtClean="0">
                <a:solidFill>
                  <a:srgbClr val="C00000"/>
                </a:solidFill>
                <a:latin typeface="Arial" panose="020B0604020202020204" pitchFamily="34" charset="0"/>
                <a:cs typeface="Arial" panose="020B0604020202020204" pitchFamily="34" charset="0"/>
              </a:rPr>
              <a:t>25</a:t>
            </a:r>
            <a:r>
              <a:rPr lang="uk-UA" altLang="ru-RU" sz="2800" b="1" dirty="0" smtClean="0">
                <a:solidFill>
                  <a:srgbClr val="0D305B"/>
                </a:solidFill>
                <a:latin typeface="Arial" panose="020B0604020202020204" pitchFamily="34" charset="0"/>
                <a:cs typeface="Arial" panose="020B0604020202020204" pitchFamily="34" charset="0"/>
              </a:rPr>
              <a:t> </a:t>
            </a:r>
            <a:r>
              <a:rPr lang="uk-UA" altLang="ru-RU" sz="2800" b="1" dirty="0" smtClean="0">
                <a:solidFill>
                  <a:srgbClr val="C00000"/>
                </a:solidFill>
                <a:latin typeface="Arial" panose="020B0604020202020204" pitchFamily="34" charset="0"/>
                <a:cs typeface="Arial" panose="020B0604020202020204" pitchFamily="34" charset="0"/>
              </a:rPr>
              <a:t>педагогічних працівників </a:t>
            </a:r>
            <a:r>
              <a:rPr lang="uk-UA" altLang="ru-RU" sz="2800" b="1" dirty="0" smtClean="0">
                <a:solidFill>
                  <a:srgbClr val="0D305B"/>
                </a:solidFill>
                <a:latin typeface="Arial" panose="020B0604020202020204" pitchFamily="34" charset="0"/>
                <a:cs typeface="Arial" panose="020B0604020202020204" pitchFamily="34" charset="0"/>
              </a:rPr>
              <a:t>училища, які здійснюють освітній процес в навчальних групах за дуальною формою навчання, пройшли анкетування, запропоноване науковим керівником експерименту </a:t>
            </a:r>
            <a:r>
              <a:rPr lang="uk-UA" altLang="ru-RU" sz="2800" b="1" dirty="0" err="1" smtClean="0">
                <a:solidFill>
                  <a:srgbClr val="0D305B"/>
                </a:solidFill>
                <a:latin typeface="Arial" panose="020B0604020202020204" pitchFamily="34" charset="0"/>
                <a:cs typeface="Arial" panose="020B0604020202020204" pitchFamily="34" charset="0"/>
              </a:rPr>
              <a:t>Кулалаєвою</a:t>
            </a:r>
            <a:r>
              <a:rPr lang="uk-UA" altLang="ru-RU" sz="2800" b="1" dirty="0" smtClean="0">
                <a:solidFill>
                  <a:srgbClr val="0D305B"/>
                </a:solidFill>
                <a:latin typeface="Arial" panose="020B0604020202020204" pitchFamily="34" charset="0"/>
                <a:cs typeface="Arial" panose="020B0604020202020204" pitchFamily="34" charset="0"/>
              </a:rPr>
              <a:t> Н.В. </a:t>
            </a:r>
          </a:p>
          <a:p>
            <a:pPr marL="101600" indent="439738" algn="ctr">
              <a:spcAft>
                <a:spcPct val="0"/>
              </a:spcAft>
              <a:buFont typeface="Arial" panose="020B0604020202020204" pitchFamily="34" charset="0"/>
              <a:buNone/>
            </a:pPr>
            <a:r>
              <a:rPr lang="uk-UA" altLang="ru-RU" sz="2800" b="1" dirty="0" smtClean="0">
                <a:solidFill>
                  <a:srgbClr val="0D305B"/>
                </a:solidFill>
                <a:latin typeface="Arial" panose="020B0604020202020204" pitchFamily="34" charset="0"/>
                <a:cs typeface="Arial" panose="020B0604020202020204" pitchFamily="34" charset="0"/>
              </a:rPr>
              <a:t>В опитуванні та анкетуванні щодо переваг, умов роботи і навчання з елементами дуального навчання   прийняли участь учні училища:  </a:t>
            </a:r>
            <a:endParaRPr lang="ru-RU" altLang="ru-RU" sz="2800" b="1" dirty="0" smtClean="0">
              <a:solidFill>
                <a:srgbClr val="0D305B"/>
              </a:solidFill>
              <a:latin typeface="Arial" panose="020B0604020202020204" pitchFamily="34" charset="0"/>
              <a:cs typeface="Arial" panose="020B0604020202020204" pitchFamily="34" charset="0"/>
            </a:endParaRPr>
          </a:p>
        </p:txBody>
      </p:sp>
      <p:pic>
        <p:nvPicPr>
          <p:cNvPr id="17418" name="Picture 10" descr="Sinal Visto em Vetor - 10.866 Grátis para Baix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617" y="5685183"/>
            <a:ext cx="1098894" cy="1098894"/>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Survey research Checklist Template - Download Free Vectors, Clipart  Graphics &amp; Vecto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4394" y="4601143"/>
            <a:ext cx="1987654" cy="1987654"/>
          </a:xfrm>
          <a:prstGeom prst="rect">
            <a:avLst/>
          </a:prstGeom>
          <a:noFill/>
          <a:extLst>
            <a:ext uri="{909E8E84-426E-40DD-AFC4-6F175D3DCCD1}">
              <a14:hiddenFill xmlns:a14="http://schemas.microsoft.com/office/drawing/2010/main">
                <a:solidFill>
                  <a:srgbClr val="FFFFFF"/>
                </a:solidFill>
              </a14:hiddenFill>
            </a:ext>
          </a:extLst>
        </p:spPr>
      </p:pic>
      <p:sp>
        <p:nvSpPr>
          <p:cNvPr id="10" name="Стрелка вниз 9"/>
          <p:cNvSpPr/>
          <p:nvPr/>
        </p:nvSpPr>
        <p:spPr>
          <a:xfrm>
            <a:off x="9541565" y="5754758"/>
            <a:ext cx="487685" cy="807864"/>
          </a:xfrm>
          <a:prstGeom prst="downArrow">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3354783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ble"/>
          <p:cNvPicPr>
            <a:picLocks noChangeAspect="1"/>
          </p:cNvPicPr>
          <p:nvPr/>
        </p:nvPicPr>
        <p:blipFill>
          <a:blip r:embed="rId2"/>
          <a:stretch>
            <a:fillRect/>
          </a:stretch>
        </p:blipFill>
        <p:spPr>
          <a:xfrm>
            <a:off x="-1" y="0"/>
            <a:ext cx="12284765" cy="3828492"/>
          </a:xfrm>
          <a:prstGeom prst="rect">
            <a:avLst/>
          </a:prstGeom>
        </p:spPr>
      </p:pic>
      <p:pic>
        <p:nvPicPr>
          <p:cNvPr id="6" name="Объект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758977" y="3789309"/>
            <a:ext cx="2257419" cy="3068117"/>
          </a:xfrm>
          <a:prstGeom prst="round2DiagRect">
            <a:avLst>
              <a:gd name="adj1" fmla="val 16667"/>
              <a:gd name="adj2" fmla="val 0"/>
            </a:avLst>
          </a:prstGeom>
          <a:noFill/>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3023" y="3629868"/>
            <a:ext cx="2150960" cy="322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3" descr="Service Quality Control Survey Color Icon Feedback Review User Customer —  Stock Vector © bsd #2251695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6140" y="4204252"/>
            <a:ext cx="1982610" cy="202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69178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noGrp="1"/>
          </p:cNvSpPr>
          <p:nvPr/>
        </p:nvSpPr>
        <p:spPr bwMode="auto">
          <a:xfrm>
            <a:off x="0" y="0"/>
            <a:ext cx="7494104" cy="1292157"/>
          </a:xfrm>
          <a:prstGeom prst="rect">
            <a:avLst/>
          </a:prstGeom>
          <a:solidFill>
            <a:srgbClr val="002060"/>
          </a:solidFill>
          <a:ln>
            <a:noFill/>
          </a:ln>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lgn="ctr">
              <a:spcBef>
                <a:spcPct val="0"/>
              </a:spcBef>
              <a:spcAft>
                <a:spcPct val="0"/>
              </a:spcAft>
            </a:pPr>
            <a:r>
              <a:rPr lang="uk-UA" altLang="ru-RU" sz="2800" b="1" dirty="0" smtClean="0">
                <a:solidFill>
                  <a:srgbClr val="FFFF00"/>
                </a:solidFill>
                <a:latin typeface="Arial" panose="020B0604020202020204" pitchFamily="34" charset="0"/>
                <a:ea typeface="Adobe Gothic Std B"/>
                <a:cs typeface="Adobe Gothic Std B"/>
              </a:rPr>
              <a:t>Участь у науково-методичних заходах</a:t>
            </a:r>
            <a:br>
              <a:rPr lang="uk-UA" altLang="ru-RU" sz="2800" b="1" dirty="0" smtClean="0">
                <a:solidFill>
                  <a:srgbClr val="FFFF00"/>
                </a:solidFill>
                <a:latin typeface="Arial" panose="020B0604020202020204" pitchFamily="34" charset="0"/>
                <a:ea typeface="Adobe Gothic Std B"/>
                <a:cs typeface="Adobe Gothic Std B"/>
              </a:rPr>
            </a:br>
            <a:r>
              <a:rPr lang="uk-UA" altLang="ru-RU" sz="2800" b="1" dirty="0" smtClean="0">
                <a:solidFill>
                  <a:srgbClr val="FFFF00"/>
                </a:solidFill>
                <a:latin typeface="Arial" panose="020B0604020202020204" pitchFamily="34" charset="0"/>
                <a:ea typeface="Adobe Gothic Std B"/>
                <a:cs typeface="Adobe Gothic Std B"/>
              </a:rPr>
              <a:t>всеукраїнського рівня</a:t>
            </a:r>
          </a:p>
        </p:txBody>
      </p:sp>
      <p:pic>
        <p:nvPicPr>
          <p:cNvPr id="5" name="imageZoomCompdataItem-iszp2135imageimage" descr="Білоконенко Сергій Павлович">
            <a:extLst/>
          </p:cNvPr>
          <p:cNvPicPr>
            <a:picLocks noChangeAspect="1" noChangeArrowheads="1"/>
          </p:cNvPicPr>
          <p:nvPr/>
        </p:nvPicPr>
        <p:blipFill>
          <a:blip r:embed="rId2"/>
          <a:srcRect/>
          <a:stretch>
            <a:fillRect/>
          </a:stretch>
        </p:blipFill>
        <p:spPr bwMode="auto">
          <a:xfrm>
            <a:off x="7185992" y="0"/>
            <a:ext cx="1506676" cy="196765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imageZoomCompdataItem-iszwqlr8imageimage" descr="Гончар Лариса Василівна">
            <a:extLst/>
          </p:cNvPr>
          <p:cNvPicPr>
            <a:picLocks noChangeAspect="1" noChangeArrowheads="1"/>
          </p:cNvPicPr>
          <p:nvPr/>
        </p:nvPicPr>
        <p:blipFill>
          <a:blip r:embed="rId3"/>
          <a:srcRect/>
          <a:stretch>
            <a:fillRect/>
          </a:stretch>
        </p:blipFill>
        <p:spPr bwMode="auto">
          <a:xfrm>
            <a:off x="8692667" y="-1"/>
            <a:ext cx="1604271" cy="195471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ZoomCompdataItem-im6280tmimageimage" descr="Добруха Марина Миколаївна">
            <a:extLst/>
          </p:cNvPr>
          <p:cNvPicPr>
            <a:picLocks noChangeAspect="1" noChangeArrowheads="1"/>
          </p:cNvPicPr>
          <p:nvPr/>
        </p:nvPicPr>
        <p:blipFill>
          <a:blip r:embed="rId4"/>
          <a:srcRect/>
          <a:stretch>
            <a:fillRect/>
          </a:stretch>
        </p:blipFill>
        <p:spPr bwMode="auto">
          <a:xfrm>
            <a:off x="10296938" y="0"/>
            <a:ext cx="1752753" cy="196765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Текст 2"/>
          <p:cNvSpPr>
            <a:spLocks noGrp="1"/>
          </p:cNvSpPr>
          <p:nvPr/>
        </p:nvSpPr>
        <p:spPr bwMode="auto">
          <a:xfrm>
            <a:off x="1" y="1924610"/>
            <a:ext cx="12192000" cy="4933389"/>
          </a:xfrm>
          <a:prstGeom prst="roundRect">
            <a:avLst>
              <a:gd name="adj" fmla="val 16667"/>
            </a:avLst>
          </a:pr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0" indent="165100" algn="just">
              <a:spcAft>
                <a:spcPct val="0"/>
              </a:spcAft>
              <a:buFont typeface="Arial" panose="020B0604020202020204" pitchFamily="34" charset="0"/>
              <a:buNone/>
            </a:pPr>
            <a:r>
              <a:rPr lang="uk-UA" altLang="ru-RU" b="1" dirty="0" smtClean="0">
                <a:solidFill>
                  <a:srgbClr val="002060"/>
                </a:solidFill>
                <a:latin typeface="Arial" panose="020B0604020202020204" pitchFamily="34" charset="0"/>
                <a:cs typeface="Arial" panose="020B0604020202020204" pitchFamily="34" charset="0"/>
              </a:rPr>
              <a:t>21.05.2020  участь у всеукраїнському науково-практичному </a:t>
            </a:r>
            <a:r>
              <a:rPr lang="uk-UA" altLang="ru-RU" b="1" dirty="0" err="1" smtClean="0">
                <a:solidFill>
                  <a:srgbClr val="002060"/>
                </a:solidFill>
                <a:latin typeface="Arial" panose="020B0604020202020204" pitchFamily="34" charset="0"/>
                <a:cs typeface="Arial" panose="020B0604020202020204" pitchFamily="34" charset="0"/>
              </a:rPr>
              <a:t>вебінарі</a:t>
            </a:r>
            <a:r>
              <a:rPr lang="uk-UA" altLang="ru-RU" b="1" dirty="0" smtClean="0">
                <a:solidFill>
                  <a:srgbClr val="002060"/>
                </a:solidFill>
                <a:latin typeface="Arial" panose="020B0604020202020204" pitchFamily="34" charset="0"/>
                <a:cs typeface="Arial" panose="020B0604020202020204" pitchFamily="34" charset="0"/>
              </a:rPr>
              <a:t>, Інститут професійно-технічної освіти НАПН України за темою </a:t>
            </a:r>
            <a:r>
              <a:rPr lang="uk-UA" altLang="ru-RU" b="1" dirty="0" smtClean="0">
                <a:solidFill>
                  <a:srgbClr val="FF0000"/>
                </a:solidFill>
                <a:latin typeface="Arial" panose="020B0604020202020204" pitchFamily="34" charset="0"/>
                <a:cs typeface="Arial" panose="020B0604020202020204" pitchFamily="34" charset="0"/>
              </a:rPr>
              <a:t>«Обговорення проблем запровадження дуальної форми здобуття освіти», доповіді і публікації</a:t>
            </a:r>
            <a:r>
              <a:rPr lang="uk-UA" altLang="ru-RU" b="1" dirty="0" smtClean="0">
                <a:solidFill>
                  <a:srgbClr val="C00000"/>
                </a:solidFill>
                <a:latin typeface="Arial" panose="020B0604020202020204" pitchFamily="34" charset="0"/>
                <a:cs typeface="Arial" panose="020B0604020202020204" pitchFamily="34" charset="0"/>
              </a:rPr>
              <a:t>: </a:t>
            </a:r>
            <a:endParaRPr lang="ru-RU" altLang="ru-RU" b="1" dirty="0" smtClean="0">
              <a:solidFill>
                <a:srgbClr val="C00000"/>
              </a:solidFill>
              <a:latin typeface="Arial" panose="020B0604020202020204" pitchFamily="34" charset="0"/>
              <a:cs typeface="Arial" panose="020B0604020202020204" pitchFamily="34" charset="0"/>
            </a:endParaRPr>
          </a:p>
          <a:p>
            <a:pPr marL="0" indent="165100" algn="just">
              <a:spcAft>
                <a:spcPct val="0"/>
              </a:spcAft>
              <a:buFont typeface="Arial" panose="020B0604020202020204" pitchFamily="34" charset="0"/>
              <a:buNone/>
            </a:pPr>
            <a:r>
              <a:rPr lang="uk-UA" altLang="ru-RU" b="1" dirty="0" smtClean="0">
                <a:solidFill>
                  <a:srgbClr val="002060"/>
                </a:solidFill>
                <a:latin typeface="Arial" panose="020B0604020202020204" pitchFamily="34" charset="0"/>
                <a:cs typeface="Arial" panose="020B0604020202020204" pitchFamily="34" charset="0"/>
              </a:rPr>
              <a:t>- «Дуальна освіта. Проблеми та перспективи», </a:t>
            </a:r>
            <a:r>
              <a:rPr lang="uk-UA" altLang="ru-RU" b="1" dirty="0" err="1" smtClean="0">
                <a:solidFill>
                  <a:srgbClr val="002060"/>
                </a:solidFill>
                <a:latin typeface="Arial" panose="020B0604020202020204" pitchFamily="34" charset="0"/>
                <a:cs typeface="Arial" panose="020B0604020202020204" pitchFamily="34" charset="0"/>
              </a:rPr>
              <a:t>Білоконенко</a:t>
            </a:r>
            <a:r>
              <a:rPr lang="uk-UA" altLang="ru-RU" b="1" dirty="0" smtClean="0">
                <a:solidFill>
                  <a:srgbClr val="002060"/>
                </a:solidFill>
                <a:latin typeface="Arial" panose="020B0604020202020204" pitchFamily="34" charset="0"/>
                <a:cs typeface="Arial" panose="020B0604020202020204" pitchFamily="34" charset="0"/>
              </a:rPr>
              <a:t> Сергій Павлович, директор ДНЗ «Одеське вище професійне училище морського туристичного сервісу», кандидат філологічних наук.</a:t>
            </a:r>
            <a:endParaRPr lang="ru-RU" altLang="ru-RU" b="1" dirty="0" smtClean="0">
              <a:solidFill>
                <a:srgbClr val="002060"/>
              </a:solidFill>
              <a:latin typeface="Arial" panose="020B0604020202020204" pitchFamily="34" charset="0"/>
              <a:cs typeface="Arial" panose="020B0604020202020204" pitchFamily="34" charset="0"/>
            </a:endParaRPr>
          </a:p>
          <a:p>
            <a:pPr marL="0" indent="165100" algn="just">
              <a:spcAft>
                <a:spcPct val="0"/>
              </a:spcAft>
              <a:buFont typeface="Arial" panose="020B0604020202020204" pitchFamily="34" charset="0"/>
              <a:buNone/>
            </a:pPr>
            <a:r>
              <a:rPr lang="uk-UA" altLang="ru-RU" b="1" dirty="0" smtClean="0">
                <a:solidFill>
                  <a:srgbClr val="C00000"/>
                </a:solidFill>
                <a:latin typeface="Arial" panose="020B0604020202020204" pitchFamily="34" charset="0"/>
                <a:cs typeface="Arial" panose="020B0604020202020204" pitchFamily="34" charset="0"/>
              </a:rPr>
              <a:t>- «Розроблення засобів навчання для професійної підготовки кваліфікованих робітників в умовах дуальної форми здобуття освіти», </a:t>
            </a:r>
            <a:r>
              <a:rPr lang="uk-UA" altLang="ru-RU" b="1" dirty="0" err="1" smtClean="0">
                <a:solidFill>
                  <a:srgbClr val="C00000"/>
                </a:solidFill>
                <a:latin typeface="Arial" panose="020B0604020202020204" pitchFamily="34" charset="0"/>
                <a:cs typeface="Arial" panose="020B0604020202020204" pitchFamily="34" charset="0"/>
              </a:rPr>
              <a:t>Добруха</a:t>
            </a:r>
            <a:r>
              <a:rPr lang="uk-UA" altLang="ru-RU" b="1" dirty="0" smtClean="0">
                <a:solidFill>
                  <a:srgbClr val="C00000"/>
                </a:solidFill>
                <a:latin typeface="Arial" panose="020B0604020202020204" pitchFamily="34" charset="0"/>
                <a:cs typeface="Arial" panose="020B0604020202020204" pitchFamily="34" charset="0"/>
              </a:rPr>
              <a:t> Марина Миколаївна, аспірант І курсу Інституту професійно-технічної освіти НАПН України, методист училища, викладач </a:t>
            </a:r>
            <a:r>
              <a:rPr lang="uk-UA" altLang="ru-RU" b="1" dirty="0" err="1" smtClean="0">
                <a:solidFill>
                  <a:srgbClr val="C00000"/>
                </a:solidFill>
                <a:latin typeface="Arial" panose="020B0604020202020204" pitchFamily="34" charset="0"/>
                <a:cs typeface="Arial" panose="020B0604020202020204" pitchFamily="34" charset="0"/>
              </a:rPr>
              <a:t>спецпредметів</a:t>
            </a:r>
            <a:r>
              <a:rPr lang="uk-UA" altLang="ru-RU" b="1" dirty="0" smtClean="0">
                <a:solidFill>
                  <a:srgbClr val="C00000"/>
                </a:solidFill>
                <a:latin typeface="Arial" panose="020B0604020202020204" pitchFamily="34" charset="0"/>
                <a:cs typeface="Arial" panose="020B0604020202020204" pitchFamily="34" charset="0"/>
              </a:rPr>
              <a:t>.</a:t>
            </a:r>
            <a:endParaRPr lang="ru-RU" altLang="ru-RU" b="1" dirty="0" smtClean="0">
              <a:solidFill>
                <a:srgbClr val="C00000"/>
              </a:solidFill>
              <a:latin typeface="Arial" panose="020B0604020202020204" pitchFamily="34" charset="0"/>
              <a:cs typeface="Arial" panose="020B0604020202020204" pitchFamily="34" charset="0"/>
            </a:endParaRPr>
          </a:p>
          <a:p>
            <a:pPr marL="0" indent="165100" algn="just">
              <a:spcAft>
                <a:spcPct val="0"/>
              </a:spcAft>
              <a:buFont typeface="Arial" panose="020B0604020202020204" pitchFamily="34" charset="0"/>
              <a:buNone/>
            </a:pPr>
            <a:r>
              <a:rPr lang="uk-UA" altLang="ru-RU" b="1" dirty="0" smtClean="0">
                <a:solidFill>
                  <a:srgbClr val="0070C0"/>
                </a:solidFill>
                <a:latin typeface="Arial" panose="020B0604020202020204" pitchFamily="34" charset="0"/>
                <a:cs typeface="Arial" panose="020B0604020202020204" pitchFamily="34" charset="0"/>
              </a:rPr>
              <a:t>- «Готовність педагогічних працівників ДНЗ ОВПУ МТС до запровадження дуальної форми навчання», Гончар Лариса  Василівна, аспірант І курсу Інституту професійно-технічної освіти НАПН України, заступник директора з НР молодший  бакалавр, викладач англійської мови.</a:t>
            </a:r>
            <a:endParaRPr lang="ru-RU" altLang="ru-RU" b="1" dirty="0" smtClean="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21069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68;p18"/>
          <p:cNvSpPr txBox="1">
            <a:spLocks noGrp="1"/>
          </p:cNvSpPr>
          <p:nvPr/>
        </p:nvSpPr>
        <p:spPr bwMode="auto">
          <a:xfrm>
            <a:off x="1649896" y="337931"/>
            <a:ext cx="5670838" cy="886422"/>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lgn="ctr" eaLnBrk="1" hangingPunct="1">
              <a:spcBef>
                <a:spcPct val="0"/>
              </a:spcBef>
              <a:spcAft>
                <a:spcPct val="0"/>
              </a:spcAft>
              <a:buClr>
                <a:srgbClr val="FFFFFF"/>
              </a:buClr>
              <a:buFont typeface="Roboto Condensed" charset="0"/>
              <a:buNone/>
            </a:pPr>
            <a:r>
              <a:rPr lang="uk-UA" altLang="ru-RU" sz="2000" b="1" dirty="0" smtClean="0">
                <a:solidFill>
                  <a:srgbClr val="FFFFFF"/>
                </a:solidFill>
                <a:latin typeface="Roboto Condensed" charset="0"/>
                <a:cs typeface="Arial" panose="020B0604020202020204" pitchFamily="34" charset="0"/>
                <a:sym typeface="Roboto Condensed" charset="0"/>
              </a:rPr>
              <a:t>Творча група педагогічних працівників, залучених до експерименту</a:t>
            </a:r>
            <a:endParaRPr lang="ru-RU" altLang="ru-RU" sz="2000" b="1" dirty="0" smtClean="0">
              <a:solidFill>
                <a:srgbClr val="FFFFFF"/>
              </a:solidFill>
              <a:latin typeface="Roboto Condensed" charset="0"/>
              <a:cs typeface="Arial" panose="020B0604020202020204" pitchFamily="34" charset="0"/>
              <a:sym typeface="Roboto Condensed" charset="0"/>
            </a:endParaRPr>
          </a:p>
        </p:txBody>
      </p:sp>
      <p:pic>
        <p:nvPicPr>
          <p:cNvPr id="5" name="Рисунок 4">
            <a:extLst/>
          </p:cNvPr>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366000"/>
                    </a14:imgEffect>
                  </a14:imgLayer>
                </a14:imgProps>
              </a:ext>
            </a:extLst>
          </a:blip>
          <a:stretch>
            <a:fillRect/>
          </a:stretch>
        </p:blipFill>
        <p:spPr>
          <a:xfrm>
            <a:off x="143279" y="135147"/>
            <a:ext cx="1389842" cy="1389842"/>
          </a:xfrm>
          <a:prstGeom prst="rect">
            <a:avLst/>
          </a:prstGeom>
        </p:spPr>
      </p:pic>
      <p:sp>
        <p:nvSpPr>
          <p:cNvPr id="6" name="Text Box 1"/>
          <p:cNvSpPr txBox="1">
            <a:spLocks noChangeArrowheads="1"/>
          </p:cNvSpPr>
          <p:nvPr/>
        </p:nvSpPr>
        <p:spPr bwMode="auto">
          <a:xfrm>
            <a:off x="417443" y="2584174"/>
            <a:ext cx="4589704" cy="2835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wrap="square">
            <a:spAutoFit/>
          </a:bodyPr>
          <a:lstStyle>
            <a:defPPr>
              <a:defRPr lang="ru-RU"/>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eaLnBrk="1" hangingPunct="1">
              <a:buClr>
                <a:schemeClr val="accent1"/>
              </a:buClr>
              <a:buSzPct val="80000"/>
              <a:defRPr/>
            </a:pPr>
            <a:r>
              <a:rPr lang="uk-UA" altLang="ru-RU" sz="2200" b="1" dirty="0" err="1" smtClean="0">
                <a:solidFill>
                  <a:srgbClr val="0D305B"/>
                </a:solidFill>
                <a:latin typeface="Roboto Condensed" charset="0"/>
              </a:rPr>
              <a:t>Білоконенко</a:t>
            </a:r>
            <a:r>
              <a:rPr lang="uk-UA" altLang="ru-RU" sz="2200" b="1" dirty="0" smtClean="0">
                <a:solidFill>
                  <a:srgbClr val="0D305B"/>
                </a:solidFill>
                <a:latin typeface="Roboto Condensed" charset="0"/>
              </a:rPr>
              <a:t> Сергій Павлович (кандидат філологічних наук),</a:t>
            </a:r>
          </a:p>
          <a:p>
            <a:pPr marL="179388" indent="-179388" eaLnBrk="1" hangingPunct="1">
              <a:buClr>
                <a:schemeClr val="accent1"/>
              </a:buClr>
              <a:buSzPct val="80000"/>
              <a:defRPr/>
            </a:pPr>
            <a:r>
              <a:rPr lang="uk-UA" altLang="ru-RU" sz="2200" b="1" dirty="0" smtClean="0">
                <a:solidFill>
                  <a:srgbClr val="0D305B"/>
                </a:solidFill>
                <a:latin typeface="Roboto Condensed" charset="0"/>
              </a:rPr>
              <a:t>Андрєєва Ольга Вікторівна, </a:t>
            </a:r>
          </a:p>
          <a:p>
            <a:pPr marL="179388" indent="-179388" eaLnBrk="1" hangingPunct="1">
              <a:buClr>
                <a:schemeClr val="accent1"/>
              </a:buClr>
              <a:buSzPct val="80000"/>
              <a:defRPr/>
            </a:pPr>
            <a:r>
              <a:rPr lang="uk-UA" altLang="ru-RU" sz="2200" b="1" dirty="0" err="1" smtClean="0">
                <a:solidFill>
                  <a:srgbClr val="0D305B"/>
                </a:solidFill>
                <a:latin typeface="Roboto Condensed" charset="0"/>
              </a:rPr>
              <a:t>Добруха</a:t>
            </a:r>
            <a:r>
              <a:rPr lang="uk-UA" altLang="ru-RU" sz="2200" b="1" dirty="0" smtClean="0">
                <a:solidFill>
                  <a:srgbClr val="0D305B"/>
                </a:solidFill>
                <a:latin typeface="Roboto Condensed" charset="0"/>
              </a:rPr>
              <a:t> Марина Миколаївна,</a:t>
            </a:r>
          </a:p>
          <a:p>
            <a:pPr marL="179388" indent="-179388" eaLnBrk="1" hangingPunct="1">
              <a:buClr>
                <a:schemeClr val="accent1"/>
              </a:buClr>
              <a:buSzPct val="80000"/>
              <a:defRPr/>
            </a:pPr>
            <a:r>
              <a:rPr lang="uk-UA" altLang="ru-RU" sz="2200" b="1" dirty="0" smtClean="0">
                <a:solidFill>
                  <a:srgbClr val="0D305B"/>
                </a:solidFill>
                <a:latin typeface="Roboto Condensed" charset="0"/>
              </a:rPr>
              <a:t>Гончар Лариса Василівна,</a:t>
            </a:r>
          </a:p>
          <a:p>
            <a:pPr marL="179388" indent="-179388" eaLnBrk="1" hangingPunct="1">
              <a:buClr>
                <a:schemeClr val="accent1"/>
              </a:buClr>
              <a:buSzPct val="80000"/>
              <a:defRPr/>
            </a:pPr>
            <a:r>
              <a:rPr lang="uk-UA" altLang="ru-RU" sz="2200" b="1" dirty="0" err="1" smtClean="0">
                <a:solidFill>
                  <a:srgbClr val="0D305B"/>
                </a:solidFill>
                <a:latin typeface="Roboto Condensed" charset="0"/>
              </a:rPr>
              <a:t>Марущак</a:t>
            </a:r>
            <a:r>
              <a:rPr lang="uk-UA" altLang="ru-RU" sz="2200" b="1" dirty="0" smtClean="0">
                <a:solidFill>
                  <a:srgbClr val="0D305B"/>
                </a:solidFill>
                <a:latin typeface="Roboto Condensed" charset="0"/>
              </a:rPr>
              <a:t> Людмила Іванівна,</a:t>
            </a:r>
          </a:p>
          <a:p>
            <a:pPr marL="179388" indent="-179388" eaLnBrk="1" hangingPunct="1">
              <a:buClr>
                <a:schemeClr val="accent1"/>
              </a:buClr>
              <a:buSzPct val="80000"/>
              <a:defRPr/>
            </a:pPr>
            <a:r>
              <a:rPr lang="uk-UA" altLang="ru-RU" sz="2200" b="1" dirty="0" err="1" smtClean="0">
                <a:solidFill>
                  <a:srgbClr val="0D305B"/>
                </a:solidFill>
                <a:latin typeface="Roboto Condensed" charset="0"/>
              </a:rPr>
              <a:t>Болдескул</a:t>
            </a:r>
            <a:r>
              <a:rPr lang="uk-UA" altLang="ru-RU" sz="2200" b="1" dirty="0" smtClean="0">
                <a:solidFill>
                  <a:srgbClr val="0D305B"/>
                </a:solidFill>
                <a:latin typeface="Roboto Condensed" charset="0"/>
              </a:rPr>
              <a:t> Ольга Вікторівна, </a:t>
            </a:r>
          </a:p>
          <a:p>
            <a:pPr marL="179388" indent="-179388" eaLnBrk="1" hangingPunct="1">
              <a:buClr>
                <a:schemeClr val="accent1"/>
              </a:buClr>
              <a:buSzPct val="80000"/>
              <a:defRPr/>
            </a:pPr>
            <a:r>
              <a:rPr lang="uk-UA" altLang="ru-RU" sz="2200" b="1" dirty="0" smtClean="0">
                <a:solidFill>
                  <a:srgbClr val="0D305B"/>
                </a:solidFill>
                <a:latin typeface="Roboto Condensed" charset="0"/>
              </a:rPr>
              <a:t>Садовська Олена Дмитрівна </a:t>
            </a:r>
          </a:p>
        </p:txBody>
      </p:sp>
      <p:pic>
        <p:nvPicPr>
          <p:cNvPr id="7" name="imageZoomCompdataItem-iszpsgs5imageimage" descr="Андрєєва Ольга Вікторівна">
            <a:extLst/>
          </p:cNvPr>
          <p:cNvPicPr>
            <a:picLocks noChangeAspect="1" noChangeArrowheads="1"/>
          </p:cNvPicPr>
          <p:nvPr/>
        </p:nvPicPr>
        <p:blipFill>
          <a:blip r:embed="rId4"/>
          <a:srcRect/>
          <a:stretch>
            <a:fillRect/>
          </a:stretch>
        </p:blipFill>
        <p:spPr bwMode="auto">
          <a:xfrm>
            <a:off x="9410445" y="2422523"/>
            <a:ext cx="1261006" cy="189528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imageZoomCompdataItem-iszp2135imageimage" descr="Білоконенко Сергій Павлович">
            <a:extLst/>
          </p:cNvPr>
          <p:cNvPicPr>
            <a:picLocks noChangeAspect="1" noChangeArrowheads="1"/>
          </p:cNvPicPr>
          <p:nvPr/>
        </p:nvPicPr>
        <p:blipFill>
          <a:blip r:embed="rId5"/>
          <a:srcRect/>
          <a:stretch>
            <a:fillRect/>
          </a:stretch>
        </p:blipFill>
        <p:spPr bwMode="auto">
          <a:xfrm>
            <a:off x="7570634" y="238179"/>
            <a:ext cx="1513732" cy="218434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imageZoomCompdataItem-im6280tmimageimage" descr="Добруха Марина Миколаївна">
            <a:extLst/>
          </p:cNvPr>
          <p:cNvPicPr>
            <a:picLocks noChangeAspect="1" noChangeArrowheads="1"/>
          </p:cNvPicPr>
          <p:nvPr/>
        </p:nvPicPr>
        <p:blipFill>
          <a:blip r:embed="rId6"/>
          <a:srcRect/>
          <a:stretch>
            <a:fillRect/>
          </a:stretch>
        </p:blipFill>
        <p:spPr bwMode="auto">
          <a:xfrm>
            <a:off x="5578926" y="2422524"/>
            <a:ext cx="1823729" cy="189528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ZoomCompdataItem-im6280tjimageimage" descr="Садовська Олен Дмитрівна">
            <a:extLst/>
          </p:cNvPr>
          <p:cNvPicPr>
            <a:picLocks noChangeAspect="1" noChangeArrowheads="1"/>
          </p:cNvPicPr>
          <p:nvPr/>
        </p:nvPicPr>
        <p:blipFill>
          <a:blip r:embed="rId7"/>
          <a:srcRect/>
          <a:stretch>
            <a:fillRect/>
          </a:stretch>
        </p:blipFill>
        <p:spPr bwMode="auto">
          <a:xfrm>
            <a:off x="7494454" y="2447032"/>
            <a:ext cx="1666091" cy="187077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ZoomCompdataItem-iszwqlr8imageimage" descr="Гончар Лариса Василівна">
            <a:extLst/>
          </p:cNvPr>
          <p:cNvPicPr>
            <a:picLocks noChangeAspect="1" noChangeArrowheads="1"/>
          </p:cNvPicPr>
          <p:nvPr/>
        </p:nvPicPr>
        <p:blipFill>
          <a:blip r:embed="rId8"/>
          <a:srcRect/>
          <a:stretch>
            <a:fillRect/>
          </a:stretch>
        </p:blipFill>
        <p:spPr bwMode="auto">
          <a:xfrm>
            <a:off x="5578926" y="4477543"/>
            <a:ext cx="1823729" cy="221773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ZoomCompdataItem-im61hhocimageimage" descr="Марущак Людмила Іванівна">
            <a:extLst/>
          </p:cNvPr>
          <p:cNvPicPr>
            <a:picLocks noChangeAspect="1" noChangeArrowheads="1"/>
          </p:cNvPicPr>
          <p:nvPr/>
        </p:nvPicPr>
        <p:blipFill>
          <a:blip r:embed="rId9"/>
          <a:srcRect/>
          <a:stretch>
            <a:fillRect/>
          </a:stretch>
        </p:blipFill>
        <p:spPr bwMode="auto">
          <a:xfrm>
            <a:off x="7494454" y="4477543"/>
            <a:ext cx="2248791" cy="216526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ZoomCompdataItem-isztrrq9imageimage" descr="Болдескул Ольга Вікторівна">
            <a:extLst/>
          </p:cNvPr>
          <p:cNvPicPr>
            <a:picLocks noChangeAspect="1" noChangeArrowheads="1"/>
          </p:cNvPicPr>
          <p:nvPr/>
        </p:nvPicPr>
        <p:blipFill>
          <a:blip r:embed="rId10"/>
          <a:srcRect/>
          <a:stretch>
            <a:fillRect/>
          </a:stretch>
        </p:blipFill>
        <p:spPr bwMode="auto">
          <a:xfrm>
            <a:off x="9835044" y="4432431"/>
            <a:ext cx="1555199" cy="221037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13">
            <a:extLst/>
          </p:cNvPr>
          <p:cNvPicPr>
            <a:picLocks noChangeAspect="1"/>
          </p:cNvPicPr>
          <p:nvPr/>
        </p:nvPicPr>
        <p:blipFill>
          <a:blip r:embed="rId11"/>
          <a:stretch>
            <a:fillRect/>
          </a:stretch>
        </p:blipFill>
        <p:spPr>
          <a:xfrm>
            <a:off x="9993863" y="-1"/>
            <a:ext cx="2198138" cy="226278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568484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noGrp="1"/>
          </p:cNvSpPr>
          <p:nvPr/>
        </p:nvSpPr>
        <p:spPr bwMode="auto">
          <a:xfrm>
            <a:off x="-1" y="0"/>
            <a:ext cx="10913165" cy="133184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indent="182563">
              <a:spcBef>
                <a:spcPct val="0"/>
              </a:spcBef>
              <a:spcAft>
                <a:spcPct val="0"/>
              </a:spcAft>
            </a:pPr>
            <a:r>
              <a:rPr lang="uk-UA" altLang="ru-RU" sz="2000" b="1" dirty="0" smtClean="0">
                <a:solidFill>
                  <a:schemeClr val="bg1"/>
                </a:solidFill>
                <a:latin typeface="Arial" panose="020B0604020202020204" pitchFamily="34" charset="0"/>
                <a:cs typeface="Arial" panose="020B0604020202020204" pitchFamily="34" charset="0"/>
              </a:rPr>
              <a:t>У 2020 році аспіранти </a:t>
            </a:r>
            <a:r>
              <a:rPr lang="uk-UA" altLang="ru-RU" sz="2000" b="1" dirty="0" err="1" smtClean="0">
                <a:solidFill>
                  <a:schemeClr val="bg1"/>
                </a:solidFill>
                <a:latin typeface="Arial" panose="020B0604020202020204" pitchFamily="34" charset="0"/>
                <a:cs typeface="Arial" panose="020B0604020202020204" pitchFamily="34" charset="0"/>
              </a:rPr>
              <a:t>Добруха</a:t>
            </a:r>
            <a:r>
              <a:rPr lang="uk-UA" altLang="ru-RU" sz="2000" b="1" dirty="0" smtClean="0">
                <a:solidFill>
                  <a:schemeClr val="bg1"/>
                </a:solidFill>
                <a:latin typeface="Arial" panose="020B0604020202020204" pitchFamily="34" charset="0"/>
                <a:cs typeface="Arial" panose="020B0604020202020204" pitchFamily="34" charset="0"/>
              </a:rPr>
              <a:t> М.М, Гончар Л.В. брали участь у конференціях, семінарах, опублікували статті за тематикою експерименту:</a:t>
            </a:r>
            <a:r>
              <a:rPr lang="ru-RU" altLang="ru-RU" sz="2000" b="1" dirty="0" smtClean="0">
                <a:solidFill>
                  <a:schemeClr val="bg1"/>
                </a:solidFill>
                <a:latin typeface="Arial" panose="020B0604020202020204" pitchFamily="34" charset="0"/>
                <a:cs typeface="Arial" panose="020B0604020202020204" pitchFamily="34" charset="0"/>
              </a:rPr>
              <a:t/>
            </a:r>
            <a:br>
              <a:rPr lang="ru-RU" altLang="ru-RU" sz="2000" b="1" dirty="0" smtClean="0">
                <a:solidFill>
                  <a:schemeClr val="bg1"/>
                </a:solidFill>
                <a:latin typeface="Arial" panose="020B0604020202020204" pitchFamily="34" charset="0"/>
                <a:cs typeface="Arial" panose="020B0604020202020204" pitchFamily="34" charset="0"/>
              </a:rPr>
            </a:br>
            <a:endParaRPr lang="uk-UA" altLang="ru-RU" sz="2000" b="1" dirty="0" smtClean="0">
              <a:solidFill>
                <a:schemeClr val="bg1"/>
              </a:solidFill>
              <a:latin typeface="Arial" panose="020B0604020202020204" pitchFamily="34" charset="0"/>
              <a:cs typeface="Arial" panose="020B0604020202020204" pitchFamily="34" charset="0"/>
            </a:endParaRPr>
          </a:p>
        </p:txBody>
      </p:sp>
      <p:sp>
        <p:nvSpPr>
          <p:cNvPr id="5" name="Текст 2"/>
          <p:cNvSpPr>
            <a:spLocks noGrp="1"/>
          </p:cNvSpPr>
          <p:nvPr/>
        </p:nvSpPr>
        <p:spPr bwMode="auto">
          <a:xfrm>
            <a:off x="0" y="1282406"/>
            <a:ext cx="12105862" cy="2882090"/>
          </a:xfrm>
          <a:prstGeom prst="roundRect">
            <a:avLst>
              <a:gd name="adj" fmla="val 16667"/>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0" indent="349250">
              <a:spcBef>
                <a:spcPct val="0"/>
              </a:spcBef>
              <a:spcAft>
                <a:spcPct val="0"/>
              </a:spcAft>
              <a:buFont typeface="Arial" panose="020B0604020202020204" pitchFamily="34" charset="0"/>
              <a:buNone/>
            </a:pPr>
            <a:r>
              <a:rPr lang="uk-UA" altLang="ru-RU" sz="2400" b="1" dirty="0" smtClean="0">
                <a:solidFill>
                  <a:srgbClr val="0D305B"/>
                </a:solidFill>
                <a:latin typeface="Arial" panose="020B0604020202020204" pitchFamily="34" charset="0"/>
                <a:cs typeface="Arial" panose="020B0604020202020204" pitchFamily="34" charset="0"/>
              </a:rPr>
              <a:t>Третя Міжнародна науково-практична конференція «Професійна освіта в умовах сталого розвитку суспільства» в онлайн-режимі 29.10 2020, Інститут професійно-технічної освіти Національної академії педагогічних наук України:</a:t>
            </a:r>
            <a:endParaRPr lang="ru-RU" altLang="ru-RU" sz="2400" b="1" dirty="0" smtClean="0">
              <a:solidFill>
                <a:srgbClr val="0D305B"/>
              </a:solidFill>
              <a:latin typeface="Arial" panose="020B0604020202020204" pitchFamily="34" charset="0"/>
              <a:cs typeface="Arial" panose="020B0604020202020204" pitchFamily="34" charset="0"/>
            </a:endParaRPr>
          </a:p>
          <a:p>
            <a:pPr marL="0" indent="349250">
              <a:spcBef>
                <a:spcPct val="0"/>
              </a:spcBef>
              <a:spcAft>
                <a:spcPct val="0"/>
              </a:spcAft>
              <a:buFont typeface="Arial" panose="020B0604020202020204" pitchFamily="34" charset="0"/>
              <a:buNone/>
            </a:pPr>
            <a:r>
              <a:rPr lang="uk-UA" altLang="ru-RU" sz="2400" b="1" dirty="0" smtClean="0">
                <a:solidFill>
                  <a:srgbClr val="0D305B"/>
                </a:solidFill>
                <a:latin typeface="Arial" panose="020B0604020202020204" pitchFamily="34" charset="0"/>
                <a:cs typeface="Arial" panose="020B0604020202020204" pitchFamily="34" charset="0"/>
              </a:rPr>
              <a:t>Гончар Л.В. - «Професійний розвиток та саморозвиток викладачів»,</a:t>
            </a:r>
          </a:p>
          <a:p>
            <a:pPr marL="0" indent="349250">
              <a:spcBef>
                <a:spcPct val="0"/>
              </a:spcBef>
              <a:spcAft>
                <a:spcPct val="0"/>
              </a:spcAft>
              <a:buFont typeface="Arial" panose="020B0604020202020204" pitchFamily="34" charset="0"/>
              <a:buNone/>
            </a:pPr>
            <a:r>
              <a:rPr lang="uk-UA" altLang="ru-RU" sz="2400" b="1" dirty="0" err="1" smtClean="0">
                <a:solidFill>
                  <a:srgbClr val="0D305B"/>
                </a:solidFill>
                <a:latin typeface="Arial" panose="020B0604020202020204" pitchFamily="34" charset="0"/>
                <a:cs typeface="Arial" panose="020B0604020202020204" pitchFamily="34" charset="0"/>
              </a:rPr>
              <a:t>Добруха</a:t>
            </a:r>
            <a:r>
              <a:rPr lang="uk-UA" altLang="ru-RU" sz="2400" b="1" dirty="0" smtClean="0">
                <a:solidFill>
                  <a:srgbClr val="0D305B"/>
                </a:solidFill>
                <a:latin typeface="Arial" panose="020B0604020202020204" pitchFamily="34" charset="0"/>
                <a:cs typeface="Arial" panose="020B0604020202020204" pitchFamily="34" charset="0"/>
              </a:rPr>
              <a:t> М.М. - «Розвиток соціального партнерства в зарубіжних країнах: кращі практики».  </a:t>
            </a:r>
            <a:endParaRPr lang="ru-RU" altLang="ru-RU" sz="2400" b="1" dirty="0" smtClean="0">
              <a:solidFill>
                <a:srgbClr val="0D305B"/>
              </a:solidFill>
              <a:latin typeface="Arial" panose="020B0604020202020204" pitchFamily="34" charset="0"/>
              <a:cs typeface="Arial" panose="020B0604020202020204" pitchFamily="34" charset="0"/>
            </a:endParaRPr>
          </a:p>
          <a:p>
            <a:pPr marL="0" indent="349250">
              <a:spcAft>
                <a:spcPct val="0"/>
              </a:spcAft>
            </a:pPr>
            <a:endParaRPr lang="uk-UA" altLang="ru-RU" sz="2400" dirty="0" smtClean="0">
              <a:latin typeface="Arial" panose="020B0604020202020204" pitchFamily="34" charset="0"/>
              <a:cs typeface="Arial" panose="020B0604020202020204" pitchFamily="34" charset="0"/>
            </a:endParaRPr>
          </a:p>
          <a:p>
            <a:pPr marL="0" indent="349250">
              <a:spcAft>
                <a:spcPct val="0"/>
              </a:spcAft>
            </a:pPr>
            <a:endParaRPr lang="uk-UA" altLang="ru-RU" dirty="0" smtClean="0">
              <a:latin typeface="Arial" panose="020B0604020202020204" pitchFamily="34" charset="0"/>
              <a:cs typeface="Arial" panose="020B0604020202020204" pitchFamily="34" charset="0"/>
            </a:endParaRPr>
          </a:p>
          <a:p>
            <a:pPr marL="0" indent="0">
              <a:spcAft>
                <a:spcPct val="0"/>
              </a:spcAft>
              <a:buNone/>
            </a:pPr>
            <a:endParaRPr lang="uk-UA" altLang="ru-RU" dirty="0" smtClean="0">
              <a:latin typeface="Arial" panose="020B0604020202020204" pitchFamily="34" charset="0"/>
              <a:cs typeface="Arial" panose="020B0604020202020204" pitchFamily="34" charset="0"/>
            </a:endParaRPr>
          </a:p>
          <a:p>
            <a:pPr marL="0" indent="349250">
              <a:spcAft>
                <a:spcPct val="0"/>
              </a:spcAft>
            </a:pPr>
            <a:endParaRPr lang="uk-UA" altLang="ru-RU" dirty="0" smtClean="0">
              <a:latin typeface="Arial" panose="020B0604020202020204" pitchFamily="34" charset="0"/>
              <a:cs typeface="Arial" panose="020B0604020202020204" pitchFamily="34" charset="0"/>
            </a:endParaRPr>
          </a:p>
          <a:p>
            <a:pPr marL="0" indent="349250">
              <a:spcAft>
                <a:spcPct val="0"/>
              </a:spcAft>
            </a:pPr>
            <a:endParaRPr lang="uk-UA" altLang="ru-RU" dirty="0" smtClean="0">
              <a:latin typeface="Arial" panose="020B0604020202020204" pitchFamily="34" charset="0"/>
              <a:cs typeface="Arial" panose="020B0604020202020204" pitchFamily="34" charset="0"/>
            </a:endParaRPr>
          </a:p>
          <a:p>
            <a:pPr marL="0" indent="349250">
              <a:spcAft>
                <a:spcPct val="0"/>
              </a:spcAft>
            </a:pPr>
            <a:endParaRPr lang="uk-UA" altLang="ru-RU" dirty="0" smtClean="0">
              <a:latin typeface="Arial" panose="020B0604020202020204" pitchFamily="34" charset="0"/>
              <a:cs typeface="Arial" panose="020B0604020202020204" pitchFamily="34" charset="0"/>
            </a:endParaRPr>
          </a:p>
          <a:p>
            <a:pPr marL="0" indent="349250">
              <a:spcAft>
                <a:spcPct val="0"/>
              </a:spcAft>
            </a:pPr>
            <a:endParaRPr lang="uk-UA" altLang="ru-RU" dirty="0" smtClean="0">
              <a:latin typeface="Arial" panose="020B0604020202020204" pitchFamily="34" charset="0"/>
              <a:cs typeface="Arial" panose="020B0604020202020204" pitchFamily="34" charset="0"/>
            </a:endParaRPr>
          </a:p>
          <a:p>
            <a:pPr marL="0" indent="349250">
              <a:spcAft>
                <a:spcPct val="0"/>
              </a:spcAft>
            </a:pPr>
            <a:endParaRPr lang="uk-UA" altLang="ru-RU" dirty="0" smtClean="0">
              <a:latin typeface="Arial" panose="020B0604020202020204" pitchFamily="34" charset="0"/>
              <a:cs typeface="Arial" panose="020B0604020202020204" pitchFamily="34" charset="0"/>
            </a:endParaRPr>
          </a:p>
        </p:txBody>
      </p:sp>
      <p:pic>
        <p:nvPicPr>
          <p:cNvPr id="7" name="Рисунок 6">
            <a:extLst/>
          </p:cNvPr>
          <p:cNvPicPr>
            <a:picLocks noChangeAspect="1"/>
          </p:cNvPicPr>
          <p:nvPr/>
        </p:nvPicPr>
        <p:blipFill>
          <a:blip r:embed="rId2"/>
          <a:stretch>
            <a:fillRect/>
          </a:stretch>
        </p:blipFill>
        <p:spPr>
          <a:xfrm>
            <a:off x="10946486" y="0"/>
            <a:ext cx="1245514" cy="1282406"/>
          </a:xfrm>
          <a:prstGeom prst="rect">
            <a:avLst/>
          </a:prstGeom>
          <a:effectLst>
            <a:outerShdw blurRad="63500" sx="102000" sy="102000" algn="ctr" rotWithShape="0">
              <a:prstClr val="black">
                <a:alpha val="40000"/>
              </a:prstClr>
            </a:outerShdw>
          </a:effectLst>
        </p:spPr>
      </p:pic>
      <p:sp>
        <p:nvSpPr>
          <p:cNvPr id="8" name="Текст 2"/>
          <p:cNvSpPr>
            <a:spLocks noGrp="1"/>
          </p:cNvSpPr>
          <p:nvPr/>
        </p:nvSpPr>
        <p:spPr bwMode="auto">
          <a:xfrm>
            <a:off x="0" y="4164496"/>
            <a:ext cx="12105863" cy="2693504"/>
          </a:xfrm>
          <a:prstGeom prst="roundRect">
            <a:avLst>
              <a:gd name="adj" fmla="val 16667"/>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0" indent="165100">
              <a:spcBef>
                <a:spcPct val="0"/>
              </a:spcBef>
              <a:spcAft>
                <a:spcPct val="0"/>
              </a:spcAft>
              <a:buFont typeface="Arial" panose="020B0604020202020204" pitchFamily="34" charset="0"/>
              <a:buNone/>
            </a:pPr>
            <a:r>
              <a:rPr lang="uk-UA" altLang="ru-RU" sz="2400" b="1" dirty="0" smtClean="0">
                <a:solidFill>
                  <a:srgbClr val="002060"/>
                </a:solidFill>
                <a:latin typeface="Arial" panose="020B0604020202020204" pitchFamily="34" charset="0"/>
                <a:cs typeface="Arial" panose="020B0604020202020204" pitchFamily="34" charset="0"/>
              </a:rPr>
              <a:t>Всеукраїнська науково-практична конференція Інституту професійно-технічної освіти НАПН України «Науково-методичне забезпечення професійної освіти і навчання» 26.03. 2020:</a:t>
            </a:r>
          </a:p>
          <a:p>
            <a:pPr marL="0" indent="165100">
              <a:spcBef>
                <a:spcPct val="0"/>
              </a:spcBef>
              <a:spcAft>
                <a:spcPct val="0"/>
              </a:spcAft>
              <a:buFont typeface="Arial" panose="020B0604020202020204" pitchFamily="34" charset="0"/>
              <a:buNone/>
            </a:pPr>
            <a:r>
              <a:rPr lang="uk-UA" altLang="ru-RU" sz="2400" b="1" dirty="0" err="1" smtClean="0">
                <a:solidFill>
                  <a:srgbClr val="002060"/>
                </a:solidFill>
                <a:latin typeface="Arial" panose="020B0604020202020204" pitchFamily="34" charset="0"/>
                <a:cs typeface="Arial" panose="020B0604020202020204" pitchFamily="34" charset="0"/>
              </a:rPr>
              <a:t>Добруха</a:t>
            </a:r>
            <a:r>
              <a:rPr lang="uk-UA" altLang="ru-RU" sz="2400" b="1" dirty="0" smtClean="0">
                <a:solidFill>
                  <a:srgbClr val="002060"/>
                </a:solidFill>
                <a:latin typeface="Arial" panose="020B0604020202020204" pitchFamily="34" charset="0"/>
                <a:cs typeface="Arial" panose="020B0604020202020204" pitchFamily="34" charset="0"/>
              </a:rPr>
              <a:t> М.М. – стаття «Використання технології проблемного навчання при підготовці майбутніх офіціантів за умовами дуальної форми здобуття освіти».</a:t>
            </a:r>
            <a:endParaRPr lang="ru-RU" altLang="ru-RU" sz="2400" b="1" dirty="0" smtClean="0">
              <a:solidFill>
                <a:srgbClr val="002060"/>
              </a:solidFill>
              <a:latin typeface="Arial" panose="020B0604020202020204" pitchFamily="34" charset="0"/>
              <a:cs typeface="Arial" panose="020B0604020202020204" pitchFamily="34" charset="0"/>
            </a:endParaRPr>
          </a:p>
          <a:p>
            <a:pPr marL="0" indent="165100">
              <a:spcAft>
                <a:spcPct val="0"/>
              </a:spcAft>
            </a:pPr>
            <a:endParaRPr lang="uk-UA" altLang="ru-RU" sz="2800" dirty="0" smtClean="0">
              <a:solidFill>
                <a:srgbClr val="002060"/>
              </a:solidFill>
              <a:latin typeface="Arial" panose="020B0604020202020204" pitchFamily="34" charset="0"/>
              <a:cs typeface="Arial" panose="020B0604020202020204" pitchFamily="34" charset="0"/>
            </a:endParaRPr>
          </a:p>
          <a:p>
            <a:pPr marL="0" indent="165100">
              <a:spcAft>
                <a:spcPct val="0"/>
              </a:spcAft>
            </a:pPr>
            <a:endParaRPr lang="uk-UA" altLang="ru-RU" sz="2800" dirty="0" smtClean="0">
              <a:latin typeface="Arial" panose="020B0604020202020204" pitchFamily="34" charset="0"/>
              <a:cs typeface="Arial" panose="020B0604020202020204" pitchFamily="34" charset="0"/>
            </a:endParaRPr>
          </a:p>
          <a:p>
            <a:pPr marL="0" indent="165100">
              <a:spcAft>
                <a:spcPct val="0"/>
              </a:spcAft>
            </a:pPr>
            <a:endParaRPr lang="uk-UA" altLang="ru-RU" dirty="0" smtClean="0">
              <a:latin typeface="Arial" panose="020B0604020202020204" pitchFamily="34" charset="0"/>
              <a:cs typeface="Arial" panose="020B0604020202020204" pitchFamily="34" charset="0"/>
            </a:endParaRPr>
          </a:p>
          <a:p>
            <a:pPr marL="0" indent="165100">
              <a:spcAft>
                <a:spcPct val="0"/>
              </a:spcAft>
            </a:pPr>
            <a:endParaRPr lang="uk-UA" altLang="ru-RU" dirty="0" smtClean="0">
              <a:latin typeface="Arial" panose="020B0604020202020204" pitchFamily="34" charset="0"/>
              <a:cs typeface="Arial" panose="020B0604020202020204" pitchFamily="34" charset="0"/>
            </a:endParaRPr>
          </a:p>
          <a:p>
            <a:pPr marL="0" indent="165100">
              <a:spcAft>
                <a:spcPct val="0"/>
              </a:spcAft>
            </a:pPr>
            <a:endParaRPr lang="uk-UA" altLang="ru-RU" dirty="0" smtClean="0">
              <a:latin typeface="Arial" panose="020B0604020202020204" pitchFamily="34" charset="0"/>
              <a:cs typeface="Arial" panose="020B0604020202020204" pitchFamily="34" charset="0"/>
            </a:endParaRPr>
          </a:p>
          <a:p>
            <a:pPr marL="0" indent="165100">
              <a:spcAft>
                <a:spcPct val="0"/>
              </a:spcAft>
            </a:pPr>
            <a:endParaRPr lang="uk-UA" altLang="ru-RU" dirty="0" smtClean="0">
              <a:latin typeface="Arial" panose="020B0604020202020204" pitchFamily="34" charset="0"/>
              <a:cs typeface="Arial" panose="020B0604020202020204" pitchFamily="34" charset="0"/>
            </a:endParaRPr>
          </a:p>
          <a:p>
            <a:pPr marL="0" indent="165100">
              <a:spcAft>
                <a:spcPct val="0"/>
              </a:spcAft>
            </a:pPr>
            <a:endParaRPr lang="uk-UA" altLang="ru-RU" dirty="0" smtClean="0">
              <a:latin typeface="Arial" panose="020B0604020202020204" pitchFamily="34" charset="0"/>
              <a:cs typeface="Arial" panose="020B0604020202020204" pitchFamily="34" charset="0"/>
            </a:endParaRPr>
          </a:p>
          <a:p>
            <a:pPr marL="0" indent="165100">
              <a:spcAft>
                <a:spcPct val="0"/>
              </a:spcAft>
            </a:pPr>
            <a:endParaRPr lang="uk-UA" altLang="ru-RU" dirty="0" smtClean="0">
              <a:latin typeface="Arial" panose="020B0604020202020204" pitchFamily="34" charset="0"/>
              <a:cs typeface="Arial" panose="020B0604020202020204" pitchFamily="34" charset="0"/>
            </a:endParaRPr>
          </a:p>
          <a:p>
            <a:pPr marL="0" indent="165100">
              <a:spcAft>
                <a:spcPct val="0"/>
              </a:spcAft>
            </a:pPr>
            <a:endParaRPr lang="uk-UA" altLang="ru-RU" dirty="0" smtClean="0">
              <a:latin typeface="Arial" panose="020B0604020202020204" pitchFamily="34" charset="0"/>
              <a:cs typeface="Arial" panose="020B0604020202020204" pitchFamily="34" charset="0"/>
            </a:endParaRPr>
          </a:p>
          <a:p>
            <a:pPr marL="0" indent="165100">
              <a:spcAft>
                <a:spcPct val="0"/>
              </a:spcAft>
            </a:pPr>
            <a:endParaRPr lang="uk-UA" altLang="ru-RU" dirty="0" smtClean="0">
              <a:latin typeface="Arial" panose="020B0604020202020204" pitchFamily="34" charset="0"/>
              <a:cs typeface="Arial" panose="020B0604020202020204" pitchFamily="34" charset="0"/>
            </a:endParaRPr>
          </a:p>
          <a:p>
            <a:pPr marL="0" indent="165100">
              <a:spcAft>
                <a:spcPct val="0"/>
              </a:spcAft>
            </a:pPr>
            <a:endParaRPr lang="uk-UA" altLang="ru-RU"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51185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 2"/>
          <p:cNvSpPr>
            <a:spLocks noGrp="1"/>
          </p:cNvSpPr>
          <p:nvPr/>
        </p:nvSpPr>
        <p:spPr bwMode="auto">
          <a:xfrm>
            <a:off x="106088" y="13873"/>
            <a:ext cx="11900383" cy="3478695"/>
          </a:xfrm>
          <a:prstGeom prst="roundRect">
            <a:avLst>
              <a:gd name="adj" fmla="val 1666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0" indent="266700">
              <a:spcBef>
                <a:spcPct val="0"/>
              </a:spcBef>
              <a:spcAft>
                <a:spcPct val="0"/>
              </a:spcAft>
              <a:buFont typeface="Arial" panose="020B0604020202020204" pitchFamily="34" charset="0"/>
              <a:buNone/>
            </a:pPr>
            <a:r>
              <a:rPr lang="uk-UA" altLang="ru-RU" sz="2400" b="1" dirty="0" smtClean="0">
                <a:solidFill>
                  <a:srgbClr val="0D305B"/>
                </a:solidFill>
                <a:latin typeface="Arial" panose="020B0604020202020204" pitchFamily="34" charset="0"/>
                <a:cs typeface="Arial" panose="020B0604020202020204" pitchFamily="34" charset="0"/>
              </a:rPr>
              <a:t>ІV Всеукраїнський науково-методичний семінар «Підготовка майстра виробничого навчання, викладача професійного навчання до впровадження в освітній процес інноваційних технологій», на базі факультету технологічної і професійної освіти Глухівського національного педагогічного університету імені Олександра Довженка  05.11. 2020:</a:t>
            </a:r>
            <a:endParaRPr lang="ru-RU" altLang="ru-RU" sz="2400" b="1" dirty="0" smtClean="0">
              <a:solidFill>
                <a:srgbClr val="0D305B"/>
              </a:solidFill>
              <a:latin typeface="Arial" panose="020B0604020202020204" pitchFamily="34" charset="0"/>
              <a:cs typeface="Arial" panose="020B0604020202020204" pitchFamily="34" charset="0"/>
            </a:endParaRPr>
          </a:p>
          <a:p>
            <a:pPr marL="0" indent="266700">
              <a:spcBef>
                <a:spcPct val="0"/>
              </a:spcBef>
              <a:spcAft>
                <a:spcPct val="0"/>
              </a:spcAft>
              <a:buFont typeface="Arial" panose="020B0604020202020204" pitchFamily="34" charset="0"/>
              <a:buNone/>
            </a:pPr>
            <a:r>
              <a:rPr lang="uk-UA" altLang="ru-RU" sz="2400" b="1" dirty="0" err="1" smtClean="0">
                <a:solidFill>
                  <a:srgbClr val="0D305B"/>
                </a:solidFill>
                <a:latin typeface="Arial" panose="020B0604020202020204" pitchFamily="34" charset="0"/>
                <a:cs typeface="Arial" panose="020B0604020202020204" pitchFamily="34" charset="0"/>
              </a:rPr>
              <a:t>Добруха</a:t>
            </a:r>
            <a:r>
              <a:rPr lang="uk-UA" altLang="ru-RU" sz="2400" b="1" dirty="0" smtClean="0">
                <a:solidFill>
                  <a:srgbClr val="0D305B"/>
                </a:solidFill>
                <a:latin typeface="Arial" panose="020B0604020202020204" pitchFamily="34" charset="0"/>
                <a:cs typeface="Arial" panose="020B0604020202020204" pitchFamily="34" charset="0"/>
              </a:rPr>
              <a:t> М.М. - тези «Проблеми на шляху упровадження цифрових технологій в закладах професійно-технічної освіти».  </a:t>
            </a:r>
            <a:endParaRPr lang="uk-UA" altLang="ru-RU" sz="2400" dirty="0" smtClean="0">
              <a:latin typeface="Arial" panose="020B0604020202020204" pitchFamily="34" charset="0"/>
              <a:cs typeface="Arial" panose="020B0604020202020204" pitchFamily="34" charset="0"/>
            </a:endParaRPr>
          </a:p>
          <a:p>
            <a:pPr marL="0" indent="266700">
              <a:spcAft>
                <a:spcPct val="0"/>
              </a:spcAft>
            </a:pPr>
            <a:endParaRPr lang="uk-UA" altLang="ru-RU" dirty="0" smtClean="0">
              <a:latin typeface="Arial" panose="020B0604020202020204" pitchFamily="34" charset="0"/>
              <a:cs typeface="Arial" panose="020B0604020202020204" pitchFamily="34" charset="0"/>
            </a:endParaRPr>
          </a:p>
          <a:p>
            <a:pPr marL="0" indent="266700">
              <a:spcAft>
                <a:spcPct val="0"/>
              </a:spcAft>
            </a:pPr>
            <a:endParaRPr lang="uk-UA" altLang="ru-RU" dirty="0" smtClean="0">
              <a:latin typeface="Arial" panose="020B0604020202020204" pitchFamily="34" charset="0"/>
              <a:cs typeface="Arial" panose="020B0604020202020204" pitchFamily="34" charset="0"/>
            </a:endParaRPr>
          </a:p>
        </p:txBody>
      </p:sp>
      <p:pic>
        <p:nvPicPr>
          <p:cNvPr id="19458" name="Picture 2" descr="https://scontent.fods1-1.fna.fbcdn.net/v/t1.0-0/p526x395/123128451_2557046747920586_8033423074615999577_n.jpg?_nc_cat=100&amp;ccb=2&amp;_nc_sid=8bfeb9&amp;_nc_ohc=SlsCHjiAP0wAX9vyZTH&amp;_nc_ht=scontent.fods1-1.fna&amp;tp=6&amp;oh=3e743ee14704b96e4d158e6a6a79460d&amp;oe=5FEBD1C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4331" y="3677478"/>
            <a:ext cx="4297292" cy="2911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6632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noGrp="1"/>
          </p:cNvSpPr>
          <p:nvPr/>
        </p:nvSpPr>
        <p:spPr bwMode="auto">
          <a:xfrm>
            <a:off x="315877" y="292479"/>
            <a:ext cx="9503983" cy="1228208"/>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spcBef>
                <a:spcPct val="0"/>
              </a:spcBef>
              <a:spcAft>
                <a:spcPct val="0"/>
              </a:spcAft>
            </a:pPr>
            <a:r>
              <a:rPr lang="uk-UA" altLang="ru-RU" sz="2400" b="1" dirty="0" smtClean="0">
                <a:solidFill>
                  <a:srgbClr val="66FFFF"/>
                </a:solidFill>
                <a:latin typeface="Arial" panose="020B0604020202020204" pitchFamily="34" charset="0"/>
                <a:cs typeface="Arial" panose="020B0604020202020204" pitchFamily="34" charset="0"/>
              </a:rPr>
              <a:t>Інші заходи співпраці з Інститутом професійно-технічної освіти НАПН України </a:t>
            </a:r>
          </a:p>
        </p:txBody>
      </p:sp>
      <p:sp>
        <p:nvSpPr>
          <p:cNvPr id="5" name="Текст 2"/>
          <p:cNvSpPr>
            <a:spLocks noGrp="1"/>
          </p:cNvSpPr>
          <p:nvPr/>
        </p:nvSpPr>
        <p:spPr bwMode="auto">
          <a:xfrm>
            <a:off x="188843" y="1596886"/>
            <a:ext cx="11827231" cy="3077817"/>
          </a:xfrm>
          <a:prstGeom prst="roundRect">
            <a:avLst>
              <a:gd name="adj" fmla="val 16667"/>
            </a:avLst>
          </a:pr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101600" indent="255588" algn="just">
              <a:spcAft>
                <a:spcPct val="0"/>
              </a:spcAft>
              <a:buFont typeface="Arial" panose="020B0604020202020204" pitchFamily="34" charset="0"/>
              <a:buNone/>
            </a:pPr>
            <a:r>
              <a:rPr lang="uk-UA" altLang="ru-RU" b="1" dirty="0" smtClean="0">
                <a:solidFill>
                  <a:srgbClr val="7030A0"/>
                </a:solidFill>
                <a:latin typeface="Arial" panose="020B0604020202020204" pitchFamily="34" charset="0"/>
                <a:cs typeface="Arial" panose="020B0604020202020204" pitchFamily="34" charset="0"/>
              </a:rPr>
              <a:t>10.11.-13.11.2020 педагогічні працівники Андрєєва О.В., Гончар Л.В., </a:t>
            </a:r>
            <a:r>
              <a:rPr lang="uk-UA" altLang="ru-RU" b="1" dirty="0" err="1" smtClean="0">
                <a:solidFill>
                  <a:srgbClr val="7030A0"/>
                </a:solidFill>
                <a:latin typeface="Arial" panose="020B0604020202020204" pitchFamily="34" charset="0"/>
                <a:cs typeface="Arial" panose="020B0604020202020204" pitchFamily="34" charset="0"/>
              </a:rPr>
              <a:t>Добруха</a:t>
            </a:r>
            <a:r>
              <a:rPr lang="uk-UA" altLang="ru-RU" b="1" dirty="0" smtClean="0">
                <a:solidFill>
                  <a:srgbClr val="7030A0"/>
                </a:solidFill>
                <a:latin typeface="Arial" panose="020B0604020202020204" pitchFamily="34" charset="0"/>
                <a:cs typeface="Arial" panose="020B0604020202020204" pitchFamily="34" charset="0"/>
              </a:rPr>
              <a:t> М.М. брали участь в онлайн заняттях з тренінг-курсу «Організація професійної підготовки майбутніх кваліфікованих робітників за дуальною формою здобуття освіти», Лабораторія технології професійного навчання Інституту професійно-технічної освіти НАПН України у рамках здійснення формувального етапу наукового дослідження «Методичні засади впровадження елементів дуальної форми навчання в професійну підготовку майбутніх кваліфікованих робітників будівельної, машинобудівної галузей, сфери обслуговування та громадського харчування». Учасники після успішного виконання завдань отримали сертифікати.</a:t>
            </a:r>
          </a:p>
          <a:p>
            <a:pPr marL="101600" indent="255588" algn="just">
              <a:spcAft>
                <a:spcPct val="0"/>
              </a:spcAft>
              <a:buFont typeface="Arial" panose="020B0604020202020204" pitchFamily="34" charset="0"/>
              <a:buNone/>
            </a:pPr>
            <a:r>
              <a:rPr lang="uk-UA" altLang="ru-RU" dirty="0" smtClean="0">
                <a:latin typeface="Arial" panose="020B0604020202020204" pitchFamily="34" charset="0"/>
                <a:cs typeface="Arial" panose="020B0604020202020204" pitchFamily="34" charset="0"/>
              </a:rPr>
              <a:t/>
            </a:r>
            <a:br>
              <a:rPr lang="uk-UA" altLang="ru-RU" dirty="0" smtClean="0">
                <a:latin typeface="Arial" panose="020B0604020202020204" pitchFamily="34" charset="0"/>
                <a:cs typeface="Arial" panose="020B0604020202020204" pitchFamily="34" charset="0"/>
              </a:rPr>
            </a:br>
            <a:endParaRPr lang="uk-UA" altLang="ru-RU" dirty="0" smtClean="0">
              <a:latin typeface="Arial" panose="020B0604020202020204" pitchFamily="34" charset="0"/>
              <a:cs typeface="Arial" panose="020B0604020202020204" pitchFamily="34" charset="0"/>
            </a:endParaRPr>
          </a:p>
        </p:txBody>
      </p:sp>
      <p:sp>
        <p:nvSpPr>
          <p:cNvPr id="6" name="Текст 2"/>
          <p:cNvSpPr>
            <a:spLocks noGrp="1"/>
          </p:cNvSpPr>
          <p:nvPr/>
        </p:nvSpPr>
        <p:spPr bwMode="auto">
          <a:xfrm>
            <a:off x="315877" y="4860234"/>
            <a:ext cx="11621019" cy="1659835"/>
          </a:xfrm>
          <a:prstGeom prst="roundRect">
            <a:avLst>
              <a:gd name="adj" fmla="val 16667"/>
            </a:avLst>
          </a:prstGeom>
          <a:solidFill>
            <a:srgbClr val="CCFFFF"/>
          </a:solidFill>
          <a:ln>
            <a:noFill/>
          </a:ln>
          <a:extLst>
            <a:ext uri="{91240B29-F687-4F45-9708-019B960494DF}">
              <a14:hiddenLine xmlns:a14="http://schemas.microsoft.com/office/drawing/2010/main" w="9525">
                <a:solidFill>
                  <a:srgbClr val="000000"/>
                </a:solidFill>
                <a:round/>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101600" indent="349250" algn="just">
              <a:spcAft>
                <a:spcPct val="0"/>
              </a:spcAft>
              <a:buNone/>
            </a:pPr>
            <a:r>
              <a:rPr lang="uk-UA" altLang="ru-RU" b="1" dirty="0" smtClean="0">
                <a:solidFill>
                  <a:srgbClr val="002060"/>
                </a:solidFill>
                <a:latin typeface="Arial" panose="020B0604020202020204" pitchFamily="34" charset="0"/>
                <a:cs typeface="Arial" panose="020B0604020202020204" pitchFamily="34" charset="0"/>
              </a:rPr>
              <a:t>У рамках експериментальної роботи впровадження елементів дуальної форми навчання, усі педагогічні працівники, задіяні в освітньому процесі за ДФН, пройшли тестування, запропоноване керівником експерименту. </a:t>
            </a:r>
            <a:r>
              <a:rPr lang="uk-UA" altLang="ru-RU" b="1" dirty="0">
                <a:solidFill>
                  <a:srgbClr val="002060"/>
                </a:solidFill>
                <a:latin typeface="Arial" panose="020B0604020202020204" pitchFamily="34" charset="0"/>
                <a:cs typeface="Arial" panose="020B0604020202020204" pitchFamily="34" charset="0"/>
              </a:rPr>
              <a:t>Термін </a:t>
            </a:r>
            <a:r>
              <a:rPr lang="uk-UA" altLang="ru-RU" b="1" dirty="0" smtClean="0">
                <a:solidFill>
                  <a:srgbClr val="002060"/>
                </a:solidFill>
                <a:latin typeface="Arial" panose="020B0604020202020204" pitchFamily="34" charset="0"/>
                <a:cs typeface="Arial" panose="020B0604020202020204" pitchFamily="34" charset="0"/>
              </a:rPr>
              <a:t>16.11.2020. Посилання на анкету: </a:t>
            </a:r>
            <a:r>
              <a:rPr lang="uk-UA" altLang="ru-RU" b="1" dirty="0" err="1" smtClean="0">
                <a:solidFill>
                  <a:srgbClr val="002060"/>
                </a:solidFill>
                <a:latin typeface="Arial" panose="020B0604020202020204" pitchFamily="34" charset="0"/>
                <a:cs typeface="Arial" panose="020B0604020202020204" pitchFamily="34" charset="0"/>
              </a:rPr>
              <a:t>https</a:t>
            </a:r>
            <a:r>
              <a:rPr lang="uk-UA" altLang="ru-RU" b="1" dirty="0" smtClean="0">
                <a:solidFill>
                  <a:srgbClr val="002060"/>
                </a:solidFill>
                <a:latin typeface="Arial" panose="020B0604020202020204" pitchFamily="34" charset="0"/>
                <a:cs typeface="Arial" panose="020B0604020202020204" pitchFamily="34" charset="0"/>
              </a:rPr>
              <a:t>;//</a:t>
            </a:r>
            <a:r>
              <a:rPr lang="uk-UA" altLang="ru-RU" b="1" dirty="0" err="1" smtClean="0">
                <a:solidFill>
                  <a:srgbClr val="002060"/>
                </a:solidFill>
                <a:latin typeface="Arial" panose="020B0604020202020204" pitchFamily="34" charset="0"/>
                <a:cs typeface="Arial" panose="020B0604020202020204" pitchFamily="34" charset="0"/>
              </a:rPr>
              <a:t>forms.gle</a:t>
            </a:r>
            <a:r>
              <a:rPr lang="uk-UA" altLang="ru-RU" b="1" dirty="0" smtClean="0">
                <a:solidFill>
                  <a:srgbClr val="002060"/>
                </a:solidFill>
                <a:latin typeface="Arial" panose="020B0604020202020204" pitchFamily="34" charset="0"/>
                <a:cs typeface="Arial" panose="020B0604020202020204" pitchFamily="34" charset="0"/>
              </a:rPr>
              <a:t>/PJzD2jdvdMi5vVkD7</a:t>
            </a:r>
            <a:endParaRPr lang="ru-RU" altLang="ru-RU" dirty="0" smtClean="0">
              <a:solidFill>
                <a:srgbClr val="002060"/>
              </a:solidFill>
              <a:latin typeface="Arial" panose="020B0604020202020204" pitchFamily="34" charset="0"/>
              <a:cs typeface="Arial" panose="020B0604020202020204" pitchFamily="34" charset="0"/>
            </a:endParaRPr>
          </a:p>
          <a:p>
            <a:pPr marL="101600" indent="349250">
              <a:spcAft>
                <a:spcPct val="0"/>
              </a:spcAft>
              <a:buFont typeface="Arial" panose="020B0604020202020204" pitchFamily="34" charset="0"/>
              <a:buNone/>
            </a:pPr>
            <a:endParaRPr lang="uk-UA" altLang="ru-RU" dirty="0" smtClean="0">
              <a:latin typeface="Arial" panose="020B0604020202020204" pitchFamily="34" charset="0"/>
              <a:cs typeface="Arial" panose="020B0604020202020204" pitchFamily="34" charset="0"/>
            </a:endParaRPr>
          </a:p>
        </p:txBody>
      </p:sp>
      <p:pic>
        <p:nvPicPr>
          <p:cNvPr id="9" name="Picture 4" descr="Transparent Background Icon Certificate Png, Png Download - vh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3279" y="0"/>
            <a:ext cx="2506843" cy="1596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0624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noGrp="1"/>
          </p:cNvSpPr>
          <p:nvPr/>
        </p:nvSpPr>
        <p:spPr bwMode="auto">
          <a:xfrm>
            <a:off x="306766" y="103637"/>
            <a:ext cx="7376181" cy="1277902"/>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lgn="ctr">
              <a:spcBef>
                <a:spcPct val="0"/>
              </a:spcBef>
              <a:spcAft>
                <a:spcPct val="0"/>
              </a:spcAft>
            </a:pPr>
            <a:r>
              <a:rPr lang="uk-UA" altLang="ru-RU" sz="2800" b="1" dirty="0" smtClean="0">
                <a:solidFill>
                  <a:schemeClr val="bg1"/>
                </a:solidFill>
                <a:latin typeface="Arial" panose="020B0604020202020204" pitchFamily="34" charset="0"/>
                <a:cs typeface="Arial" panose="020B0604020202020204" pitchFamily="34" charset="0"/>
              </a:rPr>
              <a:t>Державна кваліфікаційна атестація </a:t>
            </a:r>
          </a:p>
        </p:txBody>
      </p:sp>
      <p:sp>
        <p:nvSpPr>
          <p:cNvPr id="6" name="Текст 2"/>
          <p:cNvSpPr>
            <a:spLocks noGrp="1"/>
          </p:cNvSpPr>
          <p:nvPr/>
        </p:nvSpPr>
        <p:spPr bwMode="auto">
          <a:xfrm>
            <a:off x="212035" y="1192696"/>
            <a:ext cx="11764617" cy="1143000"/>
          </a:xfrm>
          <a:prstGeom prst="roundRect">
            <a:avLst>
              <a:gd name="adj" fmla="val 16667"/>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101600" indent="0">
              <a:spcAft>
                <a:spcPct val="0"/>
              </a:spcAft>
              <a:buFont typeface="Arial" panose="020B0604020202020204" pitchFamily="34" charset="0"/>
              <a:buNone/>
            </a:pPr>
            <a:r>
              <a:rPr lang="uk-UA" altLang="ru-RU" sz="1800" b="1" dirty="0" smtClean="0">
                <a:solidFill>
                  <a:srgbClr val="284D7A"/>
                </a:solidFill>
                <a:latin typeface="Arial" panose="020B0604020202020204" pitchFamily="34" charset="0"/>
                <a:cs typeface="Arial" panose="020B0604020202020204" pitchFamily="34" charset="0"/>
              </a:rPr>
              <a:t>Робота Державної кваліфікаційної комісії, яка встановлювала відповідність умінь, знань та практичних навиків 28 учнів групи № 16 за професією «Кухар» </a:t>
            </a:r>
            <a:r>
              <a:rPr lang="ru-RU" altLang="ru-RU" sz="1800" b="1" dirty="0" smtClean="0">
                <a:solidFill>
                  <a:srgbClr val="284D7A"/>
                </a:solidFill>
                <a:latin typeface="Arial" panose="020B0604020202020204" pitchFamily="34" charset="0"/>
                <a:cs typeface="Arial" panose="020B0604020202020204" pitchFamily="34" charset="0"/>
              </a:rPr>
              <a:t>(</a:t>
            </a:r>
            <a:r>
              <a:rPr lang="en-US" altLang="ru-RU" sz="1800" b="1" dirty="0" smtClean="0">
                <a:solidFill>
                  <a:srgbClr val="284D7A"/>
                </a:solidFill>
                <a:latin typeface="Arial" panose="020B0604020202020204" pitchFamily="34" charset="0"/>
                <a:cs typeface="Arial" panose="020B0604020202020204" pitchFamily="34" charset="0"/>
              </a:rPr>
              <a:t>IV</a:t>
            </a:r>
            <a:r>
              <a:rPr lang="ru-RU" altLang="ru-RU" sz="1800" b="1" dirty="0" smtClean="0">
                <a:solidFill>
                  <a:srgbClr val="284D7A"/>
                </a:solidFill>
                <a:latin typeface="Arial" panose="020B0604020202020204" pitchFamily="34" charset="0"/>
                <a:cs typeface="Arial" panose="020B0604020202020204" pitchFamily="34" charset="0"/>
              </a:rPr>
              <a:t> </a:t>
            </a:r>
            <a:r>
              <a:rPr lang="uk-UA" altLang="ru-RU" sz="1800" b="1" dirty="0" smtClean="0">
                <a:solidFill>
                  <a:srgbClr val="284D7A"/>
                </a:solidFill>
                <a:latin typeface="Arial" panose="020B0604020202020204" pitchFamily="34" charset="0"/>
                <a:cs typeface="Arial" panose="020B0604020202020204" pitchFamily="34" charset="0"/>
              </a:rPr>
              <a:t>розряд</a:t>
            </a:r>
            <a:r>
              <a:rPr lang="ru-RU" altLang="ru-RU" sz="1800" b="1" dirty="0" smtClean="0">
                <a:solidFill>
                  <a:srgbClr val="284D7A"/>
                </a:solidFill>
                <a:latin typeface="Arial" panose="020B0604020202020204" pitchFamily="34" charset="0"/>
                <a:cs typeface="Arial" panose="020B0604020202020204" pitchFamily="34" charset="0"/>
              </a:rPr>
              <a:t>)</a:t>
            </a:r>
            <a:r>
              <a:rPr lang="uk-UA" altLang="ru-RU" sz="1800" b="1" dirty="0" smtClean="0">
                <a:solidFill>
                  <a:srgbClr val="284D7A"/>
                </a:solidFill>
                <a:latin typeface="Arial" panose="020B0604020202020204" pitchFamily="34" charset="0"/>
                <a:cs typeface="Arial" panose="020B0604020202020204" pitchFamily="34" charset="0"/>
              </a:rPr>
              <a:t> </a:t>
            </a:r>
            <a:r>
              <a:rPr lang="uk-UA" altLang="ru-RU" sz="1800" dirty="0" smtClean="0">
                <a:solidFill>
                  <a:srgbClr val="284D7A"/>
                </a:solidFill>
                <a:latin typeface="Arial" panose="020B0604020202020204" pitchFamily="34" charset="0"/>
                <a:cs typeface="Arial" panose="020B0604020202020204" pitchFamily="34" charset="0"/>
              </a:rPr>
              <a:t>(</a:t>
            </a:r>
            <a:r>
              <a:rPr lang="uk-UA" altLang="ru-RU" sz="1800" u="sng" dirty="0" smtClean="0">
                <a:solidFill>
                  <a:srgbClr val="284D7A"/>
                </a:solidFill>
                <a:latin typeface="Arial" panose="020B0604020202020204" pitchFamily="34" charset="0"/>
                <a:cs typeface="Arial" panose="020B0604020202020204" pitchFamily="34" charset="0"/>
                <a:hlinkClick r:id="rId2"/>
              </a:rPr>
              <a:t>https://www.youtube.com/watch?v=gd28bzbQ9WY</a:t>
            </a:r>
            <a:r>
              <a:rPr lang="uk-UA" altLang="ru-RU" sz="1800" dirty="0" smtClean="0">
                <a:solidFill>
                  <a:srgbClr val="284D7A"/>
                </a:solidFill>
                <a:latin typeface="Arial" panose="020B0604020202020204" pitchFamily="34" charset="0"/>
                <a:cs typeface="Arial" panose="020B0604020202020204" pitchFamily="34" charset="0"/>
              </a:rPr>
              <a:t>) </a:t>
            </a:r>
          </a:p>
        </p:txBody>
      </p:sp>
      <p:sp>
        <p:nvSpPr>
          <p:cNvPr id="7" name="Прямоугольник 5"/>
          <p:cNvSpPr>
            <a:spLocks noChangeArrowheads="1"/>
          </p:cNvSpPr>
          <p:nvPr/>
        </p:nvSpPr>
        <p:spPr bwMode="auto">
          <a:xfrm>
            <a:off x="175592" y="2335696"/>
            <a:ext cx="11899104" cy="1634490"/>
          </a:xfrm>
          <a:prstGeom prst="flowChartAlternateProcess">
            <a:avLst/>
          </a:prstGeom>
          <a:solidFill>
            <a:srgbClr val="66FFFF"/>
          </a:solidFill>
          <a:ln/>
        </p:spPr>
        <p:style>
          <a:lnRef idx="1">
            <a:schemeClr val="accent5"/>
          </a:lnRef>
          <a:fillRef idx="2">
            <a:schemeClr val="accent5"/>
          </a:fillRef>
          <a:effectRef idx="1">
            <a:schemeClr val="accent5"/>
          </a:effectRef>
          <a:fontRef idx="minor">
            <a:schemeClr val="dk1"/>
          </a:fontRef>
        </p:style>
        <p:txBody>
          <a:bodyPr wrap="square">
            <a:spAutoFit/>
          </a:bodyPr>
          <a:lstStyle>
            <a:defPPr>
              <a:defRPr lang="ru-RU"/>
            </a:defPPr>
            <a:lvl1pPr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1pPr>
            <a:lvl2pPr marL="4572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2pPr>
            <a:lvl3pPr marL="9144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3pPr>
            <a:lvl4pPr marL="13716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4pPr>
            <a:lvl5pPr marL="18288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5pPr>
            <a:lvl6pPr marL="2286000" algn="l" defTabSz="914400" rtl="0" eaLnBrk="1" latinLnBrk="0" hangingPunct="1">
              <a:defRPr sz="1400" kern="1200">
                <a:solidFill>
                  <a:schemeClr val="dk1"/>
                </a:solidFill>
                <a:latin typeface="+mn-lt"/>
                <a:ea typeface="+mn-ea"/>
                <a:cs typeface="+mn-cs"/>
                <a:sym typeface="Arial" panose="020B0604020202020204" pitchFamily="34" charset="0"/>
              </a:defRPr>
            </a:lvl6pPr>
            <a:lvl7pPr marL="2743200" algn="l" defTabSz="914400" rtl="0" eaLnBrk="1" latinLnBrk="0" hangingPunct="1">
              <a:defRPr sz="1400" kern="1200">
                <a:solidFill>
                  <a:schemeClr val="dk1"/>
                </a:solidFill>
                <a:latin typeface="+mn-lt"/>
                <a:ea typeface="+mn-ea"/>
                <a:cs typeface="+mn-cs"/>
                <a:sym typeface="Arial" panose="020B0604020202020204" pitchFamily="34" charset="0"/>
              </a:defRPr>
            </a:lvl7pPr>
            <a:lvl8pPr marL="3200400" algn="l" defTabSz="914400" rtl="0" eaLnBrk="1" latinLnBrk="0" hangingPunct="1">
              <a:defRPr sz="1400" kern="1200">
                <a:solidFill>
                  <a:schemeClr val="dk1"/>
                </a:solidFill>
                <a:latin typeface="+mn-lt"/>
                <a:ea typeface="+mn-ea"/>
                <a:cs typeface="+mn-cs"/>
                <a:sym typeface="Arial" panose="020B0604020202020204" pitchFamily="34" charset="0"/>
              </a:defRPr>
            </a:lvl8pPr>
            <a:lvl9pPr marL="3657600" algn="l" defTabSz="914400" rtl="0" eaLnBrk="1" latinLnBrk="0" hangingPunct="1">
              <a:defRPr sz="1400" kern="1200">
                <a:solidFill>
                  <a:schemeClr val="dk1"/>
                </a:solidFill>
                <a:latin typeface="+mn-lt"/>
                <a:ea typeface="+mn-ea"/>
                <a:cs typeface="+mn-cs"/>
                <a:sym typeface="Arial" panose="020B0604020202020204" pitchFamily="34" charset="0"/>
              </a:defRPr>
            </a:lvl9pPr>
          </a:lstStyle>
          <a:p>
            <a:pPr>
              <a:defRPr/>
            </a:pPr>
            <a:r>
              <a:rPr lang="ru-RU" altLang="ru-RU" sz="1800" b="1" dirty="0" smtClean="0">
                <a:solidFill>
                  <a:srgbClr val="284D7A"/>
                </a:solidFill>
                <a:cs typeface="Times New Roman" panose="02020603050405020304" pitchFamily="18" charset="0"/>
              </a:rPr>
              <a:t>У </a:t>
            </a:r>
            <a:r>
              <a:rPr lang="uk-UA" altLang="ru-RU" sz="1800" b="1" dirty="0" smtClean="0">
                <a:solidFill>
                  <a:srgbClr val="284D7A"/>
                </a:solidFill>
                <a:cs typeface="Times New Roman" panose="02020603050405020304" pitchFamily="18" charset="0"/>
              </a:rPr>
              <a:t>березні</a:t>
            </a:r>
            <a:r>
              <a:rPr lang="ru-RU" altLang="ru-RU" sz="1800" b="1" dirty="0" smtClean="0">
                <a:solidFill>
                  <a:srgbClr val="284D7A"/>
                </a:solidFill>
                <a:cs typeface="Times New Roman" panose="02020603050405020304" pitchFamily="18" charset="0"/>
              </a:rPr>
              <a:t> 2019 року провели </a:t>
            </a:r>
            <a:r>
              <a:rPr lang="uk-UA" altLang="ru-RU" sz="1800" b="1" dirty="0" smtClean="0">
                <a:solidFill>
                  <a:srgbClr val="284D7A"/>
                </a:solidFill>
                <a:cs typeface="Times New Roman" panose="02020603050405020304" pitchFamily="18" charset="0"/>
              </a:rPr>
              <a:t>таку</a:t>
            </a:r>
            <a:r>
              <a:rPr lang="ru-RU" altLang="ru-RU" sz="1800" b="1" dirty="0" smtClean="0">
                <a:solidFill>
                  <a:srgbClr val="284D7A"/>
                </a:solidFill>
                <a:cs typeface="Times New Roman" panose="02020603050405020304" pitchFamily="18" charset="0"/>
              </a:rPr>
              <a:t> ж роботу, </a:t>
            </a:r>
            <a:r>
              <a:rPr lang="ru-RU" altLang="ru-RU" sz="1800" b="1" dirty="0" err="1" smtClean="0">
                <a:solidFill>
                  <a:srgbClr val="284D7A"/>
                </a:solidFill>
                <a:cs typeface="Times New Roman" panose="02020603050405020304" pitchFamily="18" charset="0"/>
              </a:rPr>
              <a:t>оц</a:t>
            </a:r>
            <a:r>
              <a:rPr lang="uk-UA" altLang="ru-RU" sz="1800" b="1" dirty="0" err="1" smtClean="0">
                <a:solidFill>
                  <a:srgbClr val="284D7A"/>
                </a:solidFill>
                <a:cs typeface="Times New Roman" panose="02020603050405020304" pitchFamily="18" charset="0"/>
              </a:rPr>
              <a:t>інюючи</a:t>
            </a:r>
            <a:r>
              <a:rPr lang="uk-UA" altLang="ru-RU" sz="1800" b="1" dirty="0" smtClean="0">
                <a:solidFill>
                  <a:srgbClr val="284D7A"/>
                </a:solidFill>
                <a:cs typeface="Times New Roman" panose="02020603050405020304" pitchFamily="18" charset="0"/>
              </a:rPr>
              <a:t> професійні компетентності цих же учнів, але вже за професією «Офіціант». </a:t>
            </a:r>
            <a:r>
              <a:rPr lang="uk-UA" altLang="ru-RU" sz="1800" b="1" dirty="0" err="1" smtClean="0">
                <a:solidFill>
                  <a:srgbClr val="284D7A"/>
                </a:solidFill>
                <a:cs typeface="Times New Roman" panose="02020603050405020304" pitchFamily="18" charset="0"/>
              </a:rPr>
              <a:t>Відеозвіт</a:t>
            </a:r>
            <a:r>
              <a:rPr lang="uk-UA" altLang="ru-RU" sz="1800" b="1" dirty="0" smtClean="0">
                <a:solidFill>
                  <a:srgbClr val="284D7A"/>
                </a:solidFill>
                <a:cs typeface="Times New Roman" panose="02020603050405020304" pitchFamily="18" charset="0"/>
              </a:rPr>
              <a:t> про цю подію у професійному становленні учнів групи № 16, а також інші матеріали, що відтворюють перший досвід запровадження елементів ДПО (вересень 2017 – лютий 2019), розміщено на сайті ОВПУ МТС (</a:t>
            </a:r>
            <a:r>
              <a:rPr lang="uk-UA" altLang="ru-RU" sz="1800" b="1" u="sng" dirty="0" smtClean="0">
                <a:solidFill>
                  <a:srgbClr val="284D7A"/>
                </a:solidFill>
                <a:cs typeface="Times New Roman" panose="02020603050405020304" pitchFamily="18" charset="0"/>
                <a:hlinkClick r:id="rId3"/>
              </a:rPr>
              <a:t>https://www.vpu26.net/</a:t>
            </a:r>
            <a:r>
              <a:rPr lang="uk-UA" altLang="ru-RU" sz="1800" b="1" dirty="0" smtClean="0">
                <a:solidFill>
                  <a:srgbClr val="284D7A"/>
                </a:solidFill>
                <a:cs typeface="Times New Roman" panose="02020603050405020304" pitchFamily="18" charset="0"/>
              </a:rPr>
              <a:t>), у рубриці «Дуальна система навчання» (</a:t>
            </a:r>
            <a:r>
              <a:rPr lang="uk-UA" altLang="ru-RU" sz="1800" b="1" u="sng" dirty="0" smtClean="0">
                <a:solidFill>
                  <a:srgbClr val="284D7A"/>
                </a:solidFill>
                <a:cs typeface="Times New Roman" panose="02020603050405020304" pitchFamily="18" charset="0"/>
                <a:hlinkClick r:id="rId4"/>
              </a:rPr>
              <a:t>https</a:t>
            </a:r>
            <a:r>
              <a:rPr lang="uk-UA" altLang="ru-RU" sz="1800" b="1" u="sng" dirty="0" smtClean="0">
                <a:solidFill>
                  <a:srgbClr val="0000FF"/>
                </a:solidFill>
                <a:cs typeface="Times New Roman" panose="02020603050405020304" pitchFamily="18" charset="0"/>
                <a:hlinkClick r:id="rId4"/>
              </a:rPr>
              <a:t>://www.vpu26.net/kopiya-navchalno-virobnichij-proces</a:t>
            </a:r>
            <a:r>
              <a:rPr lang="uk-UA" altLang="ru-RU" sz="1800" b="1" dirty="0" smtClean="0">
                <a:latin typeface="+mj-lt"/>
                <a:cs typeface="Times New Roman" panose="02020603050405020304" pitchFamily="18" charset="0"/>
              </a:rPr>
              <a:t>).</a:t>
            </a:r>
            <a:r>
              <a:rPr lang="uk-UA" altLang="ru-RU" sz="1800" b="1" dirty="0" smtClean="0">
                <a:solidFill>
                  <a:srgbClr val="333333"/>
                </a:solidFill>
                <a:latin typeface="+mj-lt"/>
                <a:cs typeface="Times New Roman" panose="02020603050405020304" pitchFamily="18" charset="0"/>
              </a:rPr>
              <a:t> </a:t>
            </a:r>
            <a:endParaRPr lang="uk-UA" altLang="ru-RU" sz="1800" b="1" dirty="0" smtClean="0">
              <a:latin typeface="+mj-lt"/>
            </a:endParaRPr>
          </a:p>
        </p:txBody>
      </p:sp>
      <p:pic>
        <p:nvPicPr>
          <p:cNvPr id="8" name="Picture 8" descr="https://lh4.googleusercontent.com/rqKWs9C6z7KlBXGhHK8uKVht8UseD5X3VXViEbXTdyQVmU2LzIly2DWOobCETvl7bQZ24ES_0XGBPv_pOOMWNqoasajx1LcUmtuYOGybRKsKwoUyQHqodwyBMDbnW_SvDeJ3Kh3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970187"/>
            <a:ext cx="3849001" cy="288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9000" y="3970187"/>
            <a:ext cx="3849711" cy="288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8710" y="3970186"/>
            <a:ext cx="2287609" cy="288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86319" y="3970185"/>
            <a:ext cx="2164874" cy="288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a:extLst/>
          </p:cNvPr>
          <p:cNvPicPr>
            <a:picLocks noChangeAspect="1"/>
          </p:cNvPicPr>
          <p:nvPr/>
        </p:nvPicPr>
        <p:blipFill>
          <a:blip r:embed="rId9"/>
          <a:stretch>
            <a:fillRect/>
          </a:stretch>
        </p:blipFill>
        <p:spPr>
          <a:xfrm>
            <a:off x="11012558" y="0"/>
            <a:ext cx="1179442" cy="121437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638716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noGrp="1"/>
          </p:cNvSpPr>
          <p:nvPr/>
        </p:nvSpPr>
        <p:spPr bwMode="auto">
          <a:xfrm>
            <a:off x="486223" y="252724"/>
            <a:ext cx="7753316" cy="701434"/>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lgn="ctr">
              <a:spcBef>
                <a:spcPct val="0"/>
              </a:spcBef>
              <a:spcAft>
                <a:spcPct val="0"/>
              </a:spcAft>
            </a:pPr>
            <a:r>
              <a:rPr lang="uk-UA" altLang="ru-RU" sz="2400" b="1" dirty="0" smtClean="0">
                <a:solidFill>
                  <a:schemeClr val="bg1"/>
                </a:solidFill>
                <a:latin typeface="Arial" panose="020B0604020202020204" pitchFamily="34" charset="0"/>
                <a:cs typeface="Arial" panose="020B0604020202020204" pitchFamily="34" charset="0"/>
              </a:rPr>
              <a:t>Результат запровадження елементів ДФН</a:t>
            </a:r>
          </a:p>
        </p:txBody>
      </p:sp>
      <p:sp>
        <p:nvSpPr>
          <p:cNvPr id="5" name="Текст 2"/>
          <p:cNvSpPr>
            <a:spLocks noGrp="1"/>
          </p:cNvSpPr>
          <p:nvPr/>
        </p:nvSpPr>
        <p:spPr bwMode="auto">
          <a:xfrm>
            <a:off x="91936" y="954158"/>
            <a:ext cx="12100063" cy="3250094"/>
          </a:xfrm>
          <a:prstGeom prst="roundRect">
            <a:avLst>
              <a:gd name="adj" fmla="val 18435"/>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0" indent="179388" algn="just">
              <a:spcBef>
                <a:spcPct val="0"/>
              </a:spcBef>
              <a:spcAft>
                <a:spcPct val="0"/>
              </a:spcAft>
              <a:buFont typeface="Arial" panose="020B0604020202020204" pitchFamily="34" charset="0"/>
              <a:buNone/>
            </a:pPr>
            <a:r>
              <a:rPr lang="uk-UA" altLang="ru-RU" sz="2400" b="1" dirty="0" smtClean="0">
                <a:solidFill>
                  <a:srgbClr val="0D305B"/>
                </a:solidFill>
                <a:latin typeface="Arial" panose="020B0604020202020204" pitchFamily="34" charset="0"/>
                <a:cs typeface="Arial" panose="020B0604020202020204" pitchFamily="34" charset="0"/>
              </a:rPr>
              <a:t>На рівні 28 учнів однієї  групи, які упродовж 2017-2019 н/р (2018-2020 н/р – 120 учнів </a:t>
            </a:r>
            <a:r>
              <a:rPr lang="uk-UA" altLang="ru-RU" sz="2400" b="1" dirty="0" smtClean="0">
                <a:solidFill>
                  <a:srgbClr val="0D305B"/>
                </a:solidFill>
                <a:latin typeface="Arial" panose="020B0604020202020204" pitchFamily="34" charset="0"/>
                <a:cs typeface="Arial" panose="020B0604020202020204" pitchFamily="34" charset="0"/>
              </a:rPr>
              <a:t>груп </a:t>
            </a:r>
            <a:r>
              <a:rPr lang="uk-UA" altLang="ru-RU" sz="2400" b="1" dirty="0" smtClean="0">
                <a:solidFill>
                  <a:srgbClr val="0D305B"/>
                </a:solidFill>
                <a:latin typeface="Arial" panose="020B0604020202020204" pitchFamily="34" charset="0"/>
                <a:cs typeface="Arial" panose="020B0604020202020204" pitchFamily="34" charset="0"/>
              </a:rPr>
              <a:t>№№№ 3, 4, 5, 8; 2019-2021 – 60 учнів груп №№ 16,17) отримували професійну освіту за інтегрованою професією «Кухар судновий. Офіціант судновий» – </a:t>
            </a:r>
            <a:r>
              <a:rPr lang="uk-UA" altLang="ru-RU" sz="2400" b="1" u="sng" dirty="0" smtClean="0">
                <a:solidFill>
                  <a:srgbClr val="FF0000"/>
                </a:solidFill>
                <a:latin typeface="Arial" panose="020B0604020202020204" pitchFamily="34" charset="0"/>
                <a:cs typeface="Arial" panose="020B0604020202020204" pitchFamily="34" charset="0"/>
              </a:rPr>
              <a:t>100-відсоткове працевлаштування,</a:t>
            </a:r>
            <a:r>
              <a:rPr lang="uk-UA" altLang="ru-RU" sz="2400" b="1" dirty="0" smtClean="0">
                <a:solidFill>
                  <a:srgbClr val="0D305B"/>
                </a:solidFill>
                <a:latin typeface="Arial" panose="020B0604020202020204" pitchFamily="34" charset="0"/>
                <a:cs typeface="Arial" panose="020B0604020202020204" pitchFamily="34" charset="0"/>
              </a:rPr>
              <a:t> яке ще до випуску учнів з училища було підтверджене </a:t>
            </a:r>
            <a:r>
              <a:rPr lang="uk-UA" altLang="ru-RU" sz="2400" b="1" u="sng" dirty="0" smtClean="0">
                <a:solidFill>
                  <a:srgbClr val="0D305B"/>
                </a:solidFill>
                <a:latin typeface="Arial" panose="020B0604020202020204" pitchFamily="34" charset="0"/>
                <a:cs typeface="Arial" panose="020B0604020202020204" pitchFamily="34" charset="0"/>
              </a:rPr>
              <a:t>гарантійними листами </a:t>
            </a:r>
            <a:r>
              <a:rPr lang="uk-UA" altLang="ru-RU" sz="2400" b="1" dirty="0" smtClean="0">
                <a:solidFill>
                  <a:srgbClr val="0D305B"/>
                </a:solidFill>
                <a:latin typeface="Arial" panose="020B0604020202020204" pitchFamily="34" charset="0"/>
                <a:cs typeface="Arial" panose="020B0604020202020204" pitchFamily="34" charset="0"/>
              </a:rPr>
              <a:t>від роботодавців, а 6 кращих випускників відповідними наказами було офіційно зараховано на роботу у ресторані «</a:t>
            </a:r>
            <a:r>
              <a:rPr lang="uk-UA" altLang="ru-RU" sz="2400" b="1" dirty="0" err="1" smtClean="0">
                <a:solidFill>
                  <a:srgbClr val="0D305B"/>
                </a:solidFill>
                <a:latin typeface="Arial" panose="020B0604020202020204" pitchFamily="34" charset="0"/>
                <a:cs typeface="Arial" panose="020B0604020202020204" pitchFamily="34" charset="0"/>
              </a:rPr>
              <a:t>Облака</a:t>
            </a:r>
            <a:r>
              <a:rPr lang="uk-UA" altLang="ru-RU" sz="2400" b="1" dirty="0" smtClean="0">
                <a:solidFill>
                  <a:srgbClr val="0D305B"/>
                </a:solidFill>
                <a:latin typeface="Arial" panose="020B0604020202020204" pitchFamily="34" charset="0"/>
                <a:cs typeface="Arial" panose="020B0604020202020204" pitchFamily="34" charset="0"/>
              </a:rPr>
              <a:t>».</a:t>
            </a:r>
            <a:endParaRPr lang="ru-RU" altLang="ru-RU" sz="2400" b="1" dirty="0" smtClean="0">
              <a:solidFill>
                <a:srgbClr val="0D305B"/>
              </a:solidFill>
              <a:latin typeface="Arial" panose="020B0604020202020204" pitchFamily="34" charset="0"/>
              <a:cs typeface="Arial" panose="020B0604020202020204" pitchFamily="34" charset="0"/>
            </a:endParaRPr>
          </a:p>
          <a:p>
            <a:pPr marL="0" indent="0">
              <a:spcAft>
                <a:spcPct val="0"/>
              </a:spcAft>
            </a:pPr>
            <a:endParaRPr lang="uk-UA" altLang="ru-RU" sz="2400" b="1" dirty="0" smtClean="0">
              <a:solidFill>
                <a:srgbClr val="0D305B"/>
              </a:solidFill>
              <a:latin typeface="Arial" panose="020B0604020202020204" pitchFamily="34" charset="0"/>
              <a:cs typeface="Arial" panose="020B0604020202020204" pitchFamily="34" charset="0"/>
            </a:endParaRPr>
          </a:p>
        </p:txBody>
      </p:sp>
      <p:pic>
        <p:nvPicPr>
          <p:cNvPr id="6" name="Объект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06" y="4045226"/>
            <a:ext cx="2102967" cy="2800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Объект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9893" y="4045226"/>
            <a:ext cx="2329421" cy="28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9315" y="4045226"/>
            <a:ext cx="2181633" cy="2805960"/>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6412" y="4038411"/>
            <a:ext cx="2107097" cy="2819589"/>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1449" y="4038411"/>
            <a:ext cx="3670550" cy="2807035"/>
          </a:xfrm>
          <a:prstGeom prst="rect">
            <a:avLst/>
          </a:prstGeom>
        </p:spPr>
      </p:pic>
    </p:spTree>
    <p:extLst>
      <p:ext uri="{BB962C8B-B14F-4D97-AF65-F5344CB8AC3E}">
        <p14:creationId xmlns:p14="http://schemas.microsoft.com/office/powerpoint/2010/main" val="23954106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noGrp="1"/>
          </p:cNvSpPr>
          <p:nvPr/>
        </p:nvSpPr>
        <p:spPr bwMode="auto">
          <a:xfrm>
            <a:off x="0" y="0"/>
            <a:ext cx="9459706" cy="1451113"/>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lgn="ctr">
              <a:spcBef>
                <a:spcPct val="0"/>
              </a:spcBef>
              <a:spcAft>
                <a:spcPct val="0"/>
              </a:spcAft>
            </a:pPr>
            <a:r>
              <a:rPr lang="uk-UA" altLang="ru-RU" sz="2800" b="1" dirty="0" smtClean="0">
                <a:solidFill>
                  <a:srgbClr val="FFFF00"/>
                </a:solidFill>
                <a:latin typeface="Arial" panose="020B0604020202020204" pitchFamily="34" charset="0"/>
                <a:cs typeface="Arial" panose="020B0604020202020204" pitchFamily="34" charset="0"/>
              </a:rPr>
              <a:t>Кошти, отримані училищем від виробничій практики учнів групи з елементами ДФН</a:t>
            </a:r>
            <a:endParaRPr lang="ru-RU" altLang="ru-RU" sz="2800" b="1" dirty="0" smtClean="0">
              <a:solidFill>
                <a:srgbClr val="FFFF00"/>
              </a:solidFill>
              <a:latin typeface="Arial" panose="020B0604020202020204" pitchFamily="34" charset="0"/>
              <a:cs typeface="Arial" panose="020B0604020202020204" pitchFamily="34" charset="0"/>
            </a:endParaRPr>
          </a:p>
        </p:txBody>
      </p:sp>
      <p:pic>
        <p:nvPicPr>
          <p:cNvPr id="5" name="Picture 11" descr="Revenue Chart PNG Images | Vector and PSD Files | Free Download on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9707" y="-1"/>
            <a:ext cx="2732294" cy="267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2"/>
          <p:cNvSpPr txBox="1">
            <a:spLocks noGrp="1"/>
          </p:cNvSpPr>
          <p:nvPr/>
        </p:nvSpPr>
        <p:spPr bwMode="auto">
          <a:xfrm>
            <a:off x="231025" y="1579355"/>
            <a:ext cx="4690684" cy="15557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101600" indent="0" algn="ctr">
              <a:spcAft>
                <a:spcPct val="0"/>
              </a:spcAft>
              <a:buFont typeface="Arial" panose="020B0604020202020204" pitchFamily="34" charset="0"/>
              <a:buNone/>
            </a:pPr>
            <a:r>
              <a:rPr lang="uk-UA" altLang="ru-RU" sz="2800" b="1" dirty="0" smtClean="0">
                <a:solidFill>
                  <a:srgbClr val="002060"/>
                </a:solidFill>
                <a:latin typeface="Arial" panose="020B0604020202020204" pitchFamily="34" charset="0"/>
                <a:cs typeface="Arial" panose="020B0604020202020204" pitchFamily="34" charset="0"/>
              </a:rPr>
              <a:t>Групи, термін навчання 09.2018-02.2020 </a:t>
            </a:r>
          </a:p>
          <a:p>
            <a:pPr marL="101600" indent="0" algn="ctr">
              <a:spcAft>
                <a:spcPct val="0"/>
              </a:spcAft>
              <a:buFont typeface="Arial" panose="020B0604020202020204" pitchFamily="34" charset="0"/>
              <a:buNone/>
            </a:pPr>
            <a:r>
              <a:rPr lang="uk-UA" altLang="ru-RU" sz="2800" b="1" dirty="0" smtClean="0">
                <a:solidFill>
                  <a:srgbClr val="002060"/>
                </a:solidFill>
                <a:latin typeface="Arial" panose="020B0604020202020204" pitchFamily="34" charset="0"/>
                <a:cs typeface="Arial" panose="020B0604020202020204" pitchFamily="34" charset="0"/>
              </a:rPr>
              <a:t>350784 гривень </a:t>
            </a:r>
            <a:endParaRPr lang="uk-UA" altLang="ru-RU" sz="2800" dirty="0" smtClean="0">
              <a:solidFill>
                <a:srgbClr val="002060"/>
              </a:solidFill>
              <a:latin typeface="Arial" panose="020B0604020202020204" pitchFamily="34" charset="0"/>
              <a:cs typeface="Arial" panose="020B0604020202020204" pitchFamily="34" charset="0"/>
            </a:endParaRPr>
          </a:p>
        </p:txBody>
      </p:sp>
      <p:pic>
        <p:nvPicPr>
          <p:cNvPr id="8" name="Picture 9" descr="Прибыль графический дизайн, векторная иллюстрация Красная стрелка в бизнесе  Иллюстрация вектора - иллюстрации насчитывающей элемент, диаграммы:  1561379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07" y="3263347"/>
            <a:ext cx="3594653" cy="359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Объект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420951" y="3163266"/>
            <a:ext cx="2771050" cy="3694734"/>
          </a:xfrm>
        </p:spPr>
      </p:pic>
      <p:sp>
        <p:nvSpPr>
          <p:cNvPr id="9" name="Текст 3"/>
          <p:cNvSpPr txBox="1">
            <a:spLocks noGrp="1"/>
          </p:cNvSpPr>
          <p:nvPr/>
        </p:nvSpPr>
        <p:spPr bwMode="auto">
          <a:xfrm>
            <a:off x="4327836" y="3840599"/>
            <a:ext cx="4575175" cy="207396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101600" indent="0" algn="ctr">
              <a:spcAft>
                <a:spcPct val="0"/>
              </a:spcAft>
              <a:buFont typeface="Arial" panose="020B0604020202020204" pitchFamily="34" charset="0"/>
              <a:buNone/>
            </a:pPr>
            <a:r>
              <a:rPr lang="uk-UA" altLang="ru-RU" sz="2800" b="1" dirty="0" smtClean="0">
                <a:solidFill>
                  <a:srgbClr val="002060"/>
                </a:solidFill>
                <a:latin typeface="Arial" panose="020B0604020202020204" pitchFamily="34" charset="0"/>
                <a:cs typeface="Arial" panose="020B0604020202020204" pitchFamily="34" charset="0"/>
              </a:rPr>
              <a:t>Групи, термін навчання 09.2019-02.2021</a:t>
            </a:r>
          </a:p>
          <a:p>
            <a:pPr marL="101600" indent="0" algn="ctr">
              <a:spcAft>
                <a:spcPct val="0"/>
              </a:spcAft>
              <a:buFont typeface="Arial" panose="020B0604020202020204" pitchFamily="34" charset="0"/>
              <a:buNone/>
            </a:pPr>
            <a:r>
              <a:rPr lang="uk-UA" altLang="ru-RU" sz="2800" b="1" dirty="0" smtClean="0">
                <a:solidFill>
                  <a:srgbClr val="002060"/>
                </a:solidFill>
                <a:latin typeface="Arial" panose="020B0604020202020204" pitchFamily="34" charset="0"/>
                <a:cs typeface="Arial" panose="020B0604020202020204" pitchFamily="34" charset="0"/>
              </a:rPr>
              <a:t>449788 гривень </a:t>
            </a:r>
          </a:p>
        </p:txBody>
      </p:sp>
    </p:spTree>
    <p:extLst>
      <p:ext uri="{BB962C8B-B14F-4D97-AF65-F5344CB8AC3E}">
        <p14:creationId xmlns:p14="http://schemas.microsoft.com/office/powerpoint/2010/main" val="41617768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D:\Кулалаєва\2020\Лабораторія_ТПН\Формувальний_експеримент\Підготовка_тренінг_курсу_листопад\anketuv_180320.jpg"/>
          <p:cNvPicPr>
            <a:picLocks noGrp="1" noChangeAspect="1" noChangeArrowheads="1"/>
          </p:cNvPicPr>
          <p:nvPr>
            <p:ph idx="1"/>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022759" y="-213337"/>
            <a:ext cx="2974120" cy="23792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55"/>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6245358" y="146910"/>
            <a:ext cx="1328259" cy="1658802"/>
          </a:xfrm>
          <a:prstGeom prst="round2DiagRect">
            <a:avLst>
              <a:gd name="adj1" fmla="val 16667"/>
              <a:gd name="adj2" fmla="val 0"/>
            </a:avLst>
          </a:prstGeom>
          <a:solidFill>
            <a:srgbClr val="FFCCCC"/>
          </a:solidFill>
          <a:ln w="88900" cap="sq">
            <a:solidFill>
              <a:srgbClr val="FFFFFF"/>
            </a:solidFill>
            <a:miter lim="800000"/>
          </a:ln>
          <a:effectLst>
            <a:outerShdw blurRad="254000" algn="tl" rotWithShape="0">
              <a:srgbClr val="000000">
                <a:alpha val="43000"/>
              </a:srgbClr>
            </a:outerShdw>
          </a:effectLst>
        </p:spPr>
      </p:pic>
      <p:sp>
        <p:nvSpPr>
          <p:cNvPr id="9" name="Текст 2"/>
          <p:cNvSpPr>
            <a:spLocks noGrp="1"/>
          </p:cNvSpPr>
          <p:nvPr/>
        </p:nvSpPr>
        <p:spPr bwMode="auto">
          <a:xfrm>
            <a:off x="15572" y="1988819"/>
            <a:ext cx="12109174" cy="4869181"/>
          </a:xfrm>
          <a:prstGeom prst="roundRect">
            <a:avLst>
              <a:gd name="adj" fmla="val 16667"/>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101600" indent="349250" algn="just">
              <a:spcAft>
                <a:spcPct val="0"/>
              </a:spcAft>
              <a:buFont typeface="Arial" panose="020B0604020202020204" pitchFamily="34" charset="0"/>
              <a:buNone/>
            </a:pPr>
            <a:r>
              <a:rPr lang="uk-UA" altLang="ru-RU" b="1" dirty="0" smtClean="0">
                <a:solidFill>
                  <a:srgbClr val="0D305B"/>
                </a:solidFill>
                <a:latin typeface="+mn-lt"/>
                <a:cs typeface="Arial" panose="020B0604020202020204" pitchFamily="34" charset="0"/>
              </a:rPr>
              <a:t>У червні 2019 року директором училища </a:t>
            </a:r>
            <a:r>
              <a:rPr lang="uk-UA" altLang="ru-RU" b="1" dirty="0" err="1" smtClean="0">
                <a:solidFill>
                  <a:srgbClr val="0D305B"/>
                </a:solidFill>
                <a:latin typeface="+mn-lt"/>
                <a:cs typeface="Arial" panose="020B0604020202020204" pitchFamily="34" charset="0"/>
              </a:rPr>
              <a:t>Білоконенком</a:t>
            </a:r>
            <a:r>
              <a:rPr lang="uk-UA" altLang="ru-RU" b="1" dirty="0" smtClean="0">
                <a:solidFill>
                  <a:srgbClr val="0D305B"/>
                </a:solidFill>
                <a:latin typeface="+mn-lt"/>
                <a:cs typeface="Arial" panose="020B0604020202020204" pitchFamily="34" charset="0"/>
              </a:rPr>
              <a:t> С.П розроблено </a:t>
            </a:r>
            <a:r>
              <a:rPr lang="uk-UA" altLang="ru-RU" b="1" u="sng" dirty="0" smtClean="0">
                <a:solidFill>
                  <a:srgbClr val="0D305B"/>
                </a:solidFill>
                <a:latin typeface="+mn-lt"/>
                <a:cs typeface="Arial" panose="020B0604020202020204" pitchFamily="34" charset="0"/>
              </a:rPr>
              <a:t>анкету-опитування</a:t>
            </a:r>
            <a:r>
              <a:rPr lang="uk-UA" altLang="ru-RU" b="1" dirty="0" smtClean="0">
                <a:solidFill>
                  <a:srgbClr val="0D305B"/>
                </a:solidFill>
                <a:latin typeface="+mn-lt"/>
                <a:cs typeface="Arial" panose="020B0604020202020204" pitchFamily="34" charset="0"/>
              </a:rPr>
              <a:t> для освітніх закладів Одещини, які здійснюють підготовку кваліфікованих робітників з елементами ДФН. Анкетування проводилося у 9 (дев’яти) освітніх закладах Одещини. Запропоновано закладу П(ПТ)О: </a:t>
            </a:r>
          </a:p>
          <a:p>
            <a:pPr marL="101600" indent="349250" algn="just">
              <a:spcAft>
                <a:spcPct val="0"/>
              </a:spcAft>
              <a:buFont typeface="Arial" panose="020B0604020202020204" pitchFamily="34" charset="0"/>
              <a:buNone/>
            </a:pPr>
            <a:r>
              <a:rPr lang="uk-UA" altLang="ru-RU" b="1" dirty="0" smtClean="0">
                <a:solidFill>
                  <a:srgbClr val="0D305B"/>
                </a:solidFill>
                <a:latin typeface="+mn-lt"/>
                <a:cs typeface="Arial" panose="020B0604020202020204" pitchFamily="34" charset="0"/>
              </a:rPr>
              <a:t>а) провести моніторинг-самооцінку стану якості виконання плану заходів (дорожньої карти) із упровадження елементів ДПО; </a:t>
            </a:r>
          </a:p>
          <a:p>
            <a:pPr marL="101600" indent="349250" algn="just">
              <a:spcAft>
                <a:spcPct val="0"/>
              </a:spcAft>
              <a:buFont typeface="Arial" panose="020B0604020202020204" pitchFamily="34" charset="0"/>
              <a:buNone/>
            </a:pPr>
            <a:r>
              <a:rPr lang="uk-UA" altLang="ru-RU" b="1" dirty="0" smtClean="0">
                <a:solidFill>
                  <a:srgbClr val="0D305B"/>
                </a:solidFill>
                <a:latin typeface="+mn-lt"/>
                <a:cs typeface="Arial" panose="020B0604020202020204" pitchFamily="34" charset="0"/>
              </a:rPr>
              <a:t>б) окреслити спектр основних проблем, що виникли на рівні упровадження, визначити об’єктивну (та/або – суб’єктивну) складову їх природи; </a:t>
            </a:r>
          </a:p>
          <a:p>
            <a:pPr marL="101600" indent="349250" algn="just">
              <a:spcAft>
                <a:spcPct val="0"/>
              </a:spcAft>
              <a:buFont typeface="Arial" panose="020B0604020202020204" pitchFamily="34" charset="0"/>
              <a:buNone/>
            </a:pPr>
            <a:r>
              <a:rPr lang="uk-UA" altLang="ru-RU" b="1" dirty="0" smtClean="0">
                <a:solidFill>
                  <a:srgbClr val="0D305B"/>
                </a:solidFill>
                <a:latin typeface="+mn-lt"/>
                <a:cs typeface="Arial" panose="020B0604020202020204" pitchFamily="34" charset="0"/>
              </a:rPr>
              <a:t>в) окреслити можливі й доцільні практичні кроки щодо їх вирішення на загальнодержавному або місцевому рівнях. </a:t>
            </a:r>
          </a:p>
          <a:p>
            <a:pPr marL="101600" indent="349250" algn="just">
              <a:spcAft>
                <a:spcPct val="0"/>
              </a:spcAft>
              <a:buFont typeface="Arial" panose="020B0604020202020204" pitchFamily="34" charset="0"/>
              <a:buNone/>
            </a:pPr>
            <a:r>
              <a:rPr lang="uk-UA" altLang="ru-RU" b="1" dirty="0" smtClean="0">
                <a:solidFill>
                  <a:srgbClr val="0D305B"/>
                </a:solidFill>
                <a:latin typeface="+mn-lt"/>
                <a:cs typeface="Arial" panose="020B0604020202020204" pitchFamily="34" charset="0"/>
              </a:rPr>
              <a:t>Матеріали до заповнення анкети рекомендовано було обговорити та погодити рішенням педагогічної ради (зборами трудового колективу, наради тощо) за безпосередньої участі роботодавця.</a:t>
            </a:r>
            <a:endParaRPr lang="ru-RU" altLang="ru-RU" b="1" dirty="0" smtClean="0">
              <a:solidFill>
                <a:srgbClr val="0D305B"/>
              </a:solidFill>
              <a:latin typeface="+mn-lt"/>
              <a:cs typeface="Arial" panose="020B0604020202020204" pitchFamily="34" charset="0"/>
            </a:endParaRPr>
          </a:p>
          <a:p>
            <a:pPr marL="101600" indent="349250">
              <a:spcAft>
                <a:spcPct val="0"/>
              </a:spcAft>
            </a:pPr>
            <a:endParaRPr lang="uk-UA" altLang="ru-RU" b="1" dirty="0" smtClean="0">
              <a:solidFill>
                <a:srgbClr val="284D7A"/>
              </a:solidFill>
              <a:latin typeface="+mn-lt"/>
              <a:cs typeface="Arial" panose="020B0604020202020204" pitchFamily="34" charset="0"/>
            </a:endParaRPr>
          </a:p>
        </p:txBody>
      </p:sp>
      <p:pic>
        <p:nvPicPr>
          <p:cNvPr id="10" name="Рисунок 9">
            <a:extLst/>
          </p:cNvPr>
          <p:cNvPicPr>
            <a:picLocks noChangeAspect="1"/>
          </p:cNvPicPr>
          <p:nvPr/>
        </p:nvPicPr>
        <p:blipFill>
          <a:blip r:embed="rId4"/>
          <a:stretch>
            <a:fillRect/>
          </a:stretch>
        </p:blipFill>
        <p:spPr>
          <a:xfrm>
            <a:off x="10157791" y="0"/>
            <a:ext cx="2034209" cy="209446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092162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Кулалаєва\2020\Лабораторія_ТПН\Формувальний_експеримент\Підготовка_тренінг_курсу_листопад\63388380953.jp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51365" y="0"/>
            <a:ext cx="2650435" cy="1987826"/>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p:cNvSpPr txBox="1">
            <a:spLocks noGrp="1"/>
          </p:cNvSpPr>
          <p:nvPr>
            <p:ph type="title"/>
          </p:nvPr>
        </p:nvSpPr>
        <p:spPr bwMode="auto">
          <a:xfrm>
            <a:off x="0" y="173235"/>
            <a:ext cx="9451365" cy="1325563"/>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normAutofit/>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spcBef>
                <a:spcPct val="0"/>
              </a:spcBef>
              <a:spcAft>
                <a:spcPct val="0"/>
              </a:spcAft>
            </a:pPr>
            <a:r>
              <a:rPr lang="uk-UA" altLang="ru-RU" sz="2800" b="1" dirty="0" smtClean="0">
                <a:solidFill>
                  <a:schemeClr val="bg1"/>
                </a:solidFill>
                <a:latin typeface="Arial" panose="020B0604020202020204" pitchFamily="34" charset="0"/>
                <a:cs typeface="Arial" panose="020B0604020202020204" pitchFamily="34" charset="0"/>
              </a:rPr>
              <a:t>       Висновок аналізу анкетування: </a:t>
            </a:r>
            <a:br>
              <a:rPr lang="uk-UA" altLang="ru-RU" sz="2800" b="1" dirty="0" smtClean="0">
                <a:solidFill>
                  <a:schemeClr val="bg1"/>
                </a:solidFill>
                <a:latin typeface="Arial" panose="020B0604020202020204" pitchFamily="34" charset="0"/>
                <a:cs typeface="Arial" panose="020B0604020202020204" pitchFamily="34" charset="0"/>
              </a:rPr>
            </a:br>
            <a:endParaRPr lang="uk-UA" altLang="ru-RU" sz="2800" b="1" dirty="0" smtClean="0">
              <a:solidFill>
                <a:srgbClr val="FFFF00"/>
              </a:solidFill>
              <a:latin typeface="Arial" panose="020B0604020202020204" pitchFamily="34" charset="0"/>
              <a:cs typeface="Arial" panose="020B0604020202020204" pitchFamily="34" charset="0"/>
            </a:endParaRPr>
          </a:p>
        </p:txBody>
      </p:sp>
      <p:sp>
        <p:nvSpPr>
          <p:cNvPr id="6" name="Pfeil nach links und rechts 3"/>
          <p:cNvSpPr/>
          <p:nvPr/>
        </p:nvSpPr>
        <p:spPr>
          <a:xfrm>
            <a:off x="5488965" y="6228419"/>
            <a:ext cx="2451227" cy="629581"/>
          </a:xfrm>
          <a:prstGeom prst="leftRightArrow">
            <a:avLst/>
          </a:prstGeom>
          <a:solidFill>
            <a:srgbClr val="7030A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algn="l" rtl="0" eaLnBrk="0" fontAlgn="base" hangingPunct="0">
              <a:spcBef>
                <a:spcPct val="0"/>
              </a:spcBef>
              <a:spcAft>
                <a:spcPct val="0"/>
              </a:spcAft>
              <a:defRPr sz="1400" kern="1200">
                <a:solidFill>
                  <a:schemeClr val="lt1"/>
                </a:solidFill>
                <a:latin typeface="+mn-lt"/>
                <a:ea typeface="+mn-ea"/>
                <a:cs typeface="+mn-cs"/>
                <a:sym typeface="Arial" panose="020B0604020202020204" pitchFamily="34" charset="0"/>
              </a:defRPr>
            </a:lvl1pPr>
            <a:lvl2pPr marL="457200" algn="l" rtl="0" eaLnBrk="0" fontAlgn="base" hangingPunct="0">
              <a:spcBef>
                <a:spcPct val="0"/>
              </a:spcBef>
              <a:spcAft>
                <a:spcPct val="0"/>
              </a:spcAft>
              <a:defRPr sz="1400" kern="1200">
                <a:solidFill>
                  <a:schemeClr val="lt1"/>
                </a:solidFill>
                <a:latin typeface="+mn-lt"/>
                <a:ea typeface="+mn-ea"/>
                <a:cs typeface="+mn-cs"/>
                <a:sym typeface="Arial" panose="020B0604020202020204" pitchFamily="34" charset="0"/>
              </a:defRPr>
            </a:lvl2pPr>
            <a:lvl3pPr marL="914400" algn="l" rtl="0" eaLnBrk="0" fontAlgn="base" hangingPunct="0">
              <a:spcBef>
                <a:spcPct val="0"/>
              </a:spcBef>
              <a:spcAft>
                <a:spcPct val="0"/>
              </a:spcAft>
              <a:defRPr sz="1400" kern="1200">
                <a:solidFill>
                  <a:schemeClr val="lt1"/>
                </a:solidFill>
                <a:latin typeface="+mn-lt"/>
                <a:ea typeface="+mn-ea"/>
                <a:cs typeface="+mn-cs"/>
                <a:sym typeface="Arial" panose="020B0604020202020204" pitchFamily="34" charset="0"/>
              </a:defRPr>
            </a:lvl3pPr>
            <a:lvl4pPr marL="1371600" algn="l" rtl="0" eaLnBrk="0" fontAlgn="base" hangingPunct="0">
              <a:spcBef>
                <a:spcPct val="0"/>
              </a:spcBef>
              <a:spcAft>
                <a:spcPct val="0"/>
              </a:spcAft>
              <a:defRPr sz="1400" kern="1200">
                <a:solidFill>
                  <a:schemeClr val="lt1"/>
                </a:solidFill>
                <a:latin typeface="+mn-lt"/>
                <a:ea typeface="+mn-ea"/>
                <a:cs typeface="+mn-cs"/>
                <a:sym typeface="Arial" panose="020B0604020202020204" pitchFamily="34" charset="0"/>
              </a:defRPr>
            </a:lvl4pPr>
            <a:lvl5pPr marL="1828800" algn="l" rtl="0" eaLnBrk="0" fontAlgn="base" hangingPunct="0">
              <a:spcBef>
                <a:spcPct val="0"/>
              </a:spcBef>
              <a:spcAft>
                <a:spcPct val="0"/>
              </a:spcAft>
              <a:defRPr sz="1400" kern="1200">
                <a:solidFill>
                  <a:schemeClr val="lt1"/>
                </a:solidFill>
                <a:latin typeface="+mn-lt"/>
                <a:ea typeface="+mn-ea"/>
                <a:cs typeface="+mn-cs"/>
                <a:sym typeface="Arial" panose="020B0604020202020204" pitchFamily="34" charset="0"/>
              </a:defRPr>
            </a:lvl5pPr>
            <a:lvl6pPr marL="2286000" algn="l" defTabSz="914400" rtl="0" eaLnBrk="1" latinLnBrk="0" hangingPunct="1">
              <a:defRPr sz="1400" kern="1200">
                <a:solidFill>
                  <a:schemeClr val="lt1"/>
                </a:solidFill>
                <a:latin typeface="+mn-lt"/>
                <a:ea typeface="+mn-ea"/>
                <a:cs typeface="+mn-cs"/>
                <a:sym typeface="Arial" panose="020B0604020202020204" pitchFamily="34" charset="0"/>
              </a:defRPr>
            </a:lvl6pPr>
            <a:lvl7pPr marL="2743200" algn="l" defTabSz="914400" rtl="0" eaLnBrk="1" latinLnBrk="0" hangingPunct="1">
              <a:defRPr sz="1400" kern="1200">
                <a:solidFill>
                  <a:schemeClr val="lt1"/>
                </a:solidFill>
                <a:latin typeface="+mn-lt"/>
                <a:ea typeface="+mn-ea"/>
                <a:cs typeface="+mn-cs"/>
                <a:sym typeface="Arial" panose="020B0604020202020204" pitchFamily="34" charset="0"/>
              </a:defRPr>
            </a:lvl7pPr>
            <a:lvl8pPr marL="3200400" algn="l" defTabSz="914400" rtl="0" eaLnBrk="1" latinLnBrk="0" hangingPunct="1">
              <a:defRPr sz="1400" kern="1200">
                <a:solidFill>
                  <a:schemeClr val="lt1"/>
                </a:solidFill>
                <a:latin typeface="+mn-lt"/>
                <a:ea typeface="+mn-ea"/>
                <a:cs typeface="+mn-cs"/>
                <a:sym typeface="Arial" panose="020B0604020202020204" pitchFamily="34" charset="0"/>
              </a:defRPr>
            </a:lvl8pPr>
            <a:lvl9pPr marL="3657600" algn="l" defTabSz="914400" rtl="0" eaLnBrk="1" latinLnBrk="0" hangingPunct="1">
              <a:defRPr sz="1400" kern="1200">
                <a:solidFill>
                  <a:schemeClr val="lt1"/>
                </a:solidFill>
                <a:latin typeface="+mn-lt"/>
                <a:ea typeface="+mn-ea"/>
                <a:cs typeface="+mn-cs"/>
                <a:sym typeface="Arial" panose="020B0604020202020204" pitchFamily="34" charset="0"/>
              </a:defRPr>
            </a:lvl9pPr>
          </a:lstStyle>
          <a:p>
            <a:pPr algn="ctr">
              <a:defRPr/>
            </a:pPr>
            <a:endParaRPr lang="ru-RU" sz="1400" b="1" dirty="0" smtClean="0"/>
          </a:p>
          <a:p>
            <a:pPr algn="ctr">
              <a:defRPr/>
            </a:pPr>
            <a:r>
              <a:rPr lang="uk-UA" sz="1600" b="1" dirty="0" smtClean="0"/>
              <a:t>погоджено</a:t>
            </a:r>
            <a:endParaRPr lang="uk-UA" sz="1600" dirty="0" smtClean="0"/>
          </a:p>
          <a:p>
            <a:pPr algn="ctr">
              <a:defRPr/>
            </a:pPr>
            <a:endParaRPr lang="en-GB" sz="1400" b="1" dirty="0"/>
          </a:p>
        </p:txBody>
      </p:sp>
      <p:sp>
        <p:nvSpPr>
          <p:cNvPr id="7" name="Rectangle 6"/>
          <p:cNvSpPr>
            <a:spLocks noChangeArrowheads="1"/>
          </p:cNvSpPr>
          <p:nvPr/>
        </p:nvSpPr>
        <p:spPr bwMode="auto">
          <a:xfrm flipH="1">
            <a:off x="0" y="1781048"/>
            <a:ext cx="11976560" cy="4447371"/>
          </a:xfrm>
          <a:prstGeom prst="rect">
            <a:avLst/>
          </a:prstGeom>
          <a:solidFill>
            <a:srgbClr val="CCCCFF"/>
          </a:solidFill>
          <a:ln/>
        </p:spPr>
        <p:style>
          <a:lnRef idx="1">
            <a:schemeClr val="accent4"/>
          </a:lnRef>
          <a:fillRef idx="2">
            <a:schemeClr val="accent4"/>
          </a:fillRef>
          <a:effectRef idx="1">
            <a:schemeClr val="accent4"/>
          </a:effectRef>
          <a:fontRef idx="minor">
            <a:schemeClr val="dk1"/>
          </a:fontRef>
        </p:style>
        <p:txBody>
          <a:bodyPr wrap="square" bIns="0" anchor="ctr">
            <a:spAutoFit/>
          </a:bodyPr>
          <a:lstStyle>
            <a:defPPr>
              <a:defRPr lang="ru-RU"/>
            </a:defPPr>
            <a:lvl1pPr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1pPr>
            <a:lvl2pPr marL="4572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2pPr>
            <a:lvl3pPr marL="9144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3pPr>
            <a:lvl4pPr marL="13716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4pPr>
            <a:lvl5pPr marL="18288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5pPr>
            <a:lvl6pPr marL="2286000" algn="l" defTabSz="914400" rtl="0" eaLnBrk="1" latinLnBrk="0" hangingPunct="1">
              <a:defRPr sz="1400" kern="1200">
                <a:solidFill>
                  <a:schemeClr val="dk1"/>
                </a:solidFill>
                <a:latin typeface="+mn-lt"/>
                <a:ea typeface="+mn-ea"/>
                <a:cs typeface="+mn-cs"/>
                <a:sym typeface="Arial" panose="020B0604020202020204" pitchFamily="34" charset="0"/>
              </a:defRPr>
            </a:lvl6pPr>
            <a:lvl7pPr marL="2743200" algn="l" defTabSz="914400" rtl="0" eaLnBrk="1" latinLnBrk="0" hangingPunct="1">
              <a:defRPr sz="1400" kern="1200">
                <a:solidFill>
                  <a:schemeClr val="dk1"/>
                </a:solidFill>
                <a:latin typeface="+mn-lt"/>
                <a:ea typeface="+mn-ea"/>
                <a:cs typeface="+mn-cs"/>
                <a:sym typeface="Arial" panose="020B0604020202020204" pitchFamily="34" charset="0"/>
              </a:defRPr>
            </a:lvl7pPr>
            <a:lvl8pPr marL="3200400" algn="l" defTabSz="914400" rtl="0" eaLnBrk="1" latinLnBrk="0" hangingPunct="1">
              <a:defRPr sz="1400" kern="1200">
                <a:solidFill>
                  <a:schemeClr val="dk1"/>
                </a:solidFill>
                <a:latin typeface="+mn-lt"/>
                <a:ea typeface="+mn-ea"/>
                <a:cs typeface="+mn-cs"/>
                <a:sym typeface="Arial" panose="020B0604020202020204" pitchFamily="34" charset="0"/>
              </a:defRPr>
            </a:lvl8pPr>
            <a:lvl9pPr marL="3657600" algn="l" defTabSz="914400" rtl="0" eaLnBrk="1" latinLnBrk="0" hangingPunct="1">
              <a:defRPr sz="1400" kern="1200">
                <a:solidFill>
                  <a:schemeClr val="dk1"/>
                </a:solidFill>
                <a:latin typeface="+mn-lt"/>
                <a:ea typeface="+mn-ea"/>
                <a:cs typeface="+mn-cs"/>
                <a:sym typeface="Arial" panose="020B0604020202020204" pitchFamily="34" charset="0"/>
              </a:defRPr>
            </a:lvl9pPr>
          </a:lstStyle>
          <a:p>
            <a:pPr marL="179388" indent="177800" algn="just">
              <a:defRPr/>
            </a:pPr>
            <a:r>
              <a:rPr lang="uk-UA" altLang="ru-RU" sz="2200" b="1" dirty="0" smtClean="0">
                <a:solidFill>
                  <a:srgbClr val="0D305B"/>
                </a:solidFill>
              </a:rPr>
              <a:t>В опитуванні та анкетуванні щодо переваг, умов роботи і навчання з елементами ДФН взяли  участь представники підприємств - роботодавці:  управляючий ресторанами «Свіча», «</a:t>
            </a:r>
            <a:r>
              <a:rPr lang="uk-UA" altLang="ru-RU" sz="2200" b="1" dirty="0" err="1" smtClean="0">
                <a:solidFill>
                  <a:srgbClr val="0D305B"/>
                </a:solidFill>
              </a:rPr>
              <a:t>Облака</a:t>
            </a:r>
            <a:r>
              <a:rPr lang="uk-UA" altLang="ru-RU" sz="2200" b="1" dirty="0" smtClean="0">
                <a:solidFill>
                  <a:srgbClr val="0D305B"/>
                </a:solidFill>
              </a:rPr>
              <a:t>» – Зарічанський А.А., заступник директора з персоналу ТОВ «7 Континентів».</a:t>
            </a:r>
            <a:endParaRPr lang="ru-RU" altLang="ru-RU" sz="2200" b="1" dirty="0" smtClean="0">
              <a:solidFill>
                <a:srgbClr val="0D305B"/>
              </a:solidFill>
            </a:endParaRPr>
          </a:p>
          <a:p>
            <a:pPr marL="179388" indent="177800" algn="just">
              <a:defRPr/>
            </a:pPr>
            <a:r>
              <a:rPr lang="uk-UA" altLang="ru-RU" sz="2200" b="1" dirty="0" smtClean="0">
                <a:solidFill>
                  <a:srgbClr val="002060"/>
                </a:solidFill>
                <a:cs typeface="Times New Roman" panose="02020603050405020304" pitchFamily="18" charset="0"/>
              </a:rPr>
              <a:t>Опрацювання анкетних матеріалів, наданих </a:t>
            </a:r>
            <a:r>
              <a:rPr lang="uk-UA" altLang="ru-RU" sz="2200" b="1" dirty="0" err="1" smtClean="0">
                <a:solidFill>
                  <a:srgbClr val="002060"/>
                </a:solidFill>
                <a:cs typeface="Times New Roman" panose="02020603050405020304" pitchFamily="18" charset="0"/>
              </a:rPr>
              <a:t>дев</a:t>
            </a:r>
            <a:r>
              <a:rPr lang="ru-RU" altLang="ru-RU" sz="2200" b="1" dirty="0" smtClean="0">
                <a:solidFill>
                  <a:srgbClr val="002060"/>
                </a:solidFill>
                <a:cs typeface="Times New Roman" panose="02020603050405020304" pitchFamily="18" charset="0"/>
              </a:rPr>
              <a:t>’</a:t>
            </a:r>
            <a:r>
              <a:rPr lang="uk-UA" altLang="ru-RU" sz="2200" b="1" dirty="0" err="1" smtClean="0">
                <a:solidFill>
                  <a:srgbClr val="002060"/>
                </a:solidFill>
                <a:cs typeface="Times New Roman" panose="02020603050405020304" pitchFamily="18" charset="0"/>
              </a:rPr>
              <a:t>ятьма</a:t>
            </a:r>
            <a:r>
              <a:rPr lang="ru-RU" altLang="ru-RU" sz="2200" b="1" dirty="0" smtClean="0">
                <a:solidFill>
                  <a:srgbClr val="002060"/>
                </a:solidFill>
                <a:cs typeface="Times New Roman" panose="02020603050405020304" pitchFamily="18" charset="0"/>
              </a:rPr>
              <a:t> закладами П(ПТ)О </a:t>
            </a:r>
            <a:r>
              <a:rPr lang="uk-UA" altLang="ru-RU" sz="2200" b="1" dirty="0" smtClean="0">
                <a:solidFill>
                  <a:srgbClr val="002060"/>
                </a:solidFill>
                <a:cs typeface="Times New Roman" panose="02020603050405020304" pitchFamily="18" charset="0"/>
              </a:rPr>
              <a:t>Одеської області</a:t>
            </a:r>
            <a:r>
              <a:rPr lang="ru-RU" altLang="ru-RU" sz="2200" b="1" dirty="0" smtClean="0">
                <a:solidFill>
                  <a:srgbClr val="002060"/>
                </a:solidFill>
                <a:cs typeface="Times New Roman" panose="02020603050405020304" pitchFamily="18" charset="0"/>
              </a:rPr>
              <a:t> – платформами </a:t>
            </a:r>
            <a:r>
              <a:rPr lang="uk-UA" altLang="ru-RU" sz="2200" b="1" dirty="0" smtClean="0">
                <a:solidFill>
                  <a:srgbClr val="002060"/>
                </a:solidFill>
                <a:cs typeface="Times New Roman" panose="02020603050405020304" pitchFamily="18" charset="0"/>
              </a:rPr>
              <a:t>упровадження</a:t>
            </a:r>
            <a:r>
              <a:rPr lang="ru-RU" altLang="ru-RU" sz="2200" b="1" dirty="0" smtClean="0">
                <a:solidFill>
                  <a:srgbClr val="002060"/>
                </a:solidFill>
                <a:cs typeface="Times New Roman" panose="02020603050405020304" pitchFamily="18" charset="0"/>
              </a:rPr>
              <a:t> у </a:t>
            </a:r>
            <a:r>
              <a:rPr lang="uk-UA" altLang="ru-RU" sz="2200" b="1" dirty="0" smtClean="0">
                <a:solidFill>
                  <a:srgbClr val="002060"/>
                </a:solidFill>
                <a:cs typeface="Times New Roman" panose="02020603050405020304" pitchFamily="18" charset="0"/>
              </a:rPr>
              <a:t>професійну підготовку елементів дуальної освіти, показало таке:</a:t>
            </a:r>
          </a:p>
          <a:p>
            <a:pPr marL="179388" indent="177800" algn="just">
              <a:buFontTx/>
              <a:buAutoNum type="arabicParenR"/>
              <a:defRPr/>
            </a:pPr>
            <a:r>
              <a:rPr lang="uk-UA" altLang="ru-RU" sz="2200" b="1" dirty="0" smtClean="0">
                <a:solidFill>
                  <a:srgbClr val="002060"/>
                </a:solidFill>
                <a:cs typeface="Times New Roman" panose="02020603050405020304" pitchFamily="18" charset="0"/>
              </a:rPr>
              <a:t>освітні установи продемонстрували властиву для закладів </a:t>
            </a:r>
            <a:r>
              <a:rPr lang="uk-UA" altLang="ru-RU" sz="2200" b="1" dirty="0" err="1" smtClean="0">
                <a:solidFill>
                  <a:srgbClr val="002060"/>
                </a:solidFill>
                <a:cs typeface="Times New Roman" panose="02020603050405020304" pitchFamily="18" charset="0"/>
              </a:rPr>
              <a:t>профтехосвіти</a:t>
            </a:r>
            <a:r>
              <a:rPr lang="uk-UA" altLang="ru-RU" sz="2200" b="1" dirty="0" smtClean="0">
                <a:solidFill>
                  <a:srgbClr val="002060"/>
                </a:solidFill>
                <a:cs typeface="Times New Roman" panose="02020603050405020304" pitchFamily="18" charset="0"/>
              </a:rPr>
              <a:t> традиційну готовність до запровадження освітніх інновацій, мають цілком достатній організаційний, методичний, кадровий потенціал, тісні, але, </a:t>
            </a:r>
            <a:r>
              <a:rPr lang="uk-UA" altLang="ru-RU" sz="2200" b="1" u="sng" dirty="0" smtClean="0">
                <a:solidFill>
                  <a:srgbClr val="002060"/>
                </a:solidFill>
                <a:cs typeface="Times New Roman" panose="02020603050405020304" pitchFamily="18" charset="0"/>
              </a:rPr>
              <a:t>на жаль, не паритетні стосунки із роботодавцями;</a:t>
            </a:r>
          </a:p>
          <a:p>
            <a:pPr marL="179388" indent="177800" algn="just">
              <a:buFontTx/>
              <a:buAutoNum type="arabicParenR"/>
              <a:defRPr/>
            </a:pPr>
            <a:r>
              <a:rPr lang="uk-UA" altLang="ru-RU" sz="2200" b="1" dirty="0" smtClean="0">
                <a:solidFill>
                  <a:srgbClr val="002060"/>
                </a:solidFill>
                <a:cs typeface="Times New Roman" panose="02020603050405020304" pitchFamily="18" charset="0"/>
              </a:rPr>
              <a:t>з різних причин, суто об’єктивних (нестабільність економічної ситуації у країні, відсутність нормативно-правового забезпечення, у т. ч. й прозорих гарантій щодо податкових пільг тощо) роботодавці </a:t>
            </a:r>
            <a:r>
              <a:rPr lang="uk-UA" altLang="ru-RU" sz="2200" b="1" u="sng" dirty="0" smtClean="0">
                <a:solidFill>
                  <a:srgbClr val="002060"/>
                </a:solidFill>
                <a:cs typeface="Times New Roman" panose="02020603050405020304" pitchFamily="18" charset="0"/>
              </a:rPr>
              <a:t>не готові якісно долучитися</a:t>
            </a:r>
            <a:r>
              <a:rPr lang="uk-UA" altLang="ru-RU" sz="2200" b="1" dirty="0" smtClean="0">
                <a:solidFill>
                  <a:srgbClr val="002060"/>
                </a:solidFill>
                <a:cs typeface="Times New Roman" panose="02020603050405020304" pitchFamily="18" charset="0"/>
              </a:rPr>
              <a:t> до упровадження на виробництвах елементів дуальної професійної підготовки. </a:t>
            </a:r>
            <a:endParaRPr lang="ru-RU" altLang="ru-RU" sz="2200" b="1" dirty="0" smtClean="0">
              <a:solidFill>
                <a:srgbClr val="002060"/>
              </a:solidFill>
            </a:endParaRPr>
          </a:p>
        </p:txBody>
      </p:sp>
    </p:spTree>
    <p:extLst>
      <p:ext uri="{BB962C8B-B14F-4D97-AF65-F5344CB8AC3E}">
        <p14:creationId xmlns:p14="http://schemas.microsoft.com/office/powerpoint/2010/main" val="6172389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noGrp="1"/>
          </p:cNvSpPr>
          <p:nvPr/>
        </p:nvSpPr>
        <p:spPr bwMode="auto">
          <a:xfrm>
            <a:off x="149396" y="73921"/>
            <a:ext cx="9322595" cy="1436827"/>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spcBef>
                <a:spcPct val="0"/>
              </a:spcBef>
              <a:spcAft>
                <a:spcPct val="0"/>
              </a:spcAft>
            </a:pPr>
            <a:r>
              <a:rPr lang="uk-UA" altLang="ru-RU" sz="2000" b="1" dirty="0" smtClean="0">
                <a:solidFill>
                  <a:schemeClr val="bg1"/>
                </a:solidFill>
                <a:latin typeface="Arial" panose="020B0604020202020204" pitchFamily="34" charset="0"/>
                <a:cs typeface="Arial" panose="020B0604020202020204" pitchFamily="34" charset="0"/>
              </a:rPr>
              <a:t>Аналізуючи роботу педагогічного колективу  у контексті упровадження елементів ДФН у підготовку кваліфікованих робітників, можемо вказати на позитивні та деякі негативні аспекти</a:t>
            </a:r>
            <a:r>
              <a:rPr lang="uk-UA" altLang="ru-RU" b="1" dirty="0" smtClean="0">
                <a:solidFill>
                  <a:schemeClr val="bg1"/>
                </a:solidFill>
                <a:latin typeface="Arial" panose="020B0604020202020204" pitchFamily="34" charset="0"/>
                <a:cs typeface="Arial" panose="020B0604020202020204" pitchFamily="34" charset="0"/>
              </a:rPr>
              <a:t>. </a:t>
            </a:r>
            <a:r>
              <a:rPr lang="ru-RU" altLang="ru-RU" b="1" dirty="0" smtClean="0">
                <a:solidFill>
                  <a:schemeClr val="bg1"/>
                </a:solidFill>
                <a:latin typeface="Arial" panose="020B0604020202020204" pitchFamily="34" charset="0"/>
                <a:cs typeface="Arial" panose="020B0604020202020204" pitchFamily="34" charset="0"/>
              </a:rPr>
              <a:t/>
            </a:r>
            <a:br>
              <a:rPr lang="ru-RU" altLang="ru-RU" b="1" dirty="0" smtClean="0">
                <a:solidFill>
                  <a:schemeClr val="bg1"/>
                </a:solidFill>
                <a:latin typeface="Arial" panose="020B0604020202020204" pitchFamily="34" charset="0"/>
                <a:cs typeface="Arial" panose="020B0604020202020204" pitchFamily="34" charset="0"/>
              </a:rPr>
            </a:br>
            <a:endParaRPr lang="uk-UA" altLang="ru-RU" b="1" dirty="0" smtClean="0">
              <a:solidFill>
                <a:schemeClr val="bg1"/>
              </a:solidFill>
              <a:latin typeface="Arial" panose="020B0604020202020204" pitchFamily="34" charset="0"/>
              <a:cs typeface="Arial" panose="020B0604020202020204" pitchFamily="34" charset="0"/>
            </a:endParaRPr>
          </a:p>
        </p:txBody>
      </p:sp>
      <p:grpSp>
        <p:nvGrpSpPr>
          <p:cNvPr id="5" name="Group 4"/>
          <p:cNvGrpSpPr>
            <a:grpSpLocks/>
          </p:cNvGrpSpPr>
          <p:nvPr/>
        </p:nvGrpSpPr>
        <p:grpSpPr bwMode="auto">
          <a:xfrm>
            <a:off x="9968948" y="34649"/>
            <a:ext cx="2071446" cy="1790976"/>
            <a:chOff x="3375751" y="2080651"/>
            <a:chExt cx="2330585" cy="2378972"/>
          </a:xfrm>
        </p:grpSpPr>
        <p:pic>
          <p:nvPicPr>
            <p:cNvPr id="6" name="Picture 59"/>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316597">
              <a:off x="3375751" y="2080651"/>
              <a:ext cx="2330585" cy="214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0"/>
            <p:cNvGrpSpPr>
              <a:grpSpLocks/>
            </p:cNvGrpSpPr>
            <p:nvPr/>
          </p:nvGrpSpPr>
          <p:grpSpPr bwMode="auto">
            <a:xfrm>
              <a:off x="3478135" y="2531477"/>
              <a:ext cx="1427413" cy="1317797"/>
              <a:chOff x="2467945" y="1299880"/>
              <a:chExt cx="2981101" cy="2752174"/>
            </a:xfrm>
          </p:grpSpPr>
          <p:sp>
            <p:nvSpPr>
              <p:cNvPr id="9" name="Oval 46"/>
              <p:cNvSpPr/>
              <p:nvPr/>
            </p:nvSpPr>
            <p:spPr>
              <a:xfrm rot="2700000">
                <a:off x="2428268" y="1339557"/>
                <a:ext cx="2752174" cy="2672819"/>
              </a:xfrm>
              <a:prstGeom prst="pie">
                <a:avLst/>
              </a:prstGeom>
              <a:solidFill>
                <a:schemeClr val="accent1">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anchor="ctr"/>
              <a:lstStyle>
                <a:defPPr>
                  <a:defRPr lang="ru-RU"/>
                </a:defPPr>
                <a:lvl1pPr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1pPr>
                <a:lvl2pPr marL="4572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2pPr>
                <a:lvl3pPr marL="9144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3pPr>
                <a:lvl4pPr marL="13716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4pPr>
                <a:lvl5pPr marL="18288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5pPr>
                <a:lvl6pPr marL="2286000" algn="l" defTabSz="914400" rtl="0" eaLnBrk="1" latinLnBrk="0" hangingPunct="1">
                  <a:defRPr sz="1400" kern="1200">
                    <a:solidFill>
                      <a:schemeClr val="dk1"/>
                    </a:solidFill>
                    <a:latin typeface="+mn-lt"/>
                    <a:ea typeface="+mn-ea"/>
                    <a:cs typeface="+mn-cs"/>
                    <a:sym typeface="Arial" panose="020B0604020202020204" pitchFamily="34" charset="0"/>
                  </a:defRPr>
                </a:lvl6pPr>
                <a:lvl7pPr marL="2743200" algn="l" defTabSz="914400" rtl="0" eaLnBrk="1" latinLnBrk="0" hangingPunct="1">
                  <a:defRPr sz="1400" kern="1200">
                    <a:solidFill>
                      <a:schemeClr val="dk1"/>
                    </a:solidFill>
                    <a:latin typeface="+mn-lt"/>
                    <a:ea typeface="+mn-ea"/>
                    <a:cs typeface="+mn-cs"/>
                    <a:sym typeface="Arial" panose="020B0604020202020204" pitchFamily="34" charset="0"/>
                  </a:defRPr>
                </a:lvl7pPr>
                <a:lvl8pPr marL="3200400" algn="l" defTabSz="914400" rtl="0" eaLnBrk="1" latinLnBrk="0" hangingPunct="1">
                  <a:defRPr sz="1400" kern="1200">
                    <a:solidFill>
                      <a:schemeClr val="dk1"/>
                    </a:solidFill>
                    <a:latin typeface="+mn-lt"/>
                    <a:ea typeface="+mn-ea"/>
                    <a:cs typeface="+mn-cs"/>
                    <a:sym typeface="Arial" panose="020B0604020202020204" pitchFamily="34" charset="0"/>
                  </a:defRPr>
                </a:lvl8pPr>
                <a:lvl9pPr marL="3657600" algn="l" defTabSz="914400" rtl="0" eaLnBrk="1" latinLnBrk="0" hangingPunct="1">
                  <a:defRPr sz="1400" kern="1200">
                    <a:solidFill>
                      <a:schemeClr val="dk1"/>
                    </a:solidFill>
                    <a:latin typeface="+mn-lt"/>
                    <a:ea typeface="+mn-ea"/>
                    <a:cs typeface="+mn-cs"/>
                    <a:sym typeface="Arial" panose="020B0604020202020204" pitchFamily="34" charset="0"/>
                  </a:defRPr>
                </a:lvl9pPr>
              </a:lstStyle>
              <a:p>
                <a:pPr algn="ctr">
                  <a:defRPr/>
                </a:pPr>
                <a:endParaRPr lang="de-DE"/>
              </a:p>
            </p:txBody>
          </p:sp>
          <p:sp>
            <p:nvSpPr>
              <p:cNvPr id="10" name="Ellipse 58"/>
              <p:cNvSpPr/>
              <p:nvPr/>
            </p:nvSpPr>
            <p:spPr>
              <a:xfrm rot="8115584">
                <a:off x="2878714" y="1451971"/>
                <a:ext cx="2560283" cy="2505927"/>
              </a:xfrm>
              <a:prstGeom prst="pie">
                <a:avLst>
                  <a:gd name="adj1" fmla="val 10792305"/>
                  <a:gd name="adj2" fmla="val 16199999"/>
                </a:avLst>
              </a:prstGeom>
              <a:solidFill>
                <a:schemeClr val="accent2">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anchor="ctr"/>
              <a:lstStyle>
                <a:defPPr>
                  <a:defRPr lang="ru-RU"/>
                </a:defPPr>
                <a:lvl1pPr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1pPr>
                <a:lvl2pPr marL="4572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2pPr>
                <a:lvl3pPr marL="9144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3pPr>
                <a:lvl4pPr marL="13716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4pPr>
                <a:lvl5pPr marL="1828800" algn="l" rtl="0" eaLnBrk="0" fontAlgn="base" hangingPunct="0">
                  <a:spcBef>
                    <a:spcPct val="0"/>
                  </a:spcBef>
                  <a:spcAft>
                    <a:spcPct val="0"/>
                  </a:spcAft>
                  <a:defRPr sz="1400" kern="1200">
                    <a:solidFill>
                      <a:schemeClr val="dk1"/>
                    </a:solidFill>
                    <a:latin typeface="+mn-lt"/>
                    <a:ea typeface="+mn-ea"/>
                    <a:cs typeface="+mn-cs"/>
                    <a:sym typeface="Arial" panose="020B0604020202020204" pitchFamily="34" charset="0"/>
                  </a:defRPr>
                </a:lvl5pPr>
                <a:lvl6pPr marL="2286000" algn="l" defTabSz="914400" rtl="0" eaLnBrk="1" latinLnBrk="0" hangingPunct="1">
                  <a:defRPr sz="1400" kern="1200">
                    <a:solidFill>
                      <a:schemeClr val="dk1"/>
                    </a:solidFill>
                    <a:latin typeface="+mn-lt"/>
                    <a:ea typeface="+mn-ea"/>
                    <a:cs typeface="+mn-cs"/>
                    <a:sym typeface="Arial" panose="020B0604020202020204" pitchFamily="34" charset="0"/>
                  </a:defRPr>
                </a:lvl6pPr>
                <a:lvl7pPr marL="2743200" algn="l" defTabSz="914400" rtl="0" eaLnBrk="1" latinLnBrk="0" hangingPunct="1">
                  <a:defRPr sz="1400" kern="1200">
                    <a:solidFill>
                      <a:schemeClr val="dk1"/>
                    </a:solidFill>
                    <a:latin typeface="+mn-lt"/>
                    <a:ea typeface="+mn-ea"/>
                    <a:cs typeface="+mn-cs"/>
                    <a:sym typeface="Arial" panose="020B0604020202020204" pitchFamily="34" charset="0"/>
                  </a:defRPr>
                </a:lvl7pPr>
                <a:lvl8pPr marL="3200400" algn="l" defTabSz="914400" rtl="0" eaLnBrk="1" latinLnBrk="0" hangingPunct="1">
                  <a:defRPr sz="1400" kern="1200">
                    <a:solidFill>
                      <a:schemeClr val="dk1"/>
                    </a:solidFill>
                    <a:latin typeface="+mn-lt"/>
                    <a:ea typeface="+mn-ea"/>
                    <a:cs typeface="+mn-cs"/>
                    <a:sym typeface="Arial" panose="020B0604020202020204" pitchFamily="34" charset="0"/>
                  </a:defRPr>
                </a:lvl8pPr>
                <a:lvl9pPr marL="3657600" algn="l" defTabSz="914400" rtl="0" eaLnBrk="1" latinLnBrk="0" hangingPunct="1">
                  <a:defRPr sz="1400" kern="1200">
                    <a:solidFill>
                      <a:schemeClr val="dk1"/>
                    </a:solidFill>
                    <a:latin typeface="+mn-lt"/>
                    <a:ea typeface="+mn-ea"/>
                    <a:cs typeface="+mn-cs"/>
                    <a:sym typeface="Arial" panose="020B0604020202020204" pitchFamily="34" charset="0"/>
                  </a:defRPr>
                </a:lvl9pPr>
              </a:lstStyle>
              <a:p>
                <a:pPr algn="ctr">
                  <a:defRPr/>
                </a:pPr>
                <a:endParaRPr lang="de-DE"/>
              </a:p>
            </p:txBody>
          </p:sp>
          <p:pic>
            <p:nvPicPr>
              <p:cNvPr id="11" name="Picture 63"/>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2538952" y="2104350"/>
                <a:ext cx="443065" cy="107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4"/>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44809" y="1397300"/>
                <a:ext cx="657345" cy="66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5"/>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75366" y="2146836"/>
                <a:ext cx="773680" cy="115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66"/>
              <p:cNvSpPr/>
              <p:nvPr/>
            </p:nvSpPr>
            <p:spPr>
              <a:xfrm>
                <a:off x="3295112" y="2125532"/>
                <a:ext cx="1243567" cy="1238476"/>
              </a:xfrm>
              <a:prstGeom prst="ellipse">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algn="l" rtl="0" eaLnBrk="0" fontAlgn="base" hangingPunct="0">
                  <a:spcBef>
                    <a:spcPct val="0"/>
                  </a:spcBef>
                  <a:spcAft>
                    <a:spcPct val="0"/>
                  </a:spcAft>
                  <a:defRPr sz="1400" kern="1200">
                    <a:solidFill>
                      <a:schemeClr val="lt1"/>
                    </a:solidFill>
                    <a:latin typeface="+mn-lt"/>
                    <a:ea typeface="+mn-ea"/>
                    <a:cs typeface="+mn-cs"/>
                    <a:sym typeface="Arial" panose="020B0604020202020204" pitchFamily="34" charset="0"/>
                  </a:defRPr>
                </a:lvl1pPr>
                <a:lvl2pPr marL="457200" algn="l" rtl="0" eaLnBrk="0" fontAlgn="base" hangingPunct="0">
                  <a:spcBef>
                    <a:spcPct val="0"/>
                  </a:spcBef>
                  <a:spcAft>
                    <a:spcPct val="0"/>
                  </a:spcAft>
                  <a:defRPr sz="1400" kern="1200">
                    <a:solidFill>
                      <a:schemeClr val="lt1"/>
                    </a:solidFill>
                    <a:latin typeface="+mn-lt"/>
                    <a:ea typeface="+mn-ea"/>
                    <a:cs typeface="+mn-cs"/>
                    <a:sym typeface="Arial" panose="020B0604020202020204" pitchFamily="34" charset="0"/>
                  </a:defRPr>
                </a:lvl2pPr>
                <a:lvl3pPr marL="914400" algn="l" rtl="0" eaLnBrk="0" fontAlgn="base" hangingPunct="0">
                  <a:spcBef>
                    <a:spcPct val="0"/>
                  </a:spcBef>
                  <a:spcAft>
                    <a:spcPct val="0"/>
                  </a:spcAft>
                  <a:defRPr sz="1400" kern="1200">
                    <a:solidFill>
                      <a:schemeClr val="lt1"/>
                    </a:solidFill>
                    <a:latin typeface="+mn-lt"/>
                    <a:ea typeface="+mn-ea"/>
                    <a:cs typeface="+mn-cs"/>
                    <a:sym typeface="Arial" panose="020B0604020202020204" pitchFamily="34" charset="0"/>
                  </a:defRPr>
                </a:lvl3pPr>
                <a:lvl4pPr marL="1371600" algn="l" rtl="0" eaLnBrk="0" fontAlgn="base" hangingPunct="0">
                  <a:spcBef>
                    <a:spcPct val="0"/>
                  </a:spcBef>
                  <a:spcAft>
                    <a:spcPct val="0"/>
                  </a:spcAft>
                  <a:defRPr sz="1400" kern="1200">
                    <a:solidFill>
                      <a:schemeClr val="lt1"/>
                    </a:solidFill>
                    <a:latin typeface="+mn-lt"/>
                    <a:ea typeface="+mn-ea"/>
                    <a:cs typeface="+mn-cs"/>
                    <a:sym typeface="Arial" panose="020B0604020202020204" pitchFamily="34" charset="0"/>
                  </a:defRPr>
                </a:lvl4pPr>
                <a:lvl5pPr marL="1828800" algn="l" rtl="0" eaLnBrk="0" fontAlgn="base" hangingPunct="0">
                  <a:spcBef>
                    <a:spcPct val="0"/>
                  </a:spcBef>
                  <a:spcAft>
                    <a:spcPct val="0"/>
                  </a:spcAft>
                  <a:defRPr sz="1400" kern="1200">
                    <a:solidFill>
                      <a:schemeClr val="lt1"/>
                    </a:solidFill>
                    <a:latin typeface="+mn-lt"/>
                    <a:ea typeface="+mn-ea"/>
                    <a:cs typeface="+mn-cs"/>
                    <a:sym typeface="Arial" panose="020B0604020202020204" pitchFamily="34" charset="0"/>
                  </a:defRPr>
                </a:lvl5pPr>
                <a:lvl6pPr marL="2286000" algn="l" defTabSz="914400" rtl="0" eaLnBrk="1" latinLnBrk="0" hangingPunct="1">
                  <a:defRPr sz="1400" kern="1200">
                    <a:solidFill>
                      <a:schemeClr val="lt1"/>
                    </a:solidFill>
                    <a:latin typeface="+mn-lt"/>
                    <a:ea typeface="+mn-ea"/>
                    <a:cs typeface="+mn-cs"/>
                    <a:sym typeface="Arial" panose="020B0604020202020204" pitchFamily="34" charset="0"/>
                  </a:defRPr>
                </a:lvl6pPr>
                <a:lvl7pPr marL="2743200" algn="l" defTabSz="914400" rtl="0" eaLnBrk="1" latinLnBrk="0" hangingPunct="1">
                  <a:defRPr sz="1400" kern="1200">
                    <a:solidFill>
                      <a:schemeClr val="lt1"/>
                    </a:solidFill>
                    <a:latin typeface="+mn-lt"/>
                    <a:ea typeface="+mn-ea"/>
                    <a:cs typeface="+mn-cs"/>
                    <a:sym typeface="Arial" panose="020B0604020202020204" pitchFamily="34" charset="0"/>
                  </a:defRPr>
                </a:lvl7pPr>
                <a:lvl8pPr marL="3200400" algn="l" defTabSz="914400" rtl="0" eaLnBrk="1" latinLnBrk="0" hangingPunct="1">
                  <a:defRPr sz="1400" kern="1200">
                    <a:solidFill>
                      <a:schemeClr val="lt1"/>
                    </a:solidFill>
                    <a:latin typeface="+mn-lt"/>
                    <a:ea typeface="+mn-ea"/>
                    <a:cs typeface="+mn-cs"/>
                    <a:sym typeface="Arial" panose="020B0604020202020204" pitchFamily="34" charset="0"/>
                  </a:defRPr>
                </a:lvl8pPr>
                <a:lvl9pPr marL="3657600" algn="l" defTabSz="914400" rtl="0" eaLnBrk="1" latinLnBrk="0" hangingPunct="1">
                  <a:defRPr sz="1400" kern="1200">
                    <a:solidFill>
                      <a:schemeClr val="lt1"/>
                    </a:solidFill>
                    <a:latin typeface="+mn-lt"/>
                    <a:ea typeface="+mn-ea"/>
                    <a:cs typeface="+mn-cs"/>
                    <a:sym typeface="Arial" panose="020B0604020202020204" pitchFamily="34" charset="0"/>
                  </a:defRPr>
                </a:lvl9pPr>
              </a:lstStyle>
              <a:p>
                <a:pPr algn="ctr">
                  <a:defRPr/>
                </a:pPr>
                <a:endParaRPr lang="de-DE"/>
              </a:p>
            </p:txBody>
          </p:sp>
          <p:pic>
            <p:nvPicPr>
              <p:cNvPr id="15" name="Picture 67"/>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3511076" y="2248223"/>
                <a:ext cx="392791" cy="10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8"/>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3920980" y="2267754"/>
                <a:ext cx="438623" cy="100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69"/>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0430" y="2589376"/>
              <a:ext cx="1461699" cy="187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Группа 17"/>
          <p:cNvGrpSpPr/>
          <p:nvPr/>
        </p:nvGrpSpPr>
        <p:grpSpPr>
          <a:xfrm>
            <a:off x="461985" y="4969564"/>
            <a:ext cx="11335763" cy="1710218"/>
            <a:chOff x="0" y="-99845"/>
            <a:chExt cx="8980539" cy="1133205"/>
          </a:xfrm>
          <a:scene3d>
            <a:camera prst="orthographicFront"/>
            <a:lightRig rig="threePt" dir="t">
              <a:rot lat="0" lon="0" rev="7500000"/>
            </a:lightRig>
          </a:scene3d>
        </p:grpSpPr>
        <p:sp>
          <p:nvSpPr>
            <p:cNvPr id="19" name="Скругленный прямоугольник 18"/>
            <p:cNvSpPr/>
            <p:nvPr/>
          </p:nvSpPr>
          <p:spPr>
            <a:xfrm>
              <a:off x="0" y="0"/>
              <a:ext cx="8980539" cy="892246"/>
            </a:xfrm>
            <a:prstGeom prst="roundRect">
              <a:avLst/>
            </a:prstGeom>
            <a:sp3d prstMaterial="plastic">
              <a:bevelT w="127000" h="25400" prst="relaxedInset"/>
            </a:sp3d>
          </p:spPr>
          <p:style>
            <a:lnRef idx="0">
              <a:schemeClr val="lt1">
                <a:hueOff val="0"/>
                <a:satOff val="0"/>
                <a:lumOff val="0"/>
                <a:alphaOff val="0"/>
              </a:schemeClr>
            </a:lnRef>
            <a:fillRef idx="3">
              <a:schemeClr val="accent2">
                <a:alpha val="90000"/>
                <a:hueOff val="0"/>
                <a:satOff val="0"/>
                <a:lumOff val="0"/>
                <a:alphaOff val="0"/>
              </a:schemeClr>
            </a:fillRef>
            <a:effectRef idx="2">
              <a:schemeClr val="accent2">
                <a:alpha val="90000"/>
                <a:hueOff val="0"/>
                <a:satOff val="0"/>
                <a:lumOff val="0"/>
                <a:alphaOff val="0"/>
              </a:schemeClr>
            </a:effectRef>
            <a:fontRef idx="minor">
              <a:schemeClr val="lt1"/>
            </a:fontRef>
          </p:style>
        </p:sp>
        <p:sp>
          <p:nvSpPr>
            <p:cNvPr id="20" name="Скругленный прямоугольник 4"/>
            <p:cNvSpPr/>
            <p:nvPr/>
          </p:nvSpPr>
          <p:spPr>
            <a:xfrm>
              <a:off x="43556" y="-99845"/>
              <a:ext cx="8885505" cy="113320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266700" algn="just" defTabSz="622300">
                <a:lnSpc>
                  <a:spcPct val="90000"/>
                </a:lnSpc>
                <a:spcBef>
                  <a:spcPct val="0"/>
                </a:spcBef>
                <a:spcAft>
                  <a:spcPct val="35000"/>
                </a:spcAft>
              </a:pPr>
              <a:r>
                <a:rPr lang="uk-UA" sz="2000" b="1" kern="1200" dirty="0" smtClean="0">
                  <a:solidFill>
                    <a:srgbClr val="7030A0"/>
                  </a:solidFill>
                </a:rPr>
                <a:t>Укладаючи із роботодавцями договори про упровадження елементів дуальної форми навчання, слід особливо зауважувати на дотриманні встановлених норм навчального часу учнів, аби їх не використовували як дешеву робочу силу. Інакше кажучи, партнером у дуальному навчанні може бути лише відповідальний роботодавець. </a:t>
              </a:r>
              <a:endParaRPr lang="ru-RU" sz="2000" b="1" kern="1200" dirty="0">
                <a:solidFill>
                  <a:srgbClr val="7030A0"/>
                </a:solidFill>
              </a:endParaRPr>
            </a:p>
          </p:txBody>
        </p:sp>
      </p:grpSp>
      <p:grpSp>
        <p:nvGrpSpPr>
          <p:cNvPr id="21" name="Группа 20"/>
          <p:cNvGrpSpPr/>
          <p:nvPr/>
        </p:nvGrpSpPr>
        <p:grpSpPr>
          <a:xfrm>
            <a:off x="397565" y="1706740"/>
            <a:ext cx="11400183" cy="1884452"/>
            <a:chOff x="0" y="18438"/>
            <a:chExt cx="11093968" cy="2164728"/>
          </a:xfrm>
          <a:scene3d>
            <a:camera prst="orthographicFront"/>
            <a:lightRig rig="threePt" dir="t">
              <a:rot lat="0" lon="0" rev="7500000"/>
            </a:lightRig>
          </a:scene3d>
        </p:grpSpPr>
        <p:sp>
          <p:nvSpPr>
            <p:cNvPr id="22" name="Скругленный прямоугольник 21"/>
            <p:cNvSpPr/>
            <p:nvPr/>
          </p:nvSpPr>
          <p:spPr>
            <a:xfrm>
              <a:off x="0" y="18438"/>
              <a:ext cx="11093968" cy="2164728"/>
            </a:xfrm>
            <a:prstGeom prst="roundRect">
              <a:avLst/>
            </a:prstGeom>
            <a:sp3d prstMaterial="plastic">
              <a:bevelT w="127000" h="25400" prst="relaxedInset"/>
            </a:sp3d>
          </p:spPr>
          <p:style>
            <a:lnRef idx="0">
              <a:schemeClr val="lt1">
                <a:hueOff val="0"/>
                <a:satOff val="0"/>
                <a:lumOff val="0"/>
                <a:alphaOff val="0"/>
              </a:schemeClr>
            </a:lnRef>
            <a:fillRef idx="3">
              <a:schemeClr val="accent2">
                <a:alpha val="90000"/>
                <a:hueOff val="0"/>
                <a:satOff val="0"/>
                <a:lumOff val="0"/>
                <a:alphaOff val="0"/>
              </a:schemeClr>
            </a:fillRef>
            <a:effectRef idx="2">
              <a:schemeClr val="accent2">
                <a:alpha val="90000"/>
                <a:hueOff val="0"/>
                <a:satOff val="0"/>
                <a:lumOff val="0"/>
                <a:alphaOff val="0"/>
              </a:schemeClr>
            </a:effectRef>
            <a:fontRef idx="minor">
              <a:schemeClr val="lt1"/>
            </a:fontRef>
          </p:style>
        </p:sp>
        <p:sp>
          <p:nvSpPr>
            <p:cNvPr id="23" name="Скругленный прямоугольник 4"/>
            <p:cNvSpPr/>
            <p:nvPr/>
          </p:nvSpPr>
          <p:spPr>
            <a:xfrm>
              <a:off x="64043" y="82019"/>
              <a:ext cx="10795348" cy="20375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101600" lvl="0" indent="255588" algn="just">
                <a:spcBef>
                  <a:spcPct val="0"/>
                </a:spcBef>
                <a:buNone/>
              </a:pPr>
              <a:r>
                <a:rPr lang="uk-UA" sz="2000" b="1" kern="1200" dirty="0" smtClean="0">
                  <a:solidFill>
                    <a:srgbClr val="7030A0"/>
                  </a:solidFill>
                </a:rPr>
                <a:t>Загальне навантаження навчальної діяльності учнів за робочим навчальним планом є достатньо високим, оскільки учні три дні на тиждень перебувають на об’єкті виробничого навчання, де працюють по 6 годин на день, інші 2 дні вони перебувають у стінах училища, де навчаються за програмами предметів </a:t>
              </a:r>
              <a:r>
                <a:rPr lang="uk-UA" sz="2000" b="1" kern="1200" dirty="0" err="1" smtClean="0">
                  <a:solidFill>
                    <a:srgbClr val="7030A0"/>
                  </a:solidFill>
                </a:rPr>
                <a:t>професійно</a:t>
              </a:r>
              <a:r>
                <a:rPr lang="uk-UA" sz="2000" b="1" kern="1200" dirty="0" smtClean="0">
                  <a:solidFill>
                    <a:srgbClr val="7030A0"/>
                  </a:solidFill>
                </a:rPr>
                <a:t>-теоретичної підготовки. </a:t>
              </a:r>
              <a:endParaRPr lang="ru-RU" sz="2000" b="1" kern="1200" dirty="0" smtClean="0">
                <a:solidFill>
                  <a:srgbClr val="7030A0"/>
                </a:solidFill>
              </a:endParaRPr>
            </a:p>
            <a:p>
              <a:pPr lvl="0" algn="just" defTabSz="711200">
                <a:lnSpc>
                  <a:spcPct val="90000"/>
                </a:lnSpc>
                <a:spcBef>
                  <a:spcPct val="0"/>
                </a:spcBef>
                <a:spcAft>
                  <a:spcPct val="35000"/>
                </a:spcAft>
              </a:pPr>
              <a:endParaRPr lang="ru-RU" sz="1600" b="1" kern="1200" dirty="0">
                <a:solidFill>
                  <a:srgbClr val="7030A0"/>
                </a:solidFill>
              </a:endParaRPr>
            </a:p>
          </p:txBody>
        </p:sp>
      </p:grpSp>
      <p:grpSp>
        <p:nvGrpSpPr>
          <p:cNvPr id="24" name="Группа 23"/>
          <p:cNvGrpSpPr/>
          <p:nvPr/>
        </p:nvGrpSpPr>
        <p:grpSpPr>
          <a:xfrm>
            <a:off x="397565" y="3725824"/>
            <a:ext cx="11335205" cy="1243740"/>
            <a:chOff x="51477" y="580166"/>
            <a:chExt cx="8980539" cy="1063189"/>
          </a:xfrm>
          <a:scene3d>
            <a:camera prst="orthographicFront"/>
            <a:lightRig rig="threePt" dir="t">
              <a:rot lat="0" lon="0" rev="7500000"/>
            </a:lightRig>
          </a:scene3d>
        </p:grpSpPr>
        <p:sp>
          <p:nvSpPr>
            <p:cNvPr id="25" name="Скругленный прямоугольник 24"/>
            <p:cNvSpPr/>
            <p:nvPr/>
          </p:nvSpPr>
          <p:spPr>
            <a:xfrm>
              <a:off x="51477" y="580166"/>
              <a:ext cx="8980539" cy="1063189"/>
            </a:xfrm>
            <a:prstGeom prst="roundRect">
              <a:avLst/>
            </a:prstGeom>
            <a:sp3d prstMaterial="plastic">
              <a:bevelT w="127000" h="25400" prst="relaxedInset"/>
            </a:sp3d>
          </p:spPr>
          <p:style>
            <a:lnRef idx="0">
              <a:schemeClr val="lt1">
                <a:hueOff val="0"/>
                <a:satOff val="0"/>
                <a:lumOff val="0"/>
                <a:alphaOff val="0"/>
              </a:schemeClr>
            </a:lnRef>
            <a:fillRef idx="3">
              <a:schemeClr val="accent2">
                <a:alpha val="90000"/>
                <a:hueOff val="0"/>
                <a:satOff val="0"/>
                <a:lumOff val="0"/>
                <a:alphaOff val="0"/>
              </a:schemeClr>
            </a:fillRef>
            <a:effectRef idx="2">
              <a:schemeClr val="accent2">
                <a:alpha val="90000"/>
                <a:hueOff val="0"/>
                <a:satOff val="0"/>
                <a:lumOff val="0"/>
                <a:alphaOff val="0"/>
              </a:schemeClr>
            </a:effectRef>
            <a:fontRef idx="minor">
              <a:schemeClr val="lt1"/>
            </a:fontRef>
          </p:style>
        </p:sp>
        <p:sp>
          <p:nvSpPr>
            <p:cNvPr id="26" name="Скругленный прямоугольник 4"/>
            <p:cNvSpPr/>
            <p:nvPr/>
          </p:nvSpPr>
          <p:spPr>
            <a:xfrm>
              <a:off x="51477" y="632068"/>
              <a:ext cx="8877161" cy="95938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88900" marR="0" lvl="0" indent="266700" algn="l" defTabSz="711200" eaLnBrk="1" fontAlgn="auto" latinLnBrk="0" hangingPunct="1">
                <a:lnSpc>
                  <a:spcPct val="90000"/>
                </a:lnSpc>
                <a:spcBef>
                  <a:spcPct val="0"/>
                </a:spcBef>
                <a:spcAft>
                  <a:spcPct val="35000"/>
                </a:spcAft>
                <a:buClrTx/>
                <a:buSzTx/>
                <a:buFontTx/>
                <a:buNone/>
                <a:tabLst/>
                <a:defRPr/>
              </a:pPr>
              <a:r>
                <a:rPr lang="uk-UA" sz="2000" b="1" kern="1200" dirty="0" smtClean="0">
                  <a:solidFill>
                    <a:srgbClr val="7030A0"/>
                  </a:solidFill>
                </a:rPr>
                <a:t>Викладачі предметів </a:t>
              </a:r>
              <a:r>
                <a:rPr lang="uk-UA" sz="2000" b="1" kern="1200" dirty="0" err="1" smtClean="0">
                  <a:solidFill>
                    <a:srgbClr val="7030A0"/>
                  </a:solidFill>
                </a:rPr>
                <a:t>професійно</a:t>
              </a:r>
              <a:r>
                <a:rPr lang="uk-UA" sz="2000" b="1" kern="1200" dirty="0" smtClean="0">
                  <a:solidFill>
                    <a:srgbClr val="7030A0"/>
                  </a:solidFill>
                </a:rPr>
                <a:t>-теоретичної підготовки працюють з учнями групи додатково позаурочно, надаючи консультації додатково до графіку роботи кабінетів (скорочення годин ПТП не виключає виконання вимог державних освітніх стандартів). </a:t>
              </a:r>
              <a:endParaRPr lang="ru-RU" sz="2000" b="1" kern="1200" dirty="0" smtClean="0">
                <a:solidFill>
                  <a:srgbClr val="7030A0"/>
                </a:solidFill>
              </a:endParaRPr>
            </a:p>
            <a:p>
              <a:pPr marL="0" lvl="0" indent="266700" algn="l" defTabSz="711200">
                <a:lnSpc>
                  <a:spcPct val="90000"/>
                </a:lnSpc>
                <a:spcBef>
                  <a:spcPct val="0"/>
                </a:spcBef>
                <a:spcAft>
                  <a:spcPct val="35000"/>
                </a:spcAft>
              </a:pPr>
              <a:endParaRPr lang="uk-UA" sz="2000" b="1" kern="1200" dirty="0">
                <a:solidFill>
                  <a:srgbClr val="7030A0"/>
                </a:solidFill>
              </a:endParaRPr>
            </a:p>
          </p:txBody>
        </p:sp>
      </p:grpSp>
    </p:spTree>
    <p:extLst>
      <p:ext uri="{BB962C8B-B14F-4D97-AF65-F5344CB8AC3E}">
        <p14:creationId xmlns:p14="http://schemas.microsoft.com/office/powerpoint/2010/main" val="22560547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p:cNvSpPr txBox="1">
            <a:spLocks noGrp="1"/>
          </p:cNvSpPr>
          <p:nvPr/>
        </p:nvSpPr>
        <p:spPr bwMode="auto">
          <a:xfrm>
            <a:off x="117922" y="188681"/>
            <a:ext cx="7763807" cy="1118877"/>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lgn="ctr">
              <a:spcBef>
                <a:spcPct val="0"/>
              </a:spcBef>
              <a:spcAft>
                <a:spcPct val="0"/>
              </a:spcAft>
            </a:pPr>
            <a:r>
              <a:rPr lang="uk-UA" altLang="ru-RU" sz="2800" b="1" dirty="0" smtClean="0">
                <a:solidFill>
                  <a:schemeClr val="bg1"/>
                </a:solidFill>
                <a:latin typeface="Arial" panose="020B0604020202020204" pitchFamily="34" charset="0"/>
                <a:cs typeface="Arial" panose="020B0604020202020204" pitchFamily="34" charset="0"/>
              </a:rPr>
              <a:t>Під час проходження виробничого навчання (практики)</a:t>
            </a:r>
          </a:p>
        </p:txBody>
      </p:sp>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75695" y="0"/>
            <a:ext cx="3149773" cy="22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Схема 11"/>
          <p:cNvGraphicFramePr/>
          <p:nvPr>
            <p:extLst>
              <p:ext uri="{D42A27DB-BD31-4B8C-83A1-F6EECF244321}">
                <p14:modId xmlns:p14="http://schemas.microsoft.com/office/powerpoint/2010/main" val="239091620"/>
              </p:ext>
            </p:extLst>
          </p:nvPr>
        </p:nvGraphicFramePr>
        <p:xfrm>
          <a:off x="251027" y="1401417"/>
          <a:ext cx="8167415" cy="53273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3364" y="2653747"/>
            <a:ext cx="2922104" cy="3896139"/>
          </a:xfrm>
          <a:prstGeom prst="rect">
            <a:avLst/>
          </a:prstGeom>
        </p:spPr>
      </p:pic>
    </p:spTree>
    <p:extLst>
      <p:ext uri="{BB962C8B-B14F-4D97-AF65-F5344CB8AC3E}">
        <p14:creationId xmlns:p14="http://schemas.microsoft.com/office/powerpoint/2010/main" val="10601541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nvSpPr>
        <p:spPr bwMode="auto">
          <a:xfrm>
            <a:off x="2747100" y="239703"/>
            <a:ext cx="5703887" cy="500063"/>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norm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ru-RU" sz="1900" b="1" dirty="0"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SWOT - </a:t>
            </a:r>
            <a:r>
              <a:rPr lang="uk-UA" altLang="ru-RU" sz="1900" b="1" dirty="0"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аналіз</a:t>
            </a:r>
            <a:endParaRPr lang="ru-RU" altLang="ru-RU" sz="1900" b="1" dirty="0"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5" name="table"/>
          <p:cNvPicPr>
            <a:picLocks noChangeAspect="1"/>
          </p:cNvPicPr>
          <p:nvPr/>
        </p:nvPicPr>
        <p:blipFill>
          <a:blip r:embed="rId2"/>
          <a:stretch>
            <a:fillRect/>
          </a:stretch>
        </p:blipFill>
        <p:spPr>
          <a:xfrm>
            <a:off x="130588" y="739766"/>
            <a:ext cx="12061411" cy="6118234"/>
          </a:xfrm>
          <a:prstGeom prst="rect">
            <a:avLst/>
          </a:prstGeom>
          <a:ln>
            <a:solidFill>
              <a:srgbClr val="FF0000"/>
            </a:solidFill>
          </a:ln>
        </p:spPr>
      </p:pic>
      <p:pic>
        <p:nvPicPr>
          <p:cNvPr id="6" name="Рисунок 5">
            <a:extLst/>
          </p:cNvPr>
          <p:cNvPicPr>
            <a:picLocks noChangeAspect="1"/>
          </p:cNvPicPr>
          <p:nvPr/>
        </p:nvPicPr>
        <p:blipFill>
          <a:blip r:embed="rId3"/>
          <a:stretch>
            <a:fillRect/>
          </a:stretch>
        </p:blipFill>
        <p:spPr>
          <a:xfrm>
            <a:off x="11420062" y="0"/>
            <a:ext cx="771938" cy="7943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180722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usinessman Examine Word - Problem Stock Photo, Picture And Royalty Free  Image. Image 477971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2174" y="0"/>
            <a:ext cx="2821886" cy="246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Заголовок 1"/>
          <p:cNvSpPr txBox="1">
            <a:spLocks noGrp="1"/>
          </p:cNvSpPr>
          <p:nvPr/>
        </p:nvSpPr>
        <p:spPr bwMode="auto">
          <a:xfrm>
            <a:off x="303556" y="248201"/>
            <a:ext cx="9138617" cy="1540841"/>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lgn="ctr">
              <a:spcBef>
                <a:spcPct val="0"/>
              </a:spcBef>
              <a:spcAft>
                <a:spcPct val="0"/>
              </a:spcAft>
            </a:pPr>
            <a:r>
              <a:rPr lang="uk-UA" altLang="ru-RU" sz="2800" b="1" dirty="0" smtClean="0">
                <a:solidFill>
                  <a:schemeClr val="bg1"/>
                </a:solidFill>
                <a:latin typeface="Arial" panose="020B0604020202020204" pitchFamily="34" charset="0"/>
                <a:cs typeface="Arial" panose="020B0604020202020204" pitchFamily="34" charset="0"/>
              </a:rPr>
              <a:t>До проблемних аспектів дуального навчання </a:t>
            </a:r>
          </a:p>
          <a:p>
            <a:pPr algn="ctr">
              <a:spcBef>
                <a:spcPct val="0"/>
              </a:spcBef>
              <a:spcAft>
                <a:spcPct val="0"/>
              </a:spcAft>
            </a:pPr>
            <a:r>
              <a:rPr lang="uk-UA" altLang="ru-RU" sz="2800" b="1" dirty="0" smtClean="0">
                <a:solidFill>
                  <a:schemeClr val="bg1"/>
                </a:solidFill>
                <a:latin typeface="Arial" panose="020B0604020202020204" pitchFamily="34" charset="0"/>
                <a:cs typeface="Arial" panose="020B0604020202020204" pitchFamily="34" charset="0"/>
              </a:rPr>
              <a:t>слід додати:</a:t>
            </a:r>
          </a:p>
        </p:txBody>
      </p:sp>
      <p:grpSp>
        <p:nvGrpSpPr>
          <p:cNvPr id="7" name="Группа 6"/>
          <p:cNvGrpSpPr/>
          <p:nvPr/>
        </p:nvGrpSpPr>
        <p:grpSpPr>
          <a:xfrm>
            <a:off x="109330" y="5345139"/>
            <a:ext cx="11896803" cy="1216800"/>
            <a:chOff x="0" y="2886912"/>
            <a:chExt cx="11697804" cy="1216800"/>
          </a:xfrm>
          <a:scene3d>
            <a:camera prst="orthographicFront"/>
            <a:lightRig rig="threePt" dir="t">
              <a:rot lat="0" lon="0" rev="7500000"/>
            </a:lightRig>
          </a:scene3d>
        </p:grpSpPr>
        <p:sp>
          <p:nvSpPr>
            <p:cNvPr id="8" name="Скругленный прямоугольник 7"/>
            <p:cNvSpPr/>
            <p:nvPr/>
          </p:nvSpPr>
          <p:spPr>
            <a:xfrm>
              <a:off x="0" y="2886912"/>
              <a:ext cx="11697804" cy="1216800"/>
            </a:xfrm>
            <a:prstGeom prst="roundRect">
              <a:avLst/>
            </a:prstGeom>
            <a:sp3d prstMaterial="plastic">
              <a:bevelT w="127000" h="25400" prst="relaxedInset"/>
            </a:sp3d>
          </p:spPr>
          <p:style>
            <a:lnRef idx="1">
              <a:schemeClr val="accent4"/>
            </a:lnRef>
            <a:fillRef idx="2">
              <a:schemeClr val="accent4"/>
            </a:fillRef>
            <a:effectRef idx="1">
              <a:schemeClr val="accent4"/>
            </a:effectRef>
            <a:fontRef idx="minor">
              <a:schemeClr val="dk1"/>
            </a:fontRef>
          </p:style>
        </p:sp>
        <p:sp>
          <p:nvSpPr>
            <p:cNvPr id="9" name="Скругленный прямоугольник 4"/>
            <p:cNvSpPr/>
            <p:nvPr/>
          </p:nvSpPr>
          <p:spPr>
            <a:xfrm>
              <a:off x="59398" y="2946311"/>
              <a:ext cx="11566061" cy="109800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marL="0" lvl="0" indent="266700" algn="l" defTabSz="711200">
                <a:lnSpc>
                  <a:spcPct val="90000"/>
                </a:lnSpc>
                <a:spcBef>
                  <a:spcPct val="0"/>
                </a:spcBef>
                <a:spcAft>
                  <a:spcPct val="35000"/>
                </a:spcAft>
              </a:pPr>
              <a:r>
                <a:rPr lang="uk-UA" sz="2200" b="1" kern="1200" dirty="0" smtClean="0">
                  <a:solidFill>
                    <a:srgbClr val="7030A0"/>
                  </a:solidFill>
                </a:rPr>
                <a:t>Компетентності для адаптації, соціалізації в суспільстві формуються і розвиваються  при опануванні  і  предметів </a:t>
              </a:r>
              <a:r>
                <a:rPr lang="uk-UA" sz="2200" b="1" kern="1200" dirty="0" err="1" smtClean="0">
                  <a:solidFill>
                    <a:srgbClr val="7030A0"/>
                  </a:solidFill>
                </a:rPr>
                <a:t>загальнопрофесійної</a:t>
              </a:r>
              <a:r>
                <a:rPr lang="uk-UA" sz="2200" b="1" kern="1200" dirty="0" smtClean="0">
                  <a:solidFill>
                    <a:srgbClr val="7030A0"/>
                  </a:solidFill>
                </a:rPr>
                <a:t> підготовки, які значно скорочені в робочому навчальному плані з елементами дуальної форми навчання.</a:t>
              </a:r>
              <a:r>
                <a:rPr lang="uk-UA" sz="2200" b="1" kern="1200" dirty="0" smtClean="0">
                  <a:solidFill>
                    <a:srgbClr val="FF0000"/>
                  </a:solidFill>
                </a:rPr>
                <a:t>	</a:t>
              </a:r>
              <a:endParaRPr lang="uk-UA" sz="2200" b="1" kern="1200" dirty="0">
                <a:solidFill>
                  <a:srgbClr val="FF0000"/>
                </a:solidFill>
              </a:endParaRPr>
            </a:p>
          </p:txBody>
        </p:sp>
      </p:grpSp>
      <p:grpSp>
        <p:nvGrpSpPr>
          <p:cNvPr id="10" name="Группа 9"/>
          <p:cNvGrpSpPr/>
          <p:nvPr/>
        </p:nvGrpSpPr>
        <p:grpSpPr>
          <a:xfrm>
            <a:off x="109330" y="4233170"/>
            <a:ext cx="11896803" cy="1012493"/>
            <a:chOff x="0" y="469296"/>
            <a:chExt cx="11417205" cy="1446422"/>
          </a:xfrm>
          <a:scene3d>
            <a:camera prst="orthographicFront"/>
            <a:lightRig rig="threePt" dir="t">
              <a:rot lat="0" lon="0" rev="7500000"/>
            </a:lightRig>
          </a:scene3d>
        </p:grpSpPr>
        <p:sp>
          <p:nvSpPr>
            <p:cNvPr id="11" name="Скругленный прямоугольник 10"/>
            <p:cNvSpPr/>
            <p:nvPr/>
          </p:nvSpPr>
          <p:spPr>
            <a:xfrm>
              <a:off x="0" y="469296"/>
              <a:ext cx="11417205" cy="1446422"/>
            </a:xfrm>
            <a:prstGeom prst="roundRect">
              <a:avLst/>
            </a:prstGeom>
            <a:sp3d prstMaterial="plastic">
              <a:bevelT w="127000" h="25400" prst="relaxedInset"/>
            </a:sp3d>
          </p:spPr>
          <p:style>
            <a:lnRef idx="1">
              <a:schemeClr val="accent2"/>
            </a:lnRef>
            <a:fillRef idx="2">
              <a:schemeClr val="accent2"/>
            </a:fillRef>
            <a:effectRef idx="1">
              <a:schemeClr val="accent2"/>
            </a:effectRef>
            <a:fontRef idx="minor">
              <a:schemeClr val="dk1"/>
            </a:fontRef>
          </p:style>
        </p:sp>
        <p:sp>
          <p:nvSpPr>
            <p:cNvPr id="12" name="Скругленный прямоугольник 4"/>
            <p:cNvSpPr/>
            <p:nvPr/>
          </p:nvSpPr>
          <p:spPr>
            <a:xfrm>
              <a:off x="70609" y="539905"/>
              <a:ext cx="11275987" cy="130520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marR="0" lvl="0" indent="266700" algn="l" defTabSz="711200" eaLnBrk="1" fontAlgn="auto" latinLnBrk="0" hangingPunct="1">
                <a:lnSpc>
                  <a:spcPct val="90000"/>
                </a:lnSpc>
                <a:spcBef>
                  <a:spcPct val="0"/>
                </a:spcBef>
                <a:spcAft>
                  <a:spcPct val="35000"/>
                </a:spcAft>
                <a:buClrTx/>
                <a:buSzTx/>
                <a:buFontTx/>
                <a:buNone/>
                <a:tabLst/>
                <a:defRPr/>
              </a:pPr>
              <a:r>
                <a:rPr lang="uk-UA" sz="2200" b="1" kern="1200" dirty="0" smtClean="0">
                  <a:solidFill>
                    <a:srgbClr val="7030A0"/>
                  </a:solidFill>
                </a:rPr>
                <a:t>Координація питань ПТП і ППП значною мірою залежить від особистості майстра виробничого навчання. </a:t>
              </a:r>
              <a:endParaRPr lang="ru-RU" sz="2200" b="1" kern="1200" dirty="0" smtClean="0">
                <a:solidFill>
                  <a:srgbClr val="7030A0"/>
                </a:solidFill>
              </a:endParaRPr>
            </a:p>
            <a:p>
              <a:pPr lvl="0" algn="l" defTabSz="711200">
                <a:lnSpc>
                  <a:spcPct val="90000"/>
                </a:lnSpc>
                <a:spcBef>
                  <a:spcPct val="0"/>
                </a:spcBef>
                <a:spcAft>
                  <a:spcPct val="35000"/>
                </a:spcAft>
              </a:pPr>
              <a:endParaRPr lang="uk-UA" sz="1600" b="1" kern="1200" dirty="0">
                <a:solidFill>
                  <a:srgbClr val="0D305B"/>
                </a:solidFill>
              </a:endParaRPr>
            </a:p>
          </p:txBody>
        </p:sp>
      </p:grpSp>
      <p:grpSp>
        <p:nvGrpSpPr>
          <p:cNvPr id="13" name="Группа 12"/>
          <p:cNvGrpSpPr/>
          <p:nvPr/>
        </p:nvGrpSpPr>
        <p:grpSpPr>
          <a:xfrm>
            <a:off x="109330" y="2100454"/>
            <a:ext cx="11996531" cy="2037803"/>
            <a:chOff x="-1" y="175714"/>
            <a:chExt cx="11417205" cy="1944279"/>
          </a:xfrm>
          <a:solidFill>
            <a:srgbClr val="CCCCFF"/>
          </a:solidFill>
          <a:scene3d>
            <a:camera prst="orthographicFront"/>
            <a:lightRig rig="threePt" dir="t">
              <a:rot lat="0" lon="0" rev="7500000"/>
            </a:lightRig>
          </a:scene3d>
        </p:grpSpPr>
        <p:sp>
          <p:nvSpPr>
            <p:cNvPr id="14" name="Скругленный прямоугольник 13"/>
            <p:cNvSpPr/>
            <p:nvPr/>
          </p:nvSpPr>
          <p:spPr>
            <a:xfrm>
              <a:off x="-1" y="175714"/>
              <a:ext cx="11417205" cy="1944279"/>
            </a:xfrm>
            <a:prstGeom prst="roundRect">
              <a:avLst/>
            </a:prstGeom>
            <a:grpFill/>
            <a:sp3d prstMaterial="plastic">
              <a:bevelT w="127000" h="25400" prst="relaxedInset"/>
            </a:sp3d>
          </p:spPr>
          <p:style>
            <a:lnRef idx="1">
              <a:schemeClr val="accent6"/>
            </a:lnRef>
            <a:fillRef idx="2">
              <a:schemeClr val="accent6"/>
            </a:fillRef>
            <a:effectRef idx="1">
              <a:schemeClr val="accent6"/>
            </a:effectRef>
            <a:fontRef idx="minor">
              <a:schemeClr val="dk1"/>
            </a:fontRef>
          </p:style>
        </p:sp>
        <p:sp>
          <p:nvSpPr>
            <p:cNvPr id="15" name="Скругленный прямоугольник 4"/>
            <p:cNvSpPr/>
            <p:nvPr/>
          </p:nvSpPr>
          <p:spPr>
            <a:xfrm>
              <a:off x="94912" y="270627"/>
              <a:ext cx="11227381" cy="1754455"/>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marL="0" marR="0" lvl="0" indent="182563" algn="l" defTabSz="711200" eaLnBrk="1" fontAlgn="auto" latinLnBrk="0" hangingPunct="1">
                <a:lnSpc>
                  <a:spcPct val="90000"/>
                </a:lnSpc>
                <a:spcBef>
                  <a:spcPct val="0"/>
                </a:spcBef>
                <a:spcAft>
                  <a:spcPct val="35000"/>
                </a:spcAft>
                <a:buClrTx/>
                <a:buSzTx/>
                <a:buFontTx/>
                <a:buNone/>
                <a:tabLst/>
                <a:defRPr/>
              </a:pPr>
              <a:r>
                <a:rPr lang="uk-UA" sz="2200" b="1" kern="1200" dirty="0" smtClean="0">
                  <a:solidFill>
                    <a:srgbClr val="002060"/>
                  </a:solidFill>
                </a:rPr>
                <a:t>Навчання на виробництві орієнтовано, як правило, винятково на вирішення конкретних виробничих задач роботодавця та не завжди охоплює усього навчального матеріалу, опануванням яким учень має презентувати на державній кваліфікаційній атестації. Тому «незатребувані» роботодавцем обов’язкові кваліфікаційні вимоги для ЗУН учнів досягаються лише у процесі додаткової спільної роботи учня з майстром виробничого навчання.</a:t>
              </a:r>
              <a:endParaRPr lang="ru-RU" sz="2200" b="1" kern="1200" dirty="0" smtClean="0">
                <a:solidFill>
                  <a:srgbClr val="002060"/>
                </a:solidFill>
              </a:endParaRPr>
            </a:p>
            <a:p>
              <a:pPr lvl="0" algn="l" defTabSz="711200">
                <a:lnSpc>
                  <a:spcPct val="90000"/>
                </a:lnSpc>
                <a:spcBef>
                  <a:spcPct val="0"/>
                </a:spcBef>
                <a:spcAft>
                  <a:spcPct val="35000"/>
                </a:spcAft>
              </a:pPr>
              <a:endParaRPr lang="ru-RU" sz="1600" b="1" kern="1200" dirty="0">
                <a:solidFill>
                  <a:srgbClr val="0D305B"/>
                </a:solidFill>
              </a:endParaRPr>
            </a:p>
          </p:txBody>
        </p:sp>
      </p:grpSp>
    </p:spTree>
    <p:extLst>
      <p:ext uri="{BB962C8B-B14F-4D97-AF65-F5344CB8AC3E}">
        <p14:creationId xmlns:p14="http://schemas.microsoft.com/office/powerpoint/2010/main" val="35845495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28497" y="0"/>
            <a:ext cx="3263503" cy="4351338"/>
          </a:xfrm>
        </p:spPr>
      </p:pic>
      <p:sp>
        <p:nvSpPr>
          <p:cNvPr id="5" name="Заголовок 1"/>
          <p:cNvSpPr txBox="1">
            <a:spLocks noGrp="1"/>
          </p:cNvSpPr>
          <p:nvPr/>
        </p:nvSpPr>
        <p:spPr bwMode="auto">
          <a:xfrm>
            <a:off x="173175" y="0"/>
            <a:ext cx="8841616" cy="1213212"/>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spcBef>
                <a:spcPct val="0"/>
              </a:spcBef>
              <a:spcAft>
                <a:spcPct val="0"/>
              </a:spcAft>
            </a:pPr>
            <a:r>
              <a:rPr lang="uk-UA" altLang="ru-RU" sz="2400" b="1" dirty="0" smtClean="0">
                <a:solidFill>
                  <a:srgbClr val="CCFFFF"/>
                </a:solidFill>
                <a:latin typeface="Arial" panose="020B0604020202020204" pitchFamily="34" charset="0"/>
                <a:cs typeface="Arial" panose="020B0604020202020204" pitchFamily="34" charset="0"/>
              </a:rPr>
              <a:t>Отриманий наразі попередній досвід упровадження елементів ДФН,  дає змогу констатувати: </a:t>
            </a:r>
          </a:p>
        </p:txBody>
      </p:sp>
      <p:grpSp>
        <p:nvGrpSpPr>
          <p:cNvPr id="8" name="Группа 7"/>
          <p:cNvGrpSpPr/>
          <p:nvPr/>
        </p:nvGrpSpPr>
        <p:grpSpPr>
          <a:xfrm>
            <a:off x="237079" y="5611158"/>
            <a:ext cx="11799207" cy="928789"/>
            <a:chOff x="0" y="2662701"/>
            <a:chExt cx="8938282" cy="1216800"/>
          </a:xfrm>
          <a:scene3d>
            <a:camera prst="orthographicFront"/>
            <a:lightRig rig="threePt" dir="t">
              <a:rot lat="0" lon="0" rev="7500000"/>
            </a:lightRig>
          </a:scene3d>
        </p:grpSpPr>
        <p:sp>
          <p:nvSpPr>
            <p:cNvPr id="9" name="Скругленный прямоугольник 8"/>
            <p:cNvSpPr/>
            <p:nvPr/>
          </p:nvSpPr>
          <p:spPr>
            <a:xfrm>
              <a:off x="0" y="2662701"/>
              <a:ext cx="8938282" cy="1216800"/>
            </a:xfrm>
            <a:prstGeom prst="roundRect">
              <a:avLst/>
            </a:prstGeom>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0" name="Скругленный прямоугольник 4"/>
            <p:cNvSpPr/>
            <p:nvPr/>
          </p:nvSpPr>
          <p:spPr>
            <a:xfrm>
              <a:off x="59399" y="2722100"/>
              <a:ext cx="8819484" cy="10980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R="0" lvl="0" indent="179388" algn="l" defTabSz="914400" eaLnBrk="1" fontAlgn="auto" latinLnBrk="0" hangingPunct="1">
                <a:lnSpc>
                  <a:spcPct val="100000"/>
                </a:lnSpc>
                <a:spcBef>
                  <a:spcPct val="0"/>
                </a:spcBef>
                <a:spcAft>
                  <a:spcPts val="0"/>
                </a:spcAft>
                <a:buClrTx/>
                <a:buSzTx/>
                <a:buFontTx/>
                <a:buNone/>
                <a:tabLst/>
                <a:defRPr/>
              </a:pPr>
              <a:r>
                <a:rPr lang="uk-UA" sz="2000" b="1" kern="1200" dirty="0" smtClean="0">
                  <a:solidFill>
                    <a:srgbClr val="0D305B"/>
                  </a:solidFill>
                </a:rPr>
                <a:t>На запитання «Чому обрали саме дуальну форму освіти?» почули і відповіді про важливість і необхідність набуття практичних навичок роботи на підприємстві.  </a:t>
              </a:r>
              <a:endParaRPr lang="ru-RU" sz="2000" b="1" kern="1200" dirty="0" smtClean="0">
                <a:solidFill>
                  <a:srgbClr val="0D305B"/>
                </a:solidFill>
              </a:endParaRPr>
            </a:p>
            <a:p>
              <a:pPr lvl="0" algn="l">
                <a:spcBef>
                  <a:spcPct val="0"/>
                </a:spcBef>
              </a:pPr>
              <a:endParaRPr lang="ru-RU" sz="1400" b="1" kern="1200" dirty="0"/>
            </a:p>
          </p:txBody>
        </p:sp>
      </p:grpSp>
      <p:grpSp>
        <p:nvGrpSpPr>
          <p:cNvPr id="11" name="Группа 10"/>
          <p:cNvGrpSpPr/>
          <p:nvPr/>
        </p:nvGrpSpPr>
        <p:grpSpPr>
          <a:xfrm>
            <a:off x="237080" y="4734089"/>
            <a:ext cx="11784276" cy="784605"/>
            <a:chOff x="46032" y="609096"/>
            <a:chExt cx="8892249" cy="784605"/>
          </a:xfrm>
          <a:scene3d>
            <a:camera prst="orthographicFront"/>
            <a:lightRig rig="threePt" dir="t">
              <a:rot lat="0" lon="0" rev="7500000"/>
            </a:lightRig>
          </a:scene3d>
        </p:grpSpPr>
        <p:sp>
          <p:nvSpPr>
            <p:cNvPr id="12" name="Скругленный прямоугольник 11"/>
            <p:cNvSpPr/>
            <p:nvPr/>
          </p:nvSpPr>
          <p:spPr>
            <a:xfrm>
              <a:off x="46032" y="609096"/>
              <a:ext cx="8892249" cy="784605"/>
            </a:xfrm>
            <a:prstGeom prst="roundRect">
              <a:avLst/>
            </a:prstGeom>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3" name="Скругленный прямоугольник 4"/>
            <p:cNvSpPr/>
            <p:nvPr/>
          </p:nvSpPr>
          <p:spPr>
            <a:xfrm>
              <a:off x="105475" y="668539"/>
              <a:ext cx="8773363" cy="7251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R="0" lvl="0" indent="179388" algn="l" defTabSz="914400" eaLnBrk="1" fontAlgn="auto" latinLnBrk="0" hangingPunct="1">
                <a:lnSpc>
                  <a:spcPct val="100000"/>
                </a:lnSpc>
                <a:spcBef>
                  <a:spcPct val="0"/>
                </a:spcBef>
                <a:spcAft>
                  <a:spcPts val="0"/>
                </a:spcAft>
                <a:buClrTx/>
                <a:buSzTx/>
                <a:buFontTx/>
                <a:buNone/>
                <a:tabLst/>
                <a:defRPr/>
              </a:pPr>
              <a:r>
                <a:rPr lang="uk-UA" sz="2000" b="1" kern="1200" dirty="0" smtClean="0">
                  <a:solidFill>
                    <a:srgbClr val="0D305B"/>
                  </a:solidFill>
                </a:rPr>
                <a:t>Спілкуючись з учнями, зауважуємо на їхнє позитивне ставлення до дуальної освіти. Не останню роль у цьому відіграє і належна їм щоденна заробітна плата</a:t>
              </a:r>
              <a:r>
                <a:rPr lang="uk-UA" b="1" kern="1200" dirty="0" smtClean="0">
                  <a:solidFill>
                    <a:srgbClr val="0D305B"/>
                  </a:solidFill>
                </a:rPr>
                <a:t>. </a:t>
              </a:r>
              <a:endParaRPr lang="ru-RU" b="1" kern="1200" dirty="0" smtClean="0">
                <a:solidFill>
                  <a:srgbClr val="0D305B"/>
                </a:solidFill>
              </a:endParaRPr>
            </a:p>
            <a:p>
              <a:pPr lvl="0" algn="l" defTabSz="488950">
                <a:lnSpc>
                  <a:spcPct val="90000"/>
                </a:lnSpc>
                <a:spcBef>
                  <a:spcPct val="0"/>
                </a:spcBef>
                <a:spcAft>
                  <a:spcPct val="35000"/>
                </a:spcAft>
              </a:pPr>
              <a:endParaRPr lang="uk-UA" kern="1200" dirty="0">
                <a:solidFill>
                  <a:srgbClr val="0D305B"/>
                </a:solidFill>
              </a:endParaRPr>
            </a:p>
          </p:txBody>
        </p:sp>
      </p:grpSp>
      <p:grpSp>
        <p:nvGrpSpPr>
          <p:cNvPr id="14" name="Группа 13"/>
          <p:cNvGrpSpPr/>
          <p:nvPr/>
        </p:nvGrpSpPr>
        <p:grpSpPr>
          <a:xfrm>
            <a:off x="237080" y="2582736"/>
            <a:ext cx="8519293" cy="2095615"/>
            <a:chOff x="0" y="13031"/>
            <a:chExt cx="8938282" cy="1828044"/>
          </a:xfrm>
          <a:scene3d>
            <a:camera prst="orthographicFront"/>
            <a:lightRig rig="threePt" dir="t">
              <a:rot lat="0" lon="0" rev="7500000"/>
            </a:lightRig>
          </a:scene3d>
        </p:grpSpPr>
        <p:sp>
          <p:nvSpPr>
            <p:cNvPr id="15" name="Скругленный прямоугольник 14"/>
            <p:cNvSpPr/>
            <p:nvPr/>
          </p:nvSpPr>
          <p:spPr>
            <a:xfrm>
              <a:off x="0" y="13031"/>
              <a:ext cx="8938282" cy="1828044"/>
            </a:xfrm>
            <a:prstGeom prst="roundRect">
              <a:avLst/>
            </a:prstGeom>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6" name="Скругленный прямоугольник 4"/>
            <p:cNvSpPr/>
            <p:nvPr/>
          </p:nvSpPr>
          <p:spPr>
            <a:xfrm>
              <a:off x="89238" y="102269"/>
              <a:ext cx="8759806" cy="164956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R="0" lvl="0" indent="179388" algn="just" defTabSz="914400" eaLnBrk="1" fontAlgn="auto" latinLnBrk="0" hangingPunct="1">
                <a:lnSpc>
                  <a:spcPct val="100000"/>
                </a:lnSpc>
                <a:spcBef>
                  <a:spcPct val="0"/>
                </a:spcBef>
                <a:spcAft>
                  <a:spcPts val="0"/>
                </a:spcAft>
                <a:buClrTx/>
                <a:buSzTx/>
                <a:buFontTx/>
                <a:buNone/>
                <a:tabLst/>
                <a:defRPr/>
              </a:pPr>
              <a:r>
                <a:rPr lang="uk-UA" sz="2000" b="1" kern="1200" dirty="0" smtClean="0">
                  <a:solidFill>
                    <a:srgbClr val="0D305B"/>
                  </a:solidFill>
                </a:rPr>
                <a:t>Для учнів ДФН – теж своєрідний виклик. Освітній процес доволі насичений. Впоратися з навантаженням під силу лише мотивованому учню, який чітко бачить перспективу. Якість навчання на виробництві залежить від активності учня, його зацікавленості майбутньою професією, а також від залучення адміністрації підприємства у освітній процес.</a:t>
              </a:r>
              <a:endParaRPr lang="ru-RU" sz="2000" b="1" kern="1200" dirty="0" smtClean="0">
                <a:solidFill>
                  <a:srgbClr val="0D305B"/>
                </a:solidFill>
              </a:endParaRPr>
            </a:p>
            <a:p>
              <a:pPr lvl="0" algn="l" defTabSz="711200">
                <a:lnSpc>
                  <a:spcPct val="90000"/>
                </a:lnSpc>
                <a:spcBef>
                  <a:spcPct val="0"/>
                </a:spcBef>
                <a:spcAft>
                  <a:spcPct val="35000"/>
                </a:spcAft>
              </a:pPr>
              <a:endParaRPr lang="uk-UA" sz="1600" b="1" kern="1200" dirty="0">
                <a:solidFill>
                  <a:srgbClr val="0D305B"/>
                </a:solidFill>
              </a:endParaRPr>
            </a:p>
          </p:txBody>
        </p:sp>
      </p:grpSp>
      <p:grpSp>
        <p:nvGrpSpPr>
          <p:cNvPr id="17" name="Группа 16"/>
          <p:cNvGrpSpPr/>
          <p:nvPr/>
        </p:nvGrpSpPr>
        <p:grpSpPr>
          <a:xfrm>
            <a:off x="237080" y="1351722"/>
            <a:ext cx="8519293" cy="1141777"/>
            <a:chOff x="-6781" y="846227"/>
            <a:chExt cx="8945063" cy="636293"/>
          </a:xfrm>
          <a:scene3d>
            <a:camera prst="orthographicFront"/>
            <a:lightRig rig="threePt" dir="t">
              <a:rot lat="0" lon="0" rev="7500000"/>
            </a:lightRig>
          </a:scene3d>
        </p:grpSpPr>
        <p:sp>
          <p:nvSpPr>
            <p:cNvPr id="18" name="Скругленный прямоугольник 17"/>
            <p:cNvSpPr/>
            <p:nvPr/>
          </p:nvSpPr>
          <p:spPr>
            <a:xfrm>
              <a:off x="0" y="846227"/>
              <a:ext cx="8938282" cy="636293"/>
            </a:xfrm>
            <a:prstGeom prst="roundRect">
              <a:avLst/>
            </a:prstGeom>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9" name="Скругленный прямоугольник 4"/>
            <p:cNvSpPr/>
            <p:nvPr/>
          </p:nvSpPr>
          <p:spPr>
            <a:xfrm>
              <a:off x="-6781" y="877288"/>
              <a:ext cx="8914002" cy="57417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R="0" lvl="0" indent="179388" algn="just" defTabSz="914400" eaLnBrk="1" fontAlgn="auto" latinLnBrk="0" hangingPunct="1">
                <a:lnSpc>
                  <a:spcPct val="100000"/>
                </a:lnSpc>
                <a:spcBef>
                  <a:spcPct val="0"/>
                </a:spcBef>
                <a:spcAft>
                  <a:spcPts val="0"/>
                </a:spcAft>
                <a:buClrTx/>
                <a:buSzTx/>
                <a:buFontTx/>
                <a:buNone/>
                <a:tabLst/>
                <a:defRPr/>
              </a:pPr>
              <a:r>
                <a:rPr lang="uk-UA" sz="2000" b="1" kern="1200" dirty="0" smtClean="0">
                  <a:solidFill>
                    <a:srgbClr val="0D305B"/>
                  </a:solidFill>
                </a:rPr>
                <a:t>Упровадження елементів ДФН характеризується  одержанням недорогої, з точки зору вартості, професійної освіти, яка максимально зорієнтована на потреби конкретного підприємства.</a:t>
              </a:r>
            </a:p>
            <a:p>
              <a:pPr lvl="0" indent="179388" algn="l" defTabSz="711200">
                <a:lnSpc>
                  <a:spcPct val="90000"/>
                </a:lnSpc>
                <a:spcBef>
                  <a:spcPct val="0"/>
                </a:spcBef>
                <a:spcAft>
                  <a:spcPct val="35000"/>
                </a:spcAft>
              </a:pPr>
              <a:endParaRPr lang="ru-RU" sz="1600" b="1" kern="1200" dirty="0">
                <a:solidFill>
                  <a:srgbClr val="0D305B"/>
                </a:solidFill>
              </a:endParaRPr>
            </a:p>
          </p:txBody>
        </p:sp>
      </p:grpSp>
    </p:spTree>
    <p:extLst>
      <p:ext uri="{BB962C8B-B14F-4D97-AF65-F5344CB8AC3E}">
        <p14:creationId xmlns:p14="http://schemas.microsoft.com/office/powerpoint/2010/main" val="9645877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noGrp="1"/>
          </p:cNvSpPr>
          <p:nvPr/>
        </p:nvSpPr>
        <p:spPr bwMode="auto">
          <a:xfrm>
            <a:off x="112919" y="122099"/>
            <a:ext cx="9985237" cy="1030840"/>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lgn="ctr">
              <a:spcBef>
                <a:spcPct val="0"/>
              </a:spcBef>
              <a:spcAft>
                <a:spcPct val="0"/>
              </a:spcAft>
            </a:pPr>
            <a:endParaRPr lang="uk-UA" altLang="ru-RU" sz="2800" b="1" dirty="0" smtClean="0">
              <a:solidFill>
                <a:schemeClr val="bg1"/>
              </a:solidFill>
              <a:latin typeface="Arial" panose="020B0604020202020204" pitchFamily="34" charset="0"/>
              <a:cs typeface="Arial" panose="020B0604020202020204" pitchFamily="34" charset="0"/>
            </a:endParaRPr>
          </a:p>
          <a:p>
            <a:pPr algn="ctr">
              <a:spcBef>
                <a:spcPct val="0"/>
              </a:spcBef>
              <a:spcAft>
                <a:spcPct val="0"/>
              </a:spcAft>
            </a:pPr>
            <a:r>
              <a:rPr lang="uk-UA" altLang="ru-RU" sz="2800" b="1" dirty="0" smtClean="0">
                <a:solidFill>
                  <a:schemeClr val="bg1"/>
                </a:solidFill>
                <a:latin typeface="Arial" panose="020B0604020202020204" pitchFamily="34" charset="0"/>
                <a:cs typeface="Arial" panose="020B0604020202020204" pitchFamily="34" charset="0"/>
              </a:rPr>
              <a:t>До безсумнівного позитивного досвіду ОВПУ МТС слід віднести:</a:t>
            </a:r>
            <a:r>
              <a:rPr lang="ru-RU" altLang="ru-RU" sz="2800" b="1" dirty="0" smtClean="0">
                <a:solidFill>
                  <a:schemeClr val="bg1"/>
                </a:solidFill>
                <a:latin typeface="Arial" panose="020B0604020202020204" pitchFamily="34" charset="0"/>
                <a:cs typeface="Arial" panose="020B0604020202020204" pitchFamily="34" charset="0"/>
              </a:rPr>
              <a:t/>
            </a:r>
            <a:br>
              <a:rPr lang="ru-RU" altLang="ru-RU" sz="2800" b="1" dirty="0" smtClean="0">
                <a:solidFill>
                  <a:schemeClr val="bg1"/>
                </a:solidFill>
                <a:latin typeface="Arial" panose="020B0604020202020204" pitchFamily="34" charset="0"/>
                <a:cs typeface="Arial" panose="020B0604020202020204" pitchFamily="34" charset="0"/>
              </a:rPr>
            </a:br>
            <a:endParaRPr lang="uk-UA" altLang="ru-RU" sz="2800" b="1" dirty="0" smtClean="0">
              <a:solidFill>
                <a:schemeClr val="bg1"/>
              </a:solidFill>
              <a:latin typeface="Arial" panose="020B0604020202020204" pitchFamily="34" charset="0"/>
              <a:cs typeface="Arial" panose="020B0604020202020204" pitchFamily="34" charset="0"/>
            </a:endParaRPr>
          </a:p>
        </p:txBody>
      </p:sp>
      <p:sp>
        <p:nvSpPr>
          <p:cNvPr id="14" name="Текст 2"/>
          <p:cNvSpPr>
            <a:spLocks noGrp="1"/>
          </p:cNvSpPr>
          <p:nvPr/>
        </p:nvSpPr>
        <p:spPr bwMode="auto">
          <a:xfrm>
            <a:off x="193605" y="1152939"/>
            <a:ext cx="8552829" cy="5614021"/>
          </a:xfrm>
          <a:prstGeom prst="roundRect">
            <a:avLst>
              <a:gd name="adj" fmla="val 16667"/>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a:spcAft>
                <a:spcPct val="0"/>
              </a:spcAft>
              <a:buFont typeface="Wingdings" panose="05000000000000000000" pitchFamily="2" charset="2"/>
              <a:buChar char="q"/>
            </a:pPr>
            <a:r>
              <a:rPr lang="uk-UA" altLang="ru-RU" b="1" dirty="0" smtClean="0">
                <a:solidFill>
                  <a:srgbClr val="0D305B"/>
                </a:solidFill>
                <a:latin typeface="Arial" panose="020B0604020202020204" pitchFamily="34" charset="0"/>
                <a:cs typeface="Arial" panose="020B0604020202020204" pitchFamily="34" charset="0"/>
              </a:rPr>
              <a:t>підвищення мотивації учнів до отримання кваліфікації       (професії) та можливості працевлаштування;</a:t>
            </a:r>
            <a:endParaRPr lang="ru-RU" altLang="ru-RU" b="1" dirty="0" smtClean="0">
              <a:solidFill>
                <a:srgbClr val="0D305B"/>
              </a:solidFill>
              <a:latin typeface="Arial" panose="020B0604020202020204" pitchFamily="34" charset="0"/>
              <a:cs typeface="Arial" panose="020B0604020202020204" pitchFamily="34" charset="0"/>
            </a:endParaRPr>
          </a:p>
          <a:p>
            <a:pPr>
              <a:spcAft>
                <a:spcPct val="0"/>
              </a:spcAft>
              <a:buFont typeface="Wingdings" panose="05000000000000000000" pitchFamily="2" charset="2"/>
              <a:buChar char="q"/>
            </a:pPr>
            <a:r>
              <a:rPr lang="uk-UA" altLang="ru-RU" b="1" dirty="0" smtClean="0">
                <a:solidFill>
                  <a:srgbClr val="0D305B"/>
                </a:solidFill>
                <a:latin typeface="Arial" panose="020B0604020202020204" pitchFamily="34" charset="0"/>
                <a:cs typeface="Arial" panose="020B0604020202020204" pitchFamily="34" charset="0"/>
              </a:rPr>
              <a:t>скорочення терміну адаптації випускників до професійної  діяльності.</a:t>
            </a:r>
            <a:endParaRPr lang="ru-RU" altLang="ru-RU" b="1" dirty="0" smtClean="0">
              <a:solidFill>
                <a:srgbClr val="0D305B"/>
              </a:solidFill>
              <a:latin typeface="Arial" panose="020B0604020202020204" pitchFamily="34" charset="0"/>
              <a:cs typeface="Arial" panose="020B0604020202020204" pitchFamily="34" charset="0"/>
            </a:endParaRPr>
          </a:p>
          <a:p>
            <a:pPr>
              <a:spcAft>
                <a:spcPct val="0"/>
              </a:spcAft>
              <a:buFont typeface="Arial" panose="020B0604020202020204" pitchFamily="34" charset="0"/>
              <a:buNone/>
            </a:pPr>
            <a:r>
              <a:rPr lang="uk-UA" altLang="ru-RU" b="1" u="sng" dirty="0" smtClean="0">
                <a:solidFill>
                  <a:srgbClr val="0D305B"/>
                </a:solidFill>
                <a:latin typeface="Arial" panose="020B0604020202020204" pitchFamily="34" charset="0"/>
                <a:cs typeface="Arial" panose="020B0604020202020204" pitchFamily="34" charset="0"/>
              </a:rPr>
              <a:t>Очікування від випуску експериментальної групи: </a:t>
            </a:r>
            <a:endParaRPr lang="ru-RU" altLang="ru-RU" b="1" u="sng" dirty="0" smtClean="0">
              <a:solidFill>
                <a:srgbClr val="0D305B"/>
              </a:solidFill>
              <a:latin typeface="Arial" panose="020B0604020202020204" pitchFamily="34" charset="0"/>
              <a:cs typeface="Arial" panose="020B0604020202020204" pitchFamily="34" charset="0"/>
            </a:endParaRPr>
          </a:p>
          <a:p>
            <a:pPr>
              <a:spcAft>
                <a:spcPct val="0"/>
              </a:spcAft>
              <a:buFont typeface="Wingdings" panose="05000000000000000000" pitchFamily="2" charset="2"/>
              <a:buChar char="Ø"/>
            </a:pPr>
            <a:r>
              <a:rPr lang="uk-UA" altLang="ru-RU" b="1" dirty="0" smtClean="0">
                <a:solidFill>
                  <a:srgbClr val="0D305B"/>
                </a:solidFill>
                <a:latin typeface="Arial" panose="020B0604020202020204" pitchFamily="34" charset="0"/>
                <a:cs typeface="Arial" panose="020B0604020202020204" pitchFamily="34" charset="0"/>
              </a:rPr>
              <a:t>високий відсоток випускників, які працевлаштовані, </a:t>
            </a:r>
            <a:endParaRPr lang="ru-RU" altLang="ru-RU" b="1" dirty="0" smtClean="0">
              <a:solidFill>
                <a:srgbClr val="0D305B"/>
              </a:solidFill>
              <a:latin typeface="Arial" panose="020B0604020202020204" pitchFamily="34" charset="0"/>
              <a:cs typeface="Arial" panose="020B0604020202020204" pitchFamily="34" charset="0"/>
            </a:endParaRPr>
          </a:p>
          <a:p>
            <a:pPr>
              <a:spcAft>
                <a:spcPct val="0"/>
              </a:spcAft>
              <a:buFont typeface="Wingdings" panose="05000000000000000000" pitchFamily="2" charset="2"/>
              <a:buChar char="Ø"/>
            </a:pPr>
            <a:r>
              <a:rPr lang="uk-UA" altLang="ru-RU" b="1" dirty="0" smtClean="0">
                <a:solidFill>
                  <a:srgbClr val="0D305B"/>
                </a:solidFill>
                <a:latin typeface="Arial" panose="020B0604020202020204" pitchFamily="34" charset="0"/>
                <a:cs typeface="Arial" panose="020B0604020202020204" pitchFamily="34" charset="0"/>
              </a:rPr>
              <a:t>підвищення якості професійної підготовки, </a:t>
            </a:r>
            <a:endParaRPr lang="ru-RU" altLang="ru-RU" b="1" dirty="0" smtClean="0">
              <a:solidFill>
                <a:srgbClr val="0D305B"/>
              </a:solidFill>
              <a:latin typeface="Arial" panose="020B0604020202020204" pitchFamily="34" charset="0"/>
              <a:cs typeface="Arial" panose="020B0604020202020204" pitchFamily="34" charset="0"/>
            </a:endParaRPr>
          </a:p>
          <a:p>
            <a:pPr>
              <a:spcAft>
                <a:spcPct val="0"/>
              </a:spcAft>
              <a:buFont typeface="Wingdings" panose="05000000000000000000" pitchFamily="2" charset="2"/>
              <a:buChar char="Ø"/>
            </a:pPr>
            <a:r>
              <a:rPr lang="uk-UA" altLang="ru-RU" b="1" dirty="0" smtClean="0">
                <a:solidFill>
                  <a:srgbClr val="0D305B"/>
                </a:solidFill>
                <a:latin typeface="Arial" panose="020B0604020202020204" pitchFamily="34" charset="0"/>
                <a:cs typeface="Arial" panose="020B0604020202020204" pitchFamily="34" charset="0"/>
              </a:rPr>
              <a:t>додаткові фінансові надходження училища, </a:t>
            </a:r>
            <a:endParaRPr lang="ru-RU" altLang="ru-RU" b="1" dirty="0" smtClean="0">
              <a:solidFill>
                <a:srgbClr val="0D305B"/>
              </a:solidFill>
              <a:latin typeface="Arial" panose="020B0604020202020204" pitchFamily="34" charset="0"/>
              <a:cs typeface="Arial" panose="020B0604020202020204" pitchFamily="34" charset="0"/>
            </a:endParaRPr>
          </a:p>
          <a:p>
            <a:pPr>
              <a:spcAft>
                <a:spcPct val="0"/>
              </a:spcAft>
              <a:buFont typeface="Wingdings" panose="05000000000000000000" pitchFamily="2" charset="2"/>
              <a:buChar char="Ø"/>
            </a:pPr>
            <a:r>
              <a:rPr lang="uk-UA" altLang="ru-RU" b="1" dirty="0" smtClean="0">
                <a:solidFill>
                  <a:srgbClr val="0D305B"/>
                </a:solidFill>
                <a:latin typeface="Arial" panose="020B0604020202020204" pitchFamily="34" charset="0"/>
                <a:cs typeface="Arial" panose="020B0604020202020204" pitchFamily="34" charset="0"/>
              </a:rPr>
              <a:t>зменшення витрат на комунальні послуги та витратні матеріали, </a:t>
            </a:r>
            <a:endParaRPr lang="ru-RU" altLang="ru-RU" b="1" dirty="0" smtClean="0">
              <a:solidFill>
                <a:srgbClr val="0D305B"/>
              </a:solidFill>
              <a:latin typeface="Arial" panose="020B0604020202020204" pitchFamily="34" charset="0"/>
              <a:cs typeface="Arial" panose="020B0604020202020204" pitchFamily="34" charset="0"/>
            </a:endParaRPr>
          </a:p>
          <a:p>
            <a:pPr>
              <a:spcAft>
                <a:spcPct val="0"/>
              </a:spcAft>
              <a:buFont typeface="Wingdings" panose="05000000000000000000" pitchFamily="2" charset="2"/>
              <a:buChar char="Ø"/>
            </a:pPr>
            <a:r>
              <a:rPr lang="uk-UA" altLang="ru-RU" b="1" dirty="0" smtClean="0">
                <a:solidFill>
                  <a:srgbClr val="0D305B"/>
                </a:solidFill>
                <a:latin typeface="Arial" panose="020B0604020202020204" pitchFamily="34" charset="0"/>
                <a:cs typeface="Arial" panose="020B0604020202020204" pitchFamily="34" charset="0"/>
              </a:rPr>
              <a:t>більш стійка та взаємовигідна співпраця з роботодавцями,</a:t>
            </a:r>
            <a:endParaRPr lang="ru-RU" altLang="ru-RU" b="1" dirty="0" smtClean="0">
              <a:solidFill>
                <a:srgbClr val="0D305B"/>
              </a:solidFill>
              <a:latin typeface="Arial" panose="020B0604020202020204" pitchFamily="34" charset="0"/>
              <a:cs typeface="Arial" panose="020B0604020202020204" pitchFamily="34" charset="0"/>
            </a:endParaRPr>
          </a:p>
          <a:p>
            <a:pPr>
              <a:spcAft>
                <a:spcPct val="0"/>
              </a:spcAft>
              <a:buFont typeface="Wingdings" panose="05000000000000000000" pitchFamily="2" charset="2"/>
              <a:buChar char="Ø"/>
            </a:pPr>
            <a:r>
              <a:rPr lang="uk-UA" altLang="ru-RU" b="1" dirty="0" smtClean="0">
                <a:solidFill>
                  <a:srgbClr val="0D305B"/>
                </a:solidFill>
                <a:latin typeface="Arial" panose="020B0604020202020204" pitchFamily="34" charset="0"/>
                <a:cs typeface="Arial" panose="020B0604020202020204" pitchFamily="34" charset="0"/>
              </a:rPr>
              <a:t>популяризація дуальної форми навчання, що має позначитися на збільшенні конкурсу серед вступників до ОВПУ МТС.</a:t>
            </a:r>
            <a:endParaRPr lang="ru-RU" altLang="ru-RU" b="1" dirty="0" smtClean="0">
              <a:solidFill>
                <a:srgbClr val="0D305B"/>
              </a:solidFill>
              <a:latin typeface="Arial" panose="020B0604020202020204" pitchFamily="34" charset="0"/>
              <a:cs typeface="Arial" panose="020B0604020202020204" pitchFamily="34" charset="0"/>
            </a:endParaRPr>
          </a:p>
          <a:p>
            <a:pPr>
              <a:spcAft>
                <a:spcPct val="0"/>
              </a:spcAft>
              <a:buFont typeface="Wingdings" panose="05000000000000000000" pitchFamily="2" charset="2"/>
              <a:buChar char="Ø"/>
            </a:pPr>
            <a:endParaRPr lang="uk-UA" altLang="ru-RU" dirty="0" smtClean="0">
              <a:latin typeface="Arial" panose="020B0604020202020204" pitchFamily="34" charset="0"/>
              <a:cs typeface="Arial" panose="020B0604020202020204" pitchFamily="34" charset="0"/>
            </a:endParaRPr>
          </a:p>
        </p:txBody>
      </p:sp>
      <p:pic>
        <p:nvPicPr>
          <p:cNvPr id="15" name="Рисунок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27164" y="1152939"/>
            <a:ext cx="3445566" cy="517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8376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a:latin typeface="Times New Roman" panose="02020603050405020304" pitchFamily="18" charset="0"/>
                <a:ea typeface="Times New Roman" panose="02020603050405020304" pitchFamily="18" charset="0"/>
              </a:rPr>
              <a:t/>
            </a:r>
            <a:br>
              <a:rPr lang="ru-RU" sz="2800" dirty="0">
                <a:latin typeface="Times New Roman" panose="02020603050405020304" pitchFamily="18" charset="0"/>
                <a:ea typeface="Times New Roman" panose="02020603050405020304" pitchFamily="18" charset="0"/>
              </a:rPr>
            </a:br>
            <a:endParaRPr lang="uk-UA" dirty="0"/>
          </a:p>
        </p:txBody>
      </p:sp>
      <p:sp>
        <p:nvSpPr>
          <p:cNvPr id="6" name="Заголовок 1"/>
          <p:cNvSpPr txBox="1">
            <a:spLocks noGrp="1"/>
          </p:cNvSpPr>
          <p:nvPr/>
        </p:nvSpPr>
        <p:spPr bwMode="auto">
          <a:xfrm>
            <a:off x="414867" y="365125"/>
            <a:ext cx="11252199" cy="1870075"/>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lgn="ctr">
              <a:spcBef>
                <a:spcPct val="0"/>
              </a:spcBef>
              <a:spcAft>
                <a:spcPct val="0"/>
              </a:spcAft>
            </a:pPr>
            <a:r>
              <a:rPr lang="uk-UA" sz="2800" dirty="0">
                <a:solidFill>
                  <a:schemeClr val="bg1"/>
                </a:solidFill>
                <a:latin typeface="Arial" panose="020B0604020202020204" pitchFamily="34" charset="0"/>
                <a:ea typeface="Times New Roman" panose="02020603050405020304" pitchFamily="18" charset="0"/>
                <a:cs typeface="Arial" panose="020B0604020202020204" pitchFamily="34" charset="0"/>
              </a:rPr>
              <a:t>У </a:t>
            </a:r>
            <a:r>
              <a:rPr lang="uk-UA"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березні 2021 проведено Державну кваліфікаційну атестацію в групах </a:t>
            </a:r>
            <a:r>
              <a:rPr lang="uk-UA"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uk-UA"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16,17, що навчалися з елементами дуальної форми </a:t>
            </a:r>
            <a:r>
              <a:rPr lang="uk-UA"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навчання (працевлаштування </a:t>
            </a:r>
            <a:r>
              <a:rPr lang="uk-UA"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випускників – 100</a:t>
            </a:r>
            <a:r>
              <a:rPr lang="uk-UA"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uk-UA" altLang="ru-RU" sz="2800" b="1" dirty="0" smtClean="0">
              <a:solidFill>
                <a:schemeClr val="bg1"/>
              </a:solidFill>
              <a:latin typeface="Arial" panose="020B0604020202020204" pitchFamily="34" charset="0"/>
              <a:cs typeface="Arial" panose="020B0604020202020204" pitchFamily="34" charset="0"/>
            </a:endParaRPr>
          </a:p>
        </p:txBody>
      </p:sp>
      <p:pic>
        <p:nvPicPr>
          <p:cNvPr id="5124" name="Picture 4" descr="ОВПУ МТС: вступнику 2021 рок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34" y="2294467"/>
            <a:ext cx="8112946" cy="456353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Без сертифікатів ЗНО!"/>
          <p:cNvPicPr>
            <a:picLocks noChangeAspect="1" noChangeArrowheads="1"/>
          </p:cNvPicPr>
          <p:nvPr/>
        </p:nvPicPr>
        <p:blipFill rotWithShape="1">
          <a:blip r:embed="rId3">
            <a:extLst>
              <a:ext uri="{28A0092B-C50C-407E-A947-70E740481C1C}">
                <a14:useLocalDpi xmlns:a14="http://schemas.microsoft.com/office/drawing/2010/main" val="0"/>
              </a:ext>
            </a:extLst>
          </a:blip>
          <a:srcRect l="11473" t="14097" r="10947" b="13681"/>
          <a:stretch/>
        </p:blipFill>
        <p:spPr bwMode="auto">
          <a:xfrm>
            <a:off x="8231481" y="2294466"/>
            <a:ext cx="3451904" cy="456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9002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41866" y="343958"/>
            <a:ext cx="11362267" cy="3906309"/>
          </a:xfrm>
          <a:prstGeom prst="roundRect">
            <a:avLst/>
          </a:prstGeom>
          <a:solidFill>
            <a:srgbClr val="CCECFF"/>
          </a:solidFill>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pPr marL="0" indent="0" algn="ctr">
              <a:buNone/>
            </a:pPr>
            <a:r>
              <a:rPr lang="uk-UA" dirty="0">
                <a:solidFill>
                  <a:srgbClr val="002060"/>
                </a:solidFill>
                <a:latin typeface="Arial" panose="020B0604020202020204" pitchFamily="34" charset="0"/>
                <a:cs typeface="Arial" panose="020B0604020202020204" pitchFamily="34" charset="0"/>
              </a:rPr>
              <a:t>Відповідно до Наказу директора училища</a:t>
            </a:r>
            <a:r>
              <a:rPr lang="uk-UA" b="1" dirty="0">
                <a:solidFill>
                  <a:srgbClr val="002060"/>
                </a:solidFill>
                <a:latin typeface="Arial" panose="020B0604020202020204" pitchFamily="34" charset="0"/>
                <a:cs typeface="Arial" panose="020B0604020202020204" pitchFamily="34" charset="0"/>
              </a:rPr>
              <a:t> «Про електронні робочі зошити» </a:t>
            </a:r>
            <a:r>
              <a:rPr lang="uk-UA" dirty="0" smtClean="0">
                <a:solidFill>
                  <a:srgbClr val="002060"/>
                </a:solidFill>
                <a:latin typeface="Arial" panose="020B0604020202020204" pitchFamily="34" charset="0"/>
                <a:cs typeface="Arial" panose="020B0604020202020204" pitchFamily="34" charset="0"/>
              </a:rPr>
              <a:t>від </a:t>
            </a:r>
            <a:r>
              <a:rPr lang="uk-UA" dirty="0">
                <a:solidFill>
                  <a:srgbClr val="002060"/>
                </a:solidFill>
                <a:latin typeface="Arial" panose="020B0604020202020204" pitchFamily="34" charset="0"/>
                <a:cs typeface="Arial" panose="020B0604020202020204" pitchFamily="34" charset="0"/>
              </a:rPr>
              <a:t>12.06.2020 № 54-з до 01.06.2021 </a:t>
            </a:r>
            <a:r>
              <a:rPr lang="uk-UA" dirty="0" smtClean="0">
                <a:solidFill>
                  <a:srgbClr val="002060"/>
                </a:solidFill>
                <a:latin typeface="Arial" panose="020B0604020202020204" pitchFamily="34" charset="0"/>
                <a:cs typeface="Arial" panose="020B0604020202020204" pitchFamily="34" charset="0"/>
              </a:rPr>
              <a:t> </a:t>
            </a:r>
            <a:r>
              <a:rPr lang="uk-UA" dirty="0">
                <a:solidFill>
                  <a:srgbClr val="002060"/>
                </a:solidFill>
                <a:latin typeface="Arial" panose="020B0604020202020204" pitchFamily="34" charset="0"/>
                <a:cs typeface="Arial" panose="020B0604020202020204" pitchFamily="34" charset="0"/>
              </a:rPr>
              <a:t>педагогічні працівники розробили електронні робочі зошити з навчальних дисциплін </a:t>
            </a:r>
            <a:r>
              <a:rPr lang="uk-UA" dirty="0" err="1">
                <a:solidFill>
                  <a:srgbClr val="002060"/>
                </a:solidFill>
                <a:latin typeface="Arial" panose="020B0604020202020204" pitchFamily="34" charset="0"/>
                <a:cs typeface="Arial" panose="020B0604020202020204" pitchFamily="34" charset="0"/>
              </a:rPr>
              <a:t>професійно</a:t>
            </a:r>
            <a:r>
              <a:rPr lang="uk-UA" dirty="0">
                <a:solidFill>
                  <a:srgbClr val="002060"/>
                </a:solidFill>
                <a:latin typeface="Arial" panose="020B0604020202020204" pitchFamily="34" charset="0"/>
                <a:cs typeface="Arial" panose="020B0604020202020204" pitchFamily="34" charset="0"/>
              </a:rPr>
              <a:t>-теоретичної підготовки і </a:t>
            </a:r>
            <a:r>
              <a:rPr lang="uk-UA" dirty="0" err="1">
                <a:solidFill>
                  <a:srgbClr val="002060"/>
                </a:solidFill>
                <a:latin typeface="Arial" panose="020B0604020202020204" pitchFamily="34" charset="0"/>
                <a:cs typeface="Arial" panose="020B0604020202020204" pitchFamily="34" charset="0"/>
              </a:rPr>
              <a:t>професійно</a:t>
            </a:r>
            <a:r>
              <a:rPr lang="uk-UA" dirty="0">
                <a:solidFill>
                  <a:srgbClr val="002060"/>
                </a:solidFill>
                <a:latin typeface="Arial" panose="020B0604020202020204" pitchFamily="34" charset="0"/>
                <a:cs typeface="Arial" panose="020B0604020202020204" pitchFamily="34" charset="0"/>
              </a:rPr>
              <a:t>-практичної підготовки відповідно до Типового навчального плану підготовки кваліфікованих робітників ДСПТО 5122.С.56.10-2016 та СП(ПТ)О 5123.І.56.10-2017 та згідно затвердженого робочого навчального плану (з елементами дуальної форми навчання) за професіями «Кухар судновий (4-й розряд)» та «Офіціант (3-й розряд</a:t>
            </a:r>
            <a:r>
              <a:rPr lang="uk-UA" dirty="0" smtClean="0">
                <a:solidFill>
                  <a:srgbClr val="002060"/>
                </a:solidFill>
                <a:latin typeface="Arial" panose="020B0604020202020204" pitchFamily="34" charset="0"/>
                <a:cs typeface="Arial" panose="020B0604020202020204" pitchFamily="34" charset="0"/>
              </a:rPr>
              <a:t>)»; </a:t>
            </a:r>
          </a:p>
          <a:p>
            <a:pPr marL="0" indent="0" algn="ctr">
              <a:buNone/>
            </a:pPr>
            <a:r>
              <a:rPr lang="uk-UA" dirty="0" smtClean="0">
                <a:solidFill>
                  <a:srgbClr val="002060"/>
                </a:solidFill>
                <a:latin typeface="Arial" panose="020B0604020202020204" pitchFamily="34" charset="0"/>
                <a:cs typeface="Arial" panose="020B0604020202020204" pitchFamily="34" charset="0"/>
              </a:rPr>
              <a:t>Керівник робочої групи з розробки РЗ - </a:t>
            </a:r>
            <a:r>
              <a:rPr lang="uk-UA" dirty="0" err="1" smtClean="0">
                <a:solidFill>
                  <a:srgbClr val="002060"/>
                </a:solidFill>
                <a:latin typeface="Arial" panose="020B0604020202020204" pitchFamily="34" charset="0"/>
                <a:cs typeface="Arial" panose="020B0604020202020204" pitchFamily="34" charset="0"/>
              </a:rPr>
              <a:t>Добруха</a:t>
            </a:r>
            <a:r>
              <a:rPr lang="uk-UA" dirty="0" smtClean="0">
                <a:solidFill>
                  <a:srgbClr val="002060"/>
                </a:solidFill>
                <a:latin typeface="Arial" panose="020B0604020202020204" pitchFamily="34" charset="0"/>
                <a:cs typeface="Arial" panose="020B0604020202020204" pitchFamily="34" charset="0"/>
              </a:rPr>
              <a:t> М.М.:</a:t>
            </a:r>
            <a:endParaRPr lang="ru-RU" dirty="0">
              <a:solidFill>
                <a:srgbClr val="002060"/>
              </a:solidFill>
              <a:latin typeface="Arial" panose="020B0604020202020204" pitchFamily="34" charset="0"/>
              <a:cs typeface="Arial" panose="020B0604020202020204" pitchFamily="34" charset="0"/>
            </a:endParaRPr>
          </a:p>
          <a:p>
            <a:endParaRPr lang="uk-UA" dirty="0"/>
          </a:p>
        </p:txBody>
      </p:sp>
      <p:pic>
        <p:nvPicPr>
          <p:cNvPr id="2054" name="Picture 6" descr="Инфографика официант вектор - Страница 2 | Роялти-фри, бесплатные векторные  Инфографика официант картинки на Depositphotos®"/>
          <p:cNvPicPr>
            <a:picLocks noChangeAspect="1" noChangeArrowheads="1"/>
          </p:cNvPicPr>
          <p:nvPr/>
        </p:nvPicPr>
        <p:blipFill rotWithShape="1">
          <a:blip r:embed="rId2">
            <a:extLst>
              <a:ext uri="{28A0092B-C50C-407E-A947-70E740481C1C}">
                <a14:useLocalDpi xmlns:a14="http://schemas.microsoft.com/office/drawing/2010/main" val="0"/>
              </a:ext>
            </a:extLst>
          </a:blip>
          <a:srcRect t="12173" b="14505"/>
          <a:stretch/>
        </p:blipFill>
        <p:spPr bwMode="auto">
          <a:xfrm>
            <a:off x="6447716" y="4322340"/>
            <a:ext cx="3255792" cy="23872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Эксперты ресторанного путеводителя Michelin уже работают в Украине – посол"/>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20" y="4322340"/>
            <a:ext cx="4177663" cy="23872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Инфографика ресторан: стоковые векторные изображения, иллюстрации |  Depositphot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2083" y="4328033"/>
            <a:ext cx="2375850" cy="237585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1028" y="4322340"/>
            <a:ext cx="2581044" cy="2381543"/>
          </a:xfrm>
          <a:prstGeom prst="rect">
            <a:avLst/>
          </a:prstGeom>
        </p:spPr>
      </p:pic>
    </p:spTree>
    <p:extLst>
      <p:ext uri="{BB962C8B-B14F-4D97-AF65-F5344CB8AC3E}">
        <p14:creationId xmlns:p14="http://schemas.microsoft.com/office/powerpoint/2010/main" val="40499235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392142645"/>
              </p:ext>
            </p:extLst>
          </p:nvPr>
        </p:nvGraphicFramePr>
        <p:xfrm>
          <a:off x="84667" y="126999"/>
          <a:ext cx="11895666" cy="6544729"/>
        </p:xfrm>
        <a:graphic>
          <a:graphicData uri="http://schemas.openxmlformats.org/drawingml/2006/table">
            <a:tbl>
              <a:tblPr firstRow="1" firstCol="1" bandRow="1">
                <a:solidFill>
                  <a:srgbClr val="66FFFF"/>
                </a:solidFill>
                <a:tableStyleId>{5C22544A-7EE6-4342-B048-85BDC9FD1C3A}</a:tableStyleId>
              </a:tblPr>
              <a:tblGrid>
                <a:gridCol w="643466"/>
                <a:gridCol w="4758267"/>
                <a:gridCol w="1769533"/>
                <a:gridCol w="4724400"/>
              </a:tblGrid>
              <a:tr h="287040">
                <a:tc>
                  <a:txBody>
                    <a:bodyPr/>
                    <a:lstStyle/>
                    <a:p>
                      <a:pPr algn="ctr">
                        <a:spcAft>
                          <a:spcPts val="0"/>
                        </a:spcAft>
                      </a:pPr>
                      <a:r>
                        <a:rPr lang="uk-UA" sz="1800" b="1" dirty="0">
                          <a:solidFill>
                            <a:srgbClr val="002060"/>
                          </a:solidFill>
                          <a:effectLst/>
                        </a:rPr>
                        <a:t>№</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gridSpan="3">
                  <a:txBody>
                    <a:bodyPr/>
                    <a:lstStyle/>
                    <a:p>
                      <a:pPr algn="ctr">
                        <a:spcAft>
                          <a:spcPts val="0"/>
                        </a:spcAft>
                      </a:pPr>
                      <a:r>
                        <a:rPr lang="uk-UA" sz="1800" b="1" dirty="0">
                          <a:solidFill>
                            <a:srgbClr val="002060"/>
                          </a:solidFill>
                          <a:effectLst/>
                        </a:rPr>
                        <a:t>Професія «Кухар 3 розряду»</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hMerge="1">
                  <a:txBody>
                    <a:bodyPr/>
                    <a:lstStyle/>
                    <a:p>
                      <a:endParaRPr lang="uk-UA"/>
                    </a:p>
                  </a:txBody>
                  <a:tcPr/>
                </a:tc>
                <a:tc hMerge="1">
                  <a:txBody>
                    <a:bodyPr/>
                    <a:lstStyle/>
                    <a:p>
                      <a:endParaRPr lang="uk-UA"/>
                    </a:p>
                  </a:txBody>
                  <a:tcPr/>
                </a:tc>
              </a:tr>
              <a:tr h="287040">
                <a:tc>
                  <a:txBody>
                    <a:bodyPr/>
                    <a:lstStyle/>
                    <a:p>
                      <a:pPr algn="just">
                        <a:spcAft>
                          <a:spcPts val="0"/>
                        </a:spcAft>
                      </a:pPr>
                      <a:r>
                        <a:rPr lang="uk-UA" sz="1800" b="1">
                          <a:solidFill>
                            <a:srgbClr val="002060"/>
                          </a:solidFill>
                          <a:effectLst/>
                        </a:rPr>
                        <a:t> </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lgn="ctr">
                        <a:spcAft>
                          <a:spcPts val="0"/>
                        </a:spcAft>
                      </a:pPr>
                      <a:r>
                        <a:rPr lang="uk-UA" sz="1800" b="1" dirty="0">
                          <a:solidFill>
                            <a:srgbClr val="002060"/>
                          </a:solidFill>
                          <a:effectLst/>
                        </a:rPr>
                        <a:t>Предмет</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lgn="ctr">
                        <a:spcAft>
                          <a:spcPts val="0"/>
                        </a:spcAft>
                      </a:pPr>
                      <a:r>
                        <a:rPr lang="uk-UA" sz="1800" b="1" dirty="0">
                          <a:solidFill>
                            <a:srgbClr val="002060"/>
                          </a:solidFill>
                          <a:effectLst/>
                        </a:rPr>
                        <a:t>Кількість годин</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lgn="ctr">
                        <a:spcAft>
                          <a:spcPts val="0"/>
                        </a:spcAft>
                      </a:pPr>
                      <a:r>
                        <a:rPr lang="uk-UA" sz="1800" b="1" dirty="0">
                          <a:solidFill>
                            <a:srgbClr val="002060"/>
                          </a:solidFill>
                          <a:effectLst/>
                        </a:rPr>
                        <a:t>Розробник РЗ</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r>
              <a:tr h="287040">
                <a:tc>
                  <a:txBody>
                    <a:bodyPr/>
                    <a:lstStyle/>
                    <a:p>
                      <a:pPr algn="ctr">
                        <a:spcAft>
                          <a:spcPts val="0"/>
                        </a:spcAft>
                      </a:pPr>
                      <a:r>
                        <a:rPr lang="uk-UA" sz="1800" b="1" dirty="0">
                          <a:solidFill>
                            <a:srgbClr val="002060"/>
                          </a:solidFill>
                          <a:effectLst/>
                        </a:rPr>
                        <a:t>1</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Aft>
                          <a:spcPts val="0"/>
                        </a:spcAft>
                      </a:pPr>
                      <a:r>
                        <a:rPr lang="uk-UA" sz="1800" b="1" dirty="0">
                          <a:solidFill>
                            <a:srgbClr val="002060"/>
                          </a:solidFill>
                          <a:effectLst/>
                        </a:rPr>
                        <a:t>Інформаційні технології</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lgn="ctr">
                        <a:spcAft>
                          <a:spcPts val="0"/>
                        </a:spcAft>
                      </a:pPr>
                      <a:r>
                        <a:rPr lang="uk-UA" sz="1800" b="1">
                          <a:solidFill>
                            <a:srgbClr val="002060"/>
                          </a:solidFill>
                          <a:effectLst/>
                        </a:rPr>
                        <a:t>17</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Aft>
                          <a:spcPts val="0"/>
                        </a:spcAft>
                      </a:pPr>
                      <a:r>
                        <a:rPr lang="ru-RU" sz="1800" b="1">
                          <a:solidFill>
                            <a:srgbClr val="002060"/>
                          </a:solidFill>
                          <a:effectLst/>
                        </a:rPr>
                        <a:t>Коваленко Т.П.</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r>
              <a:tr h="287040">
                <a:tc>
                  <a:txBody>
                    <a:bodyPr/>
                    <a:lstStyle/>
                    <a:p>
                      <a:pPr algn="ctr">
                        <a:spcAft>
                          <a:spcPts val="0"/>
                        </a:spcAft>
                      </a:pPr>
                      <a:r>
                        <a:rPr lang="uk-UA" sz="1800" b="1">
                          <a:solidFill>
                            <a:srgbClr val="002060"/>
                          </a:solidFill>
                          <a:effectLst/>
                        </a:rPr>
                        <a:t>2</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Aft>
                          <a:spcPts val="0"/>
                        </a:spcAft>
                        <a:tabLst>
                          <a:tab pos="2969895" algn="ctr"/>
                          <a:tab pos="5940425" algn="r"/>
                          <a:tab pos="449580" algn="l"/>
                          <a:tab pos="2969895" algn="ctr"/>
                          <a:tab pos="5940425" algn="r"/>
                        </a:tabLst>
                      </a:pPr>
                      <a:r>
                        <a:rPr lang="uk-UA" sz="1800" b="1" dirty="0">
                          <a:solidFill>
                            <a:srgbClr val="002060"/>
                          </a:solidFill>
                          <a:effectLst/>
                        </a:rPr>
                        <a:t>Основи правових знань</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lgn="ctr">
                        <a:spcAft>
                          <a:spcPts val="0"/>
                        </a:spcAft>
                      </a:pPr>
                      <a:r>
                        <a:rPr lang="uk-UA" sz="1800" b="1">
                          <a:solidFill>
                            <a:srgbClr val="002060"/>
                          </a:solidFill>
                          <a:effectLst/>
                        </a:rPr>
                        <a:t>17</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Aft>
                          <a:spcPts val="0"/>
                        </a:spcAft>
                      </a:pPr>
                      <a:r>
                        <a:rPr lang="ru-RU" sz="1800" b="1">
                          <a:solidFill>
                            <a:srgbClr val="002060"/>
                          </a:solidFill>
                          <a:effectLst/>
                        </a:rPr>
                        <a:t>Малихіна А.Г.</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r>
              <a:tr h="287040">
                <a:tc>
                  <a:txBody>
                    <a:bodyPr/>
                    <a:lstStyle/>
                    <a:p>
                      <a:pPr algn="ctr">
                        <a:spcAft>
                          <a:spcPts val="0"/>
                        </a:spcAft>
                      </a:pPr>
                      <a:r>
                        <a:rPr lang="uk-UA" sz="1800" b="1">
                          <a:solidFill>
                            <a:srgbClr val="002060"/>
                          </a:solidFill>
                          <a:effectLst/>
                        </a:rPr>
                        <a:t>3</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Aft>
                          <a:spcPts val="0"/>
                        </a:spcAft>
                      </a:pPr>
                      <a:r>
                        <a:rPr lang="uk-UA" sz="1800" b="1" dirty="0">
                          <a:solidFill>
                            <a:srgbClr val="002060"/>
                          </a:solidFill>
                          <a:effectLst/>
                        </a:rPr>
                        <a:t>Правила дорожнього руху</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lgn="ctr">
                        <a:spcAft>
                          <a:spcPts val="0"/>
                        </a:spcAft>
                      </a:pPr>
                      <a:r>
                        <a:rPr lang="uk-UA" sz="1800" b="1" dirty="0">
                          <a:solidFill>
                            <a:srgbClr val="002060"/>
                          </a:solidFill>
                          <a:effectLst/>
                        </a:rPr>
                        <a:t>8</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Aft>
                          <a:spcPts val="0"/>
                        </a:spcAft>
                      </a:pPr>
                      <a:r>
                        <a:rPr lang="ru-RU" sz="1800" b="1">
                          <a:solidFill>
                            <a:srgbClr val="002060"/>
                          </a:solidFill>
                          <a:effectLst/>
                        </a:rPr>
                        <a:t>Ватулян С.Г.</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r>
              <a:tr h="301217">
                <a:tc>
                  <a:txBody>
                    <a:bodyPr/>
                    <a:lstStyle/>
                    <a:p>
                      <a:pPr algn="ctr">
                        <a:spcAft>
                          <a:spcPts val="0"/>
                        </a:spcAft>
                      </a:pPr>
                      <a:r>
                        <a:rPr lang="uk-UA" sz="1800" b="1">
                          <a:solidFill>
                            <a:srgbClr val="002060"/>
                          </a:solidFill>
                          <a:effectLst/>
                        </a:rPr>
                        <a:t>4</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Aft>
                          <a:spcPts val="0"/>
                        </a:spcAft>
                      </a:pPr>
                      <a:r>
                        <a:rPr lang="uk-UA" sz="1800" b="1" dirty="0">
                          <a:solidFill>
                            <a:srgbClr val="002060"/>
                          </a:solidFill>
                          <a:effectLst/>
                        </a:rPr>
                        <a:t>Основи галузевої економіки і підприємництва</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lgn="ctr">
                        <a:spcAft>
                          <a:spcPts val="0"/>
                        </a:spcAft>
                      </a:pPr>
                      <a:r>
                        <a:rPr lang="uk-UA" sz="1800" b="1" dirty="0">
                          <a:solidFill>
                            <a:srgbClr val="002060"/>
                          </a:solidFill>
                          <a:effectLst/>
                        </a:rPr>
                        <a:t>17</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Aft>
                          <a:spcPts val="0"/>
                        </a:spcAft>
                      </a:pPr>
                      <a:r>
                        <a:rPr lang="ru-RU" sz="1800" b="1" dirty="0" err="1">
                          <a:solidFill>
                            <a:srgbClr val="002060"/>
                          </a:solidFill>
                          <a:effectLst/>
                        </a:rPr>
                        <a:t>Алябьєва</a:t>
                      </a:r>
                      <a:r>
                        <a:rPr lang="ru-RU" sz="1800" b="1" dirty="0">
                          <a:solidFill>
                            <a:srgbClr val="002060"/>
                          </a:solidFill>
                          <a:effectLst/>
                        </a:rPr>
                        <a:t> Л.Г.</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r>
              <a:tr h="287040">
                <a:tc>
                  <a:txBody>
                    <a:bodyPr/>
                    <a:lstStyle/>
                    <a:p>
                      <a:pPr algn="ctr">
                        <a:spcAft>
                          <a:spcPts val="0"/>
                        </a:spcAft>
                      </a:pPr>
                      <a:r>
                        <a:rPr lang="uk-UA" sz="1800" b="1">
                          <a:solidFill>
                            <a:srgbClr val="002060"/>
                          </a:solidFill>
                          <a:effectLst/>
                        </a:rPr>
                        <a:t>5</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Aft>
                          <a:spcPts val="0"/>
                        </a:spcAft>
                      </a:pPr>
                      <a:r>
                        <a:rPr lang="uk-UA" sz="1800" b="1" spc="-10" dirty="0">
                          <a:solidFill>
                            <a:srgbClr val="002060"/>
                          </a:solidFill>
                          <a:effectLst/>
                        </a:rPr>
                        <a:t>Психологія та етика ділових відносин</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lgn="ctr">
                        <a:spcAft>
                          <a:spcPts val="0"/>
                        </a:spcAft>
                      </a:pPr>
                      <a:r>
                        <a:rPr lang="uk-UA" sz="1800" b="1">
                          <a:solidFill>
                            <a:srgbClr val="002060"/>
                          </a:solidFill>
                          <a:effectLst/>
                        </a:rPr>
                        <a:t>42</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Aft>
                          <a:spcPts val="0"/>
                        </a:spcAft>
                      </a:pPr>
                      <a:r>
                        <a:rPr lang="uk-UA" sz="1800" b="1" spc="-10" dirty="0">
                          <a:solidFill>
                            <a:srgbClr val="002060"/>
                          </a:solidFill>
                          <a:effectLst/>
                        </a:rPr>
                        <a:t>Ващенко Т.О.</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r>
              <a:tr h="408161">
                <a:tc>
                  <a:txBody>
                    <a:bodyPr/>
                    <a:lstStyle/>
                    <a:p>
                      <a:pPr algn="ctr">
                        <a:spcAft>
                          <a:spcPts val="0"/>
                        </a:spcAft>
                      </a:pPr>
                      <a:r>
                        <a:rPr lang="uk-UA" sz="1800" b="1">
                          <a:solidFill>
                            <a:srgbClr val="002060"/>
                          </a:solidFill>
                          <a:effectLst/>
                        </a:rPr>
                        <a:t>6</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Aft>
                          <a:spcPts val="0"/>
                        </a:spcAft>
                      </a:pPr>
                      <a:r>
                        <a:rPr lang="uk-UA" sz="1800" b="1" dirty="0">
                          <a:solidFill>
                            <a:srgbClr val="002060"/>
                          </a:solidFill>
                          <a:effectLst/>
                        </a:rPr>
                        <a:t>Фізична культура</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lgn="ctr">
                        <a:spcAft>
                          <a:spcPts val="0"/>
                        </a:spcAft>
                      </a:pPr>
                      <a:r>
                        <a:rPr lang="uk-UA" sz="1800" b="1" dirty="0">
                          <a:solidFill>
                            <a:srgbClr val="002060"/>
                          </a:solidFill>
                          <a:effectLst/>
                        </a:rPr>
                        <a:t>34</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Aft>
                          <a:spcPts val="0"/>
                        </a:spcAft>
                      </a:pPr>
                      <a:r>
                        <a:rPr lang="uk-UA" sz="1800" b="1" dirty="0">
                          <a:solidFill>
                            <a:srgbClr val="002060"/>
                          </a:solidFill>
                          <a:effectLst/>
                        </a:rPr>
                        <a:t>Павловська В.С</a:t>
                      </a:r>
                      <a:r>
                        <a:rPr lang="uk-UA" sz="1800" b="1" dirty="0" smtClean="0">
                          <a:solidFill>
                            <a:srgbClr val="002060"/>
                          </a:solidFill>
                          <a:effectLst/>
                        </a:rPr>
                        <a:t>., </a:t>
                      </a:r>
                      <a:r>
                        <a:rPr lang="uk-UA" sz="1800" b="1" dirty="0" err="1" smtClean="0">
                          <a:solidFill>
                            <a:srgbClr val="002060"/>
                          </a:solidFill>
                          <a:effectLst/>
                        </a:rPr>
                        <a:t>Найко</a:t>
                      </a:r>
                      <a:r>
                        <a:rPr lang="uk-UA" sz="1800" b="1" dirty="0" smtClean="0">
                          <a:solidFill>
                            <a:srgbClr val="002060"/>
                          </a:solidFill>
                          <a:effectLst/>
                        </a:rPr>
                        <a:t> </a:t>
                      </a:r>
                      <a:r>
                        <a:rPr lang="uk-UA" sz="1800" b="1" dirty="0">
                          <a:solidFill>
                            <a:srgbClr val="002060"/>
                          </a:solidFill>
                          <a:effectLst/>
                        </a:rPr>
                        <a:t>М.Ф</a:t>
                      </a:r>
                      <a:r>
                        <a:rPr lang="uk-UA" sz="1800" b="1" dirty="0" smtClean="0">
                          <a:solidFill>
                            <a:srgbClr val="002060"/>
                          </a:solidFill>
                          <a:effectLst/>
                        </a:rPr>
                        <a:t>., Карпенко </a:t>
                      </a:r>
                      <a:r>
                        <a:rPr lang="uk-UA" sz="1800" b="1" dirty="0">
                          <a:solidFill>
                            <a:srgbClr val="002060"/>
                          </a:solidFill>
                          <a:effectLst/>
                        </a:rPr>
                        <a:t>Т.В.</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r>
              <a:tr h="574081">
                <a:tc>
                  <a:txBody>
                    <a:bodyPr/>
                    <a:lstStyle/>
                    <a:p>
                      <a:pPr algn="ctr">
                        <a:spcAft>
                          <a:spcPts val="0"/>
                        </a:spcAft>
                      </a:pPr>
                      <a:r>
                        <a:rPr lang="uk-UA" sz="1800" b="1" dirty="0">
                          <a:solidFill>
                            <a:srgbClr val="002060"/>
                          </a:solidFill>
                          <a:effectLst/>
                        </a:rPr>
                        <a:t>7</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Aft>
                          <a:spcPts val="0"/>
                        </a:spcAft>
                      </a:pPr>
                      <a:r>
                        <a:rPr lang="uk-UA" sz="1800" b="1" dirty="0">
                          <a:solidFill>
                            <a:srgbClr val="002060"/>
                          </a:solidFill>
                          <a:effectLst/>
                        </a:rPr>
                        <a:t>Технологія приготування їжі з основами товарознавства</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lgn="ctr">
                        <a:spcAft>
                          <a:spcPts val="0"/>
                        </a:spcAft>
                      </a:pPr>
                      <a:r>
                        <a:rPr lang="ru-RU" sz="1800" b="1" dirty="0">
                          <a:solidFill>
                            <a:srgbClr val="002060"/>
                          </a:solidFill>
                          <a:effectLst/>
                        </a:rPr>
                        <a:t>102</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Aft>
                          <a:spcPts val="0"/>
                        </a:spcAft>
                      </a:pPr>
                      <a:r>
                        <a:rPr lang="uk-UA" sz="1800" b="1" dirty="0">
                          <a:solidFill>
                            <a:srgbClr val="002060"/>
                          </a:solidFill>
                          <a:effectLst/>
                        </a:rPr>
                        <a:t>Петренко В.І</a:t>
                      </a:r>
                      <a:r>
                        <a:rPr lang="uk-UA" sz="1800" b="1" dirty="0" smtClean="0">
                          <a:solidFill>
                            <a:srgbClr val="002060"/>
                          </a:solidFill>
                          <a:effectLst/>
                        </a:rPr>
                        <a:t>., </a:t>
                      </a:r>
                      <a:r>
                        <a:rPr lang="uk-UA" sz="1800" b="1" dirty="0" err="1" smtClean="0">
                          <a:solidFill>
                            <a:srgbClr val="002060"/>
                          </a:solidFill>
                          <a:effectLst/>
                        </a:rPr>
                        <a:t>Марущак</a:t>
                      </a:r>
                      <a:r>
                        <a:rPr lang="uk-UA" sz="1800" b="1" dirty="0" smtClean="0">
                          <a:solidFill>
                            <a:srgbClr val="002060"/>
                          </a:solidFill>
                          <a:effectLst/>
                        </a:rPr>
                        <a:t> </a:t>
                      </a:r>
                      <a:r>
                        <a:rPr lang="uk-UA" sz="1800" b="1" dirty="0">
                          <a:solidFill>
                            <a:srgbClr val="002060"/>
                          </a:solidFill>
                          <a:effectLst/>
                        </a:rPr>
                        <a:t>Л.І</a:t>
                      </a:r>
                      <a:r>
                        <a:rPr lang="uk-UA" sz="1800" b="1" dirty="0" smtClean="0">
                          <a:solidFill>
                            <a:srgbClr val="002060"/>
                          </a:solidFill>
                          <a:effectLst/>
                        </a:rPr>
                        <a:t>., Осадча </a:t>
                      </a:r>
                      <a:r>
                        <a:rPr lang="uk-UA" sz="1800" b="1" dirty="0">
                          <a:solidFill>
                            <a:srgbClr val="002060"/>
                          </a:solidFill>
                          <a:effectLst/>
                        </a:rPr>
                        <a:t>Т.Б.</a:t>
                      </a:r>
                      <a:endParaRPr lang="ru-RU" sz="1800" b="1" dirty="0">
                        <a:solidFill>
                          <a:srgbClr val="002060"/>
                        </a:solidFill>
                        <a:effectLst/>
                      </a:endParaRPr>
                    </a:p>
                    <a:p>
                      <a:pPr>
                        <a:spcAft>
                          <a:spcPts val="0"/>
                        </a:spcAft>
                      </a:pPr>
                      <a:r>
                        <a:rPr lang="ru-RU" sz="1800" b="1" dirty="0" err="1">
                          <a:solidFill>
                            <a:srgbClr val="002060"/>
                          </a:solidFill>
                          <a:effectLst/>
                        </a:rPr>
                        <a:t>Степурко</a:t>
                      </a:r>
                      <a:r>
                        <a:rPr lang="ru-RU" sz="1800" b="1" dirty="0">
                          <a:solidFill>
                            <a:srgbClr val="002060"/>
                          </a:solidFill>
                          <a:effectLst/>
                        </a:rPr>
                        <a:t> Г.П</a:t>
                      </a:r>
                      <a:r>
                        <a:rPr lang="ru-RU" sz="1800" b="1" dirty="0" smtClean="0">
                          <a:solidFill>
                            <a:srgbClr val="002060"/>
                          </a:solidFill>
                          <a:effectLst/>
                        </a:rPr>
                        <a:t>., Наливайко </a:t>
                      </a:r>
                      <a:r>
                        <a:rPr lang="ru-RU" sz="1800" b="1" dirty="0">
                          <a:solidFill>
                            <a:srgbClr val="002060"/>
                          </a:solidFill>
                          <a:effectLst/>
                        </a:rPr>
                        <a:t>Л.С.</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r>
              <a:tr h="287040">
                <a:tc>
                  <a:txBody>
                    <a:bodyPr/>
                    <a:lstStyle/>
                    <a:p>
                      <a:pPr algn="ctr">
                        <a:spcAft>
                          <a:spcPts val="0"/>
                        </a:spcAft>
                      </a:pPr>
                      <a:r>
                        <a:rPr lang="uk-UA" sz="1800" b="1">
                          <a:solidFill>
                            <a:srgbClr val="002060"/>
                          </a:solidFill>
                          <a:effectLst/>
                        </a:rPr>
                        <a:t>8</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Aft>
                          <a:spcPts val="0"/>
                        </a:spcAft>
                      </a:pPr>
                      <a:r>
                        <a:rPr lang="uk-UA" sz="1800" b="1">
                          <a:solidFill>
                            <a:srgbClr val="002060"/>
                          </a:solidFill>
                          <a:effectLst/>
                        </a:rPr>
                        <a:t>Устаткування підприємств харчування</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lgn="ctr">
                        <a:spcAft>
                          <a:spcPts val="0"/>
                        </a:spcAft>
                      </a:pPr>
                      <a:r>
                        <a:rPr lang="uk-UA" sz="1800" b="1" dirty="0">
                          <a:solidFill>
                            <a:srgbClr val="002060"/>
                          </a:solidFill>
                          <a:effectLst/>
                        </a:rPr>
                        <a:t>70</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Aft>
                          <a:spcPts val="0"/>
                        </a:spcAft>
                      </a:pPr>
                      <a:r>
                        <a:rPr lang="ru-RU" sz="1800" b="1" dirty="0" err="1">
                          <a:solidFill>
                            <a:srgbClr val="002060"/>
                          </a:solidFill>
                          <a:effectLst/>
                        </a:rPr>
                        <a:t>Улановський</a:t>
                      </a:r>
                      <a:r>
                        <a:rPr lang="ru-RU" sz="1800" b="1" dirty="0">
                          <a:solidFill>
                            <a:srgbClr val="002060"/>
                          </a:solidFill>
                          <a:effectLst/>
                        </a:rPr>
                        <a:t> А.М.</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r>
              <a:tr h="287040">
                <a:tc>
                  <a:txBody>
                    <a:bodyPr/>
                    <a:lstStyle/>
                    <a:p>
                      <a:pPr algn="ctr">
                        <a:spcAft>
                          <a:spcPts val="0"/>
                        </a:spcAft>
                      </a:pPr>
                      <a:r>
                        <a:rPr lang="uk-UA" sz="1800" b="1">
                          <a:solidFill>
                            <a:srgbClr val="002060"/>
                          </a:solidFill>
                          <a:effectLst/>
                        </a:rPr>
                        <a:t>9</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Aft>
                          <a:spcPts val="0"/>
                        </a:spcAft>
                      </a:pPr>
                      <a:r>
                        <a:rPr lang="uk-UA" sz="1800" b="1">
                          <a:solidFill>
                            <a:srgbClr val="002060"/>
                          </a:solidFill>
                          <a:effectLst/>
                        </a:rPr>
                        <a:t>Гігієна та санітарія виробництва</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lgn="ctr">
                        <a:spcAft>
                          <a:spcPts val="0"/>
                        </a:spcAft>
                      </a:pPr>
                      <a:r>
                        <a:rPr lang="uk-UA" sz="1800" b="1" dirty="0">
                          <a:solidFill>
                            <a:srgbClr val="002060"/>
                          </a:solidFill>
                          <a:effectLst/>
                        </a:rPr>
                        <a:t>27</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Aft>
                          <a:spcPts val="0"/>
                        </a:spcAft>
                      </a:pPr>
                      <a:r>
                        <a:rPr lang="ru-RU" sz="1800" b="1" dirty="0">
                          <a:solidFill>
                            <a:srgbClr val="002060"/>
                          </a:solidFill>
                          <a:effectLst/>
                        </a:rPr>
                        <a:t>Наливайко Л.С.</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r>
              <a:tr h="287040">
                <a:tc>
                  <a:txBody>
                    <a:bodyPr/>
                    <a:lstStyle/>
                    <a:p>
                      <a:pPr algn="ctr">
                        <a:spcAft>
                          <a:spcPts val="0"/>
                        </a:spcAft>
                      </a:pPr>
                      <a:r>
                        <a:rPr lang="uk-UA" sz="1800" b="1">
                          <a:solidFill>
                            <a:srgbClr val="002060"/>
                          </a:solidFill>
                          <a:effectLst/>
                        </a:rPr>
                        <a:t>10</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Aft>
                          <a:spcPts val="0"/>
                        </a:spcAft>
                      </a:pPr>
                      <a:r>
                        <a:rPr lang="uk-UA" sz="1800" b="1">
                          <a:solidFill>
                            <a:srgbClr val="002060"/>
                          </a:solidFill>
                          <a:effectLst/>
                        </a:rPr>
                        <a:t>Організація виробництва та обслуговування</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lgn="ctr">
                        <a:spcAft>
                          <a:spcPts val="0"/>
                        </a:spcAft>
                      </a:pPr>
                      <a:r>
                        <a:rPr lang="uk-UA" sz="1800" b="1" dirty="0">
                          <a:solidFill>
                            <a:srgbClr val="002060"/>
                          </a:solidFill>
                          <a:effectLst/>
                        </a:rPr>
                        <a:t>27</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Aft>
                          <a:spcPts val="0"/>
                        </a:spcAft>
                      </a:pPr>
                      <a:r>
                        <a:rPr lang="ru-RU" sz="1800" b="1" dirty="0" err="1">
                          <a:solidFill>
                            <a:srgbClr val="002060"/>
                          </a:solidFill>
                          <a:effectLst/>
                        </a:rPr>
                        <a:t>Андрієнко</a:t>
                      </a:r>
                      <a:r>
                        <a:rPr lang="ru-RU" sz="1800" b="1" dirty="0">
                          <a:solidFill>
                            <a:srgbClr val="002060"/>
                          </a:solidFill>
                          <a:effectLst/>
                        </a:rPr>
                        <a:t> А.М.</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r>
              <a:tr h="287040">
                <a:tc>
                  <a:txBody>
                    <a:bodyPr/>
                    <a:lstStyle/>
                    <a:p>
                      <a:pPr algn="ctr">
                        <a:spcAft>
                          <a:spcPts val="0"/>
                        </a:spcAft>
                      </a:pPr>
                      <a:r>
                        <a:rPr lang="uk-UA" sz="1800" b="1">
                          <a:solidFill>
                            <a:srgbClr val="002060"/>
                          </a:solidFill>
                          <a:effectLst/>
                        </a:rPr>
                        <a:t>11</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Aft>
                          <a:spcPts val="0"/>
                        </a:spcAft>
                      </a:pPr>
                      <a:r>
                        <a:rPr lang="uk-UA" sz="1800" b="1">
                          <a:solidFill>
                            <a:srgbClr val="002060"/>
                          </a:solidFill>
                          <a:effectLst/>
                        </a:rPr>
                        <a:t>Облік, калькуляція і звітність</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lgn="ctr">
                        <a:spcAft>
                          <a:spcPts val="0"/>
                        </a:spcAft>
                      </a:pPr>
                      <a:r>
                        <a:rPr lang="uk-UA" sz="1800" b="1" dirty="0">
                          <a:solidFill>
                            <a:srgbClr val="002060"/>
                          </a:solidFill>
                          <a:effectLst/>
                        </a:rPr>
                        <a:t>10</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Aft>
                          <a:spcPts val="0"/>
                        </a:spcAft>
                      </a:pPr>
                      <a:r>
                        <a:rPr lang="ru-RU" sz="1800" b="1" dirty="0" err="1">
                          <a:solidFill>
                            <a:srgbClr val="002060"/>
                          </a:solidFill>
                          <a:effectLst/>
                        </a:rPr>
                        <a:t>Андрієнко</a:t>
                      </a:r>
                      <a:r>
                        <a:rPr lang="ru-RU" sz="1800" b="1" dirty="0">
                          <a:solidFill>
                            <a:srgbClr val="002060"/>
                          </a:solidFill>
                          <a:effectLst/>
                        </a:rPr>
                        <a:t> А.М. </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r>
              <a:tr h="287040">
                <a:tc>
                  <a:txBody>
                    <a:bodyPr/>
                    <a:lstStyle/>
                    <a:p>
                      <a:pPr algn="ctr">
                        <a:spcAft>
                          <a:spcPts val="0"/>
                        </a:spcAft>
                      </a:pPr>
                      <a:r>
                        <a:rPr lang="uk-UA" sz="1800" b="1">
                          <a:solidFill>
                            <a:srgbClr val="002060"/>
                          </a:solidFill>
                          <a:effectLst/>
                        </a:rPr>
                        <a:t>12</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Aft>
                          <a:spcPts val="0"/>
                        </a:spcAft>
                      </a:pPr>
                      <a:r>
                        <a:rPr lang="uk-UA" sz="1800" b="1">
                          <a:solidFill>
                            <a:srgbClr val="002060"/>
                          </a:solidFill>
                          <a:effectLst/>
                        </a:rPr>
                        <a:t>Охорона праці</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lgn="ctr">
                        <a:spcAft>
                          <a:spcPts val="0"/>
                        </a:spcAft>
                      </a:pPr>
                      <a:r>
                        <a:rPr lang="uk-UA" sz="1800" b="1" dirty="0">
                          <a:solidFill>
                            <a:srgbClr val="002060"/>
                          </a:solidFill>
                          <a:effectLst/>
                        </a:rPr>
                        <a:t>30</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Aft>
                          <a:spcPts val="0"/>
                        </a:spcAft>
                      </a:pPr>
                      <a:r>
                        <a:rPr lang="ru-RU" sz="1800" b="1" dirty="0" err="1">
                          <a:solidFill>
                            <a:srgbClr val="002060"/>
                          </a:solidFill>
                          <a:effectLst/>
                        </a:rPr>
                        <a:t>Садовська</a:t>
                      </a:r>
                      <a:r>
                        <a:rPr lang="ru-RU" sz="1800" b="1" dirty="0">
                          <a:solidFill>
                            <a:srgbClr val="002060"/>
                          </a:solidFill>
                          <a:effectLst/>
                        </a:rPr>
                        <a:t> О.Д.</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r>
              <a:tr h="2103830">
                <a:tc>
                  <a:txBody>
                    <a:bodyPr/>
                    <a:lstStyle/>
                    <a:p>
                      <a:pPr algn="ctr">
                        <a:spcAft>
                          <a:spcPts val="0"/>
                        </a:spcAft>
                      </a:pPr>
                      <a:r>
                        <a:rPr lang="uk-UA" sz="1800" b="1">
                          <a:solidFill>
                            <a:srgbClr val="002060"/>
                          </a:solidFill>
                          <a:effectLst/>
                        </a:rPr>
                        <a:t>13</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Aft>
                          <a:spcPts val="0"/>
                        </a:spcAft>
                      </a:pPr>
                      <a:r>
                        <a:rPr lang="uk-UA" sz="1800" b="1">
                          <a:solidFill>
                            <a:srgbClr val="002060"/>
                          </a:solidFill>
                          <a:effectLst/>
                        </a:rPr>
                        <a:t>Професійно-практична підготовка</a:t>
                      </a:r>
                      <a:endParaRPr lang="ru-RU" sz="1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lgn="ctr">
                        <a:spcAft>
                          <a:spcPts val="0"/>
                        </a:spcAft>
                      </a:pPr>
                      <a:r>
                        <a:rPr lang="uk-UA" sz="1800" b="1" dirty="0">
                          <a:solidFill>
                            <a:srgbClr val="002060"/>
                          </a:solidFill>
                          <a:effectLst/>
                        </a:rPr>
                        <a:t>545</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c>
                  <a:txBody>
                    <a:bodyPr/>
                    <a:lstStyle/>
                    <a:p>
                      <a:pPr>
                        <a:spcBef>
                          <a:spcPts val="200"/>
                        </a:spcBef>
                        <a:spcAft>
                          <a:spcPts val="0"/>
                        </a:spcAft>
                      </a:pPr>
                      <a:r>
                        <a:rPr lang="uk-UA" sz="1800" b="1" dirty="0" err="1">
                          <a:solidFill>
                            <a:srgbClr val="002060"/>
                          </a:solidFill>
                          <a:effectLst/>
                        </a:rPr>
                        <a:t>Цвірінкалова</a:t>
                      </a:r>
                      <a:r>
                        <a:rPr lang="uk-UA" sz="1800" b="1" dirty="0">
                          <a:solidFill>
                            <a:srgbClr val="002060"/>
                          </a:solidFill>
                          <a:effectLst/>
                        </a:rPr>
                        <a:t> Н.П</a:t>
                      </a:r>
                      <a:r>
                        <a:rPr lang="uk-UA" sz="1800" b="1" dirty="0" smtClean="0">
                          <a:solidFill>
                            <a:srgbClr val="002060"/>
                          </a:solidFill>
                          <a:effectLst/>
                        </a:rPr>
                        <a:t>., </a:t>
                      </a:r>
                      <a:r>
                        <a:rPr lang="uk-UA" sz="1800" b="1" dirty="0" err="1" smtClean="0">
                          <a:solidFill>
                            <a:srgbClr val="002060"/>
                          </a:solidFill>
                          <a:effectLst/>
                        </a:rPr>
                        <a:t>Цвірінкалова</a:t>
                      </a:r>
                      <a:r>
                        <a:rPr lang="uk-UA" sz="1800" b="1" dirty="0" smtClean="0">
                          <a:solidFill>
                            <a:srgbClr val="002060"/>
                          </a:solidFill>
                          <a:effectLst/>
                        </a:rPr>
                        <a:t> </a:t>
                      </a:r>
                      <a:r>
                        <a:rPr lang="uk-UA" sz="1800" b="1" dirty="0">
                          <a:solidFill>
                            <a:srgbClr val="002060"/>
                          </a:solidFill>
                          <a:effectLst/>
                        </a:rPr>
                        <a:t>Н.П</a:t>
                      </a:r>
                      <a:r>
                        <a:rPr lang="uk-UA" sz="1800" b="1" dirty="0" smtClean="0">
                          <a:solidFill>
                            <a:srgbClr val="002060"/>
                          </a:solidFill>
                          <a:effectLst/>
                        </a:rPr>
                        <a:t>., </a:t>
                      </a:r>
                      <a:r>
                        <a:rPr lang="uk-UA" sz="1800" b="1" dirty="0" err="1" smtClean="0">
                          <a:solidFill>
                            <a:srgbClr val="002060"/>
                          </a:solidFill>
                          <a:effectLst/>
                        </a:rPr>
                        <a:t>Тульба</a:t>
                      </a:r>
                      <a:r>
                        <a:rPr lang="uk-UA" sz="1800" b="1" dirty="0" smtClean="0">
                          <a:solidFill>
                            <a:srgbClr val="002060"/>
                          </a:solidFill>
                          <a:effectLst/>
                        </a:rPr>
                        <a:t> </a:t>
                      </a:r>
                      <a:r>
                        <a:rPr lang="uk-UA" sz="1800" b="1" dirty="0">
                          <a:solidFill>
                            <a:srgbClr val="002060"/>
                          </a:solidFill>
                          <a:effectLst/>
                        </a:rPr>
                        <a:t>Л.П</a:t>
                      </a:r>
                      <a:r>
                        <a:rPr lang="uk-UA" sz="1800" b="1" dirty="0" smtClean="0">
                          <a:solidFill>
                            <a:srgbClr val="002060"/>
                          </a:solidFill>
                          <a:effectLst/>
                        </a:rPr>
                        <a:t>., Вагнер </a:t>
                      </a:r>
                      <a:r>
                        <a:rPr lang="uk-UA" sz="1800" b="1" dirty="0">
                          <a:solidFill>
                            <a:srgbClr val="002060"/>
                          </a:solidFill>
                          <a:effectLst/>
                        </a:rPr>
                        <a:t>О.Г</a:t>
                      </a:r>
                      <a:r>
                        <a:rPr lang="uk-UA" sz="1800" b="1" dirty="0" smtClean="0">
                          <a:solidFill>
                            <a:srgbClr val="002060"/>
                          </a:solidFill>
                          <a:effectLst/>
                        </a:rPr>
                        <a:t>., </a:t>
                      </a:r>
                      <a:r>
                        <a:rPr lang="ru-RU" sz="1800" b="1" dirty="0" err="1" smtClean="0">
                          <a:solidFill>
                            <a:srgbClr val="002060"/>
                          </a:solidFill>
                          <a:effectLst/>
                        </a:rPr>
                        <a:t>Кокотович</a:t>
                      </a:r>
                      <a:r>
                        <a:rPr lang="ru-RU" sz="1800" b="1" dirty="0" smtClean="0">
                          <a:solidFill>
                            <a:srgbClr val="002060"/>
                          </a:solidFill>
                          <a:effectLst/>
                        </a:rPr>
                        <a:t> </a:t>
                      </a:r>
                      <a:r>
                        <a:rPr lang="ru-RU" sz="1800" b="1" dirty="0">
                          <a:solidFill>
                            <a:srgbClr val="002060"/>
                          </a:solidFill>
                          <a:effectLst/>
                        </a:rPr>
                        <a:t>Д.М</a:t>
                      </a:r>
                      <a:r>
                        <a:rPr lang="ru-RU" sz="1800" b="1" dirty="0" smtClean="0">
                          <a:solidFill>
                            <a:srgbClr val="002060"/>
                          </a:solidFill>
                          <a:effectLst/>
                        </a:rPr>
                        <a:t>., </a:t>
                      </a:r>
                      <a:r>
                        <a:rPr lang="uk-UA" sz="1800" b="1" dirty="0" smtClean="0">
                          <a:solidFill>
                            <a:srgbClr val="002060"/>
                          </a:solidFill>
                          <a:effectLst/>
                        </a:rPr>
                        <a:t>Орлик </a:t>
                      </a:r>
                      <a:r>
                        <a:rPr lang="uk-UA" sz="1800" b="1" dirty="0">
                          <a:solidFill>
                            <a:srgbClr val="002060"/>
                          </a:solidFill>
                          <a:effectLst/>
                        </a:rPr>
                        <a:t>І.О.</a:t>
                      </a:r>
                      <a:endParaRPr lang="ru-RU" sz="1800" b="1" dirty="0">
                        <a:solidFill>
                          <a:srgbClr val="002060"/>
                        </a:solidFill>
                        <a:effectLst/>
                      </a:endParaRPr>
                    </a:p>
                    <a:p>
                      <a:pPr>
                        <a:spcAft>
                          <a:spcPts val="0"/>
                        </a:spcAft>
                      </a:pPr>
                      <a:r>
                        <a:rPr lang="uk-UA" sz="1800" b="1" dirty="0">
                          <a:solidFill>
                            <a:srgbClr val="002060"/>
                          </a:solidFill>
                          <a:effectLst/>
                        </a:rPr>
                        <a:t>Удовенко О.В</a:t>
                      </a:r>
                      <a:r>
                        <a:rPr lang="uk-UA" sz="1800" b="1" dirty="0" smtClean="0">
                          <a:solidFill>
                            <a:srgbClr val="002060"/>
                          </a:solidFill>
                          <a:effectLst/>
                        </a:rPr>
                        <a:t>., Соколова </a:t>
                      </a:r>
                      <a:r>
                        <a:rPr lang="uk-UA" sz="1800" b="1" dirty="0">
                          <a:solidFill>
                            <a:srgbClr val="002060"/>
                          </a:solidFill>
                          <a:effectLst/>
                        </a:rPr>
                        <a:t>А.І</a:t>
                      </a:r>
                      <a:r>
                        <a:rPr lang="uk-UA" sz="1800" b="1" dirty="0" smtClean="0">
                          <a:solidFill>
                            <a:srgbClr val="002060"/>
                          </a:solidFill>
                          <a:effectLst/>
                        </a:rPr>
                        <a:t>., </a:t>
                      </a:r>
                      <a:r>
                        <a:rPr lang="ru-RU" sz="1800" b="1" dirty="0" err="1" smtClean="0">
                          <a:solidFill>
                            <a:srgbClr val="002060"/>
                          </a:solidFill>
                          <a:effectLst/>
                        </a:rPr>
                        <a:t>Уцерова</a:t>
                      </a:r>
                      <a:r>
                        <a:rPr lang="ru-RU" sz="1800" b="1" dirty="0" smtClean="0">
                          <a:solidFill>
                            <a:srgbClr val="002060"/>
                          </a:solidFill>
                          <a:effectLst/>
                        </a:rPr>
                        <a:t> </a:t>
                      </a:r>
                      <a:r>
                        <a:rPr lang="ru-RU" sz="1800" b="1" dirty="0">
                          <a:solidFill>
                            <a:srgbClr val="002060"/>
                          </a:solidFill>
                          <a:effectLst/>
                        </a:rPr>
                        <a:t>Т.Г.</a:t>
                      </a:r>
                    </a:p>
                    <a:p>
                      <a:pPr>
                        <a:spcAft>
                          <a:spcPts val="0"/>
                        </a:spcAft>
                      </a:pPr>
                      <a:r>
                        <a:rPr lang="ru-RU" sz="1800" b="1" dirty="0">
                          <a:solidFill>
                            <a:srgbClr val="002060"/>
                          </a:solidFill>
                          <a:effectLst/>
                        </a:rPr>
                        <a:t>Максименко І.М</a:t>
                      </a:r>
                      <a:r>
                        <a:rPr lang="ru-RU" sz="1800" b="1" dirty="0" smtClean="0">
                          <a:solidFill>
                            <a:srgbClr val="002060"/>
                          </a:solidFill>
                          <a:effectLst/>
                        </a:rPr>
                        <a:t>., </a:t>
                      </a:r>
                      <a:r>
                        <a:rPr lang="ru-RU" sz="1800" b="1" dirty="0" err="1" smtClean="0">
                          <a:solidFill>
                            <a:srgbClr val="002060"/>
                          </a:solidFill>
                          <a:effectLst/>
                        </a:rPr>
                        <a:t>Ісайко</a:t>
                      </a:r>
                      <a:r>
                        <a:rPr lang="ru-RU" sz="1800" b="1" dirty="0" smtClean="0">
                          <a:solidFill>
                            <a:srgbClr val="002060"/>
                          </a:solidFill>
                          <a:effectLst/>
                        </a:rPr>
                        <a:t> </a:t>
                      </a:r>
                      <a:r>
                        <a:rPr lang="ru-RU" sz="1800" b="1" dirty="0">
                          <a:solidFill>
                            <a:srgbClr val="002060"/>
                          </a:solidFill>
                          <a:effectLst/>
                        </a:rPr>
                        <a:t>Л.М</a:t>
                      </a:r>
                      <a:r>
                        <a:rPr lang="ru-RU" sz="1800" b="1" dirty="0" smtClean="0">
                          <a:solidFill>
                            <a:srgbClr val="002060"/>
                          </a:solidFill>
                          <a:effectLst/>
                        </a:rPr>
                        <a:t>., </a:t>
                      </a:r>
                      <a:r>
                        <a:rPr lang="ru-RU" sz="1800" b="1" dirty="0" err="1" smtClean="0">
                          <a:solidFill>
                            <a:srgbClr val="002060"/>
                          </a:solidFill>
                          <a:effectLst/>
                        </a:rPr>
                        <a:t>Сайфулліна</a:t>
                      </a:r>
                      <a:r>
                        <a:rPr lang="ru-RU" sz="1800" b="1" dirty="0" smtClean="0">
                          <a:solidFill>
                            <a:srgbClr val="002060"/>
                          </a:solidFill>
                          <a:effectLst/>
                        </a:rPr>
                        <a:t> </a:t>
                      </a:r>
                      <a:r>
                        <a:rPr lang="ru-RU" sz="1800" b="1" dirty="0">
                          <a:solidFill>
                            <a:srgbClr val="002060"/>
                          </a:solidFill>
                          <a:effectLst/>
                        </a:rPr>
                        <a:t>Д.П</a:t>
                      </a:r>
                      <a:r>
                        <a:rPr lang="ru-RU" sz="1800" b="1" dirty="0" smtClean="0">
                          <a:solidFill>
                            <a:srgbClr val="002060"/>
                          </a:solidFill>
                          <a:effectLst/>
                        </a:rPr>
                        <a:t>., </a:t>
                      </a:r>
                      <a:r>
                        <a:rPr lang="ru-RU" sz="1800" b="1" dirty="0" err="1" smtClean="0">
                          <a:solidFill>
                            <a:srgbClr val="002060"/>
                          </a:solidFill>
                          <a:effectLst/>
                        </a:rPr>
                        <a:t>Андрєєва</a:t>
                      </a:r>
                      <a:r>
                        <a:rPr lang="ru-RU" sz="1800" b="1" dirty="0" smtClean="0">
                          <a:solidFill>
                            <a:srgbClr val="002060"/>
                          </a:solidFill>
                          <a:effectLst/>
                        </a:rPr>
                        <a:t> </a:t>
                      </a:r>
                      <a:r>
                        <a:rPr lang="ru-RU" sz="1800" b="1" dirty="0">
                          <a:solidFill>
                            <a:srgbClr val="002060"/>
                          </a:solidFill>
                          <a:effectLst/>
                        </a:rPr>
                        <a:t>В.О</a:t>
                      </a:r>
                      <a:r>
                        <a:rPr lang="ru-RU" sz="1800" b="1" dirty="0" smtClean="0">
                          <a:solidFill>
                            <a:srgbClr val="002060"/>
                          </a:solidFill>
                          <a:effectLst/>
                        </a:rPr>
                        <a:t>., </a:t>
                      </a:r>
                      <a:r>
                        <a:rPr lang="ru-RU" sz="1800" b="1" dirty="0" err="1" smtClean="0">
                          <a:solidFill>
                            <a:srgbClr val="002060"/>
                          </a:solidFill>
                          <a:effectLst/>
                        </a:rPr>
                        <a:t>Непомняща</a:t>
                      </a:r>
                      <a:r>
                        <a:rPr lang="ru-RU" sz="1800" b="1" dirty="0" smtClean="0">
                          <a:solidFill>
                            <a:srgbClr val="002060"/>
                          </a:solidFill>
                          <a:effectLst/>
                        </a:rPr>
                        <a:t> </a:t>
                      </a:r>
                      <a:r>
                        <a:rPr lang="ru-RU" sz="1800" b="1" dirty="0">
                          <a:solidFill>
                            <a:srgbClr val="002060"/>
                          </a:solidFill>
                          <a:effectLst/>
                        </a:rPr>
                        <a:t>Н.М.</a:t>
                      </a:r>
                      <a:endParaRPr lang="ru-RU"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97" marR="35797" marT="0" marB="0">
                    <a:solidFill>
                      <a:srgbClr val="00FFFF"/>
                    </a:solidFill>
                  </a:tcPr>
                </a:tc>
              </a:tr>
            </a:tbl>
          </a:graphicData>
        </a:graphic>
      </p:graphicFrame>
    </p:spTree>
    <p:extLst>
      <p:ext uri="{BB962C8B-B14F-4D97-AF65-F5344CB8AC3E}">
        <p14:creationId xmlns:p14="http://schemas.microsoft.com/office/powerpoint/2010/main" val="40372991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515149532"/>
              </p:ext>
            </p:extLst>
          </p:nvPr>
        </p:nvGraphicFramePr>
        <p:xfrm>
          <a:off x="118533" y="59270"/>
          <a:ext cx="11988802" cy="6566059"/>
        </p:xfrm>
        <a:graphic>
          <a:graphicData uri="http://schemas.openxmlformats.org/drawingml/2006/table">
            <a:tbl>
              <a:tblPr firstRow="1" firstCol="1" bandRow="1">
                <a:tableStyleId>{5C22544A-7EE6-4342-B048-85BDC9FD1C3A}</a:tableStyleId>
              </a:tblPr>
              <a:tblGrid>
                <a:gridCol w="452890"/>
                <a:gridCol w="3721177"/>
                <a:gridCol w="1670794"/>
                <a:gridCol w="6143941"/>
              </a:tblGrid>
              <a:tr h="248467">
                <a:tc>
                  <a:txBody>
                    <a:bodyPr/>
                    <a:lstStyle/>
                    <a:p>
                      <a:pPr algn="just">
                        <a:spcAft>
                          <a:spcPts val="0"/>
                        </a:spcAft>
                      </a:pPr>
                      <a:r>
                        <a:rPr lang="uk-UA" sz="1600" b="1" dirty="0">
                          <a:solidFill>
                            <a:srgbClr val="002060"/>
                          </a:solidFill>
                          <a:effectLst/>
                          <a:latin typeface="+mn-lt"/>
                          <a:cs typeface="Arial" panose="020B0604020202020204" pitchFamily="34" charset="0"/>
                        </a:rPr>
                        <a:t> </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gridSpan="3">
                  <a:txBody>
                    <a:bodyPr/>
                    <a:lstStyle/>
                    <a:p>
                      <a:pPr algn="ctr">
                        <a:spcAft>
                          <a:spcPts val="0"/>
                        </a:spcAft>
                      </a:pPr>
                      <a:r>
                        <a:rPr lang="uk-UA" sz="1600" b="1" dirty="0">
                          <a:solidFill>
                            <a:srgbClr val="002060"/>
                          </a:solidFill>
                          <a:effectLst/>
                          <a:latin typeface="+mn-lt"/>
                          <a:cs typeface="Arial" panose="020B0604020202020204" pitchFamily="34" charset="0"/>
                        </a:rPr>
                        <a:t>Професія «Кухар судновий 4 розряду»</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hMerge="1">
                  <a:txBody>
                    <a:bodyPr/>
                    <a:lstStyle/>
                    <a:p>
                      <a:endParaRPr lang="uk-UA"/>
                    </a:p>
                  </a:txBody>
                  <a:tcPr/>
                </a:tc>
                <a:tc hMerge="1">
                  <a:txBody>
                    <a:bodyPr/>
                    <a:lstStyle/>
                    <a:p>
                      <a:endParaRPr lang="uk-UA"/>
                    </a:p>
                  </a:txBody>
                  <a:tcPr/>
                </a:tc>
              </a:tr>
              <a:tr h="24846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uk-UA" sz="1600" b="1" dirty="0">
                          <a:solidFill>
                            <a:srgbClr val="002060"/>
                          </a:solidFill>
                          <a:effectLst/>
                          <a:latin typeface="+mn-lt"/>
                          <a:cs typeface="Arial" panose="020B0604020202020204" pitchFamily="34" charset="0"/>
                        </a:rPr>
                        <a:t> </a:t>
                      </a:r>
                      <a:r>
                        <a:rPr lang="uk-UA" sz="1600" b="1" dirty="0" smtClean="0">
                          <a:solidFill>
                            <a:srgbClr val="002060"/>
                          </a:solidFill>
                          <a:effectLst/>
                        </a:rPr>
                        <a:t>№</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lgn="ctr">
                        <a:spcAft>
                          <a:spcPts val="0"/>
                        </a:spcAft>
                      </a:pPr>
                      <a:r>
                        <a:rPr lang="uk-UA" sz="1600" b="1" dirty="0">
                          <a:solidFill>
                            <a:srgbClr val="002060"/>
                          </a:solidFill>
                          <a:effectLst/>
                          <a:latin typeface="+mn-lt"/>
                          <a:cs typeface="Arial" panose="020B0604020202020204" pitchFamily="34" charset="0"/>
                        </a:rPr>
                        <a:t>Предмет</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lgn="ctr">
                        <a:spcAft>
                          <a:spcPts val="0"/>
                        </a:spcAft>
                      </a:pPr>
                      <a:r>
                        <a:rPr lang="uk-UA" sz="1600" b="1" dirty="0">
                          <a:solidFill>
                            <a:srgbClr val="002060"/>
                          </a:solidFill>
                          <a:effectLst/>
                          <a:latin typeface="+mn-lt"/>
                          <a:cs typeface="Arial" panose="020B0604020202020204" pitchFamily="34" charset="0"/>
                        </a:rPr>
                        <a:t>Кількість годин</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lgn="ctr">
                        <a:spcAft>
                          <a:spcPts val="0"/>
                        </a:spcAft>
                      </a:pPr>
                      <a:r>
                        <a:rPr lang="uk-UA" sz="1600" b="1" dirty="0">
                          <a:solidFill>
                            <a:srgbClr val="002060"/>
                          </a:solidFill>
                          <a:effectLst/>
                          <a:latin typeface="+mn-lt"/>
                          <a:cs typeface="Arial" panose="020B0604020202020204" pitchFamily="34" charset="0"/>
                        </a:rPr>
                        <a:t>Розробник РЗ</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r>
              <a:tr h="248467">
                <a:tc>
                  <a:txBody>
                    <a:bodyPr/>
                    <a:lstStyle/>
                    <a:p>
                      <a:pPr algn="just">
                        <a:spcAft>
                          <a:spcPts val="0"/>
                        </a:spcAft>
                      </a:pPr>
                      <a:r>
                        <a:rPr lang="uk-UA" sz="1600" b="1">
                          <a:solidFill>
                            <a:srgbClr val="002060"/>
                          </a:solidFill>
                          <a:effectLst/>
                          <a:latin typeface="+mn-lt"/>
                          <a:cs typeface="Arial" panose="020B0604020202020204" pitchFamily="34" charset="0"/>
                        </a:rPr>
                        <a:t>1</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spcAft>
                          <a:spcPts val="0"/>
                        </a:spcAft>
                        <a:tabLst>
                          <a:tab pos="2969895" algn="ctr"/>
                          <a:tab pos="5940425" algn="r"/>
                          <a:tab pos="449580" algn="l"/>
                          <a:tab pos="2969895" algn="ctr"/>
                          <a:tab pos="5940425" algn="r"/>
                        </a:tabLst>
                      </a:pPr>
                      <a:r>
                        <a:rPr lang="uk-UA" sz="1600" b="1" dirty="0">
                          <a:solidFill>
                            <a:srgbClr val="002060"/>
                          </a:solidFill>
                          <a:effectLst/>
                          <a:latin typeface="+mn-lt"/>
                          <a:cs typeface="Arial" panose="020B0604020202020204" pitchFamily="34" charset="0"/>
                        </a:rPr>
                        <a:t>Інформаційні технології</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lgn="ctr">
                        <a:spcAft>
                          <a:spcPts val="0"/>
                        </a:spcAft>
                      </a:pPr>
                      <a:r>
                        <a:rPr lang="uk-UA" sz="1600" b="1">
                          <a:solidFill>
                            <a:srgbClr val="002060"/>
                          </a:solidFill>
                          <a:effectLst/>
                          <a:latin typeface="+mn-lt"/>
                          <a:cs typeface="Arial" panose="020B0604020202020204" pitchFamily="34" charset="0"/>
                        </a:rPr>
                        <a:t>17</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lgn="just">
                        <a:spcAft>
                          <a:spcPts val="0"/>
                        </a:spcAft>
                      </a:pPr>
                      <a:r>
                        <a:rPr lang="uk-UA" sz="1600" b="1">
                          <a:solidFill>
                            <a:srgbClr val="002060"/>
                          </a:solidFill>
                          <a:effectLst/>
                          <a:latin typeface="+mn-lt"/>
                          <a:cs typeface="Arial" panose="020B0604020202020204" pitchFamily="34" charset="0"/>
                        </a:rPr>
                        <a:t>Коваленко Т.П.</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r>
              <a:tr h="248467">
                <a:tc>
                  <a:txBody>
                    <a:bodyPr/>
                    <a:lstStyle/>
                    <a:p>
                      <a:pPr algn="just">
                        <a:spcAft>
                          <a:spcPts val="0"/>
                        </a:spcAft>
                      </a:pPr>
                      <a:r>
                        <a:rPr lang="uk-UA" sz="1600" b="1">
                          <a:solidFill>
                            <a:srgbClr val="002060"/>
                          </a:solidFill>
                          <a:effectLst/>
                          <a:latin typeface="+mn-lt"/>
                          <a:cs typeface="Arial" panose="020B0604020202020204" pitchFamily="34" charset="0"/>
                        </a:rPr>
                        <a:t>2</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spcAft>
                          <a:spcPts val="0"/>
                        </a:spcAft>
                      </a:pPr>
                      <a:r>
                        <a:rPr lang="uk-UA" sz="1600" b="1" dirty="0">
                          <a:solidFill>
                            <a:srgbClr val="002060"/>
                          </a:solidFill>
                          <a:effectLst/>
                          <a:latin typeface="+mn-lt"/>
                          <a:cs typeface="Arial" panose="020B0604020202020204" pitchFamily="34" charset="0"/>
                        </a:rPr>
                        <a:t>Основи правових знань</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lgn="ctr">
                        <a:spcAft>
                          <a:spcPts val="0"/>
                        </a:spcAft>
                      </a:pPr>
                      <a:r>
                        <a:rPr lang="uk-UA" sz="1600" b="1">
                          <a:solidFill>
                            <a:srgbClr val="002060"/>
                          </a:solidFill>
                          <a:effectLst/>
                          <a:latin typeface="+mn-lt"/>
                          <a:cs typeface="Arial" panose="020B0604020202020204" pitchFamily="34" charset="0"/>
                        </a:rPr>
                        <a:t>17</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lgn="just">
                        <a:spcAft>
                          <a:spcPts val="0"/>
                        </a:spcAft>
                      </a:pPr>
                      <a:r>
                        <a:rPr lang="uk-UA" sz="1600" b="1">
                          <a:solidFill>
                            <a:srgbClr val="002060"/>
                          </a:solidFill>
                          <a:effectLst/>
                          <a:latin typeface="+mn-lt"/>
                          <a:cs typeface="Arial" panose="020B0604020202020204" pitchFamily="34" charset="0"/>
                        </a:rPr>
                        <a:t>Малихіна А.Г.</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r>
              <a:tr h="496935">
                <a:tc>
                  <a:txBody>
                    <a:bodyPr/>
                    <a:lstStyle/>
                    <a:p>
                      <a:pPr algn="just">
                        <a:spcAft>
                          <a:spcPts val="0"/>
                        </a:spcAft>
                      </a:pPr>
                      <a:r>
                        <a:rPr lang="uk-UA" sz="1600" b="1">
                          <a:solidFill>
                            <a:srgbClr val="002060"/>
                          </a:solidFill>
                          <a:effectLst/>
                          <a:latin typeface="+mn-lt"/>
                          <a:cs typeface="Arial" panose="020B0604020202020204" pitchFamily="34" charset="0"/>
                        </a:rPr>
                        <a:t>3</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spcAft>
                          <a:spcPts val="0"/>
                        </a:spcAft>
                      </a:pPr>
                      <a:r>
                        <a:rPr lang="uk-UA" sz="1600" b="1" dirty="0">
                          <a:solidFill>
                            <a:srgbClr val="002060"/>
                          </a:solidFill>
                          <a:effectLst/>
                          <a:latin typeface="+mn-lt"/>
                          <a:cs typeface="Arial" panose="020B0604020202020204" pitchFamily="34" charset="0"/>
                        </a:rPr>
                        <a:t>Основи галузевої економіки і підприємництва</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lgn="ctr">
                        <a:spcAft>
                          <a:spcPts val="0"/>
                        </a:spcAft>
                      </a:pPr>
                      <a:r>
                        <a:rPr lang="uk-UA" sz="1600" b="1" dirty="0">
                          <a:solidFill>
                            <a:srgbClr val="002060"/>
                          </a:solidFill>
                          <a:effectLst/>
                          <a:latin typeface="+mn-lt"/>
                          <a:cs typeface="Arial" panose="020B0604020202020204" pitchFamily="34" charset="0"/>
                        </a:rPr>
                        <a:t>17</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lgn="just">
                        <a:spcAft>
                          <a:spcPts val="0"/>
                        </a:spcAft>
                      </a:pPr>
                      <a:r>
                        <a:rPr lang="uk-UA" sz="1600" b="1">
                          <a:solidFill>
                            <a:srgbClr val="002060"/>
                          </a:solidFill>
                          <a:effectLst/>
                          <a:latin typeface="+mn-lt"/>
                          <a:cs typeface="Arial" panose="020B0604020202020204" pitchFamily="34" charset="0"/>
                        </a:rPr>
                        <a:t>Алябьєва Л.Г.</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r>
              <a:tr h="522816">
                <a:tc>
                  <a:txBody>
                    <a:bodyPr/>
                    <a:lstStyle/>
                    <a:p>
                      <a:pPr algn="just">
                        <a:spcAft>
                          <a:spcPts val="0"/>
                        </a:spcAft>
                      </a:pPr>
                      <a:r>
                        <a:rPr lang="uk-UA" sz="1600" b="1">
                          <a:solidFill>
                            <a:srgbClr val="002060"/>
                          </a:solidFill>
                          <a:effectLst/>
                          <a:latin typeface="+mn-lt"/>
                          <a:cs typeface="Arial" panose="020B0604020202020204" pitchFamily="34" charset="0"/>
                        </a:rPr>
                        <a:t>4</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spcAft>
                          <a:spcPts val="0"/>
                        </a:spcAft>
                      </a:pPr>
                      <a:r>
                        <a:rPr lang="uk-UA" sz="1600" b="1" dirty="0">
                          <a:solidFill>
                            <a:srgbClr val="002060"/>
                          </a:solidFill>
                          <a:effectLst/>
                          <a:latin typeface="+mn-lt"/>
                          <a:cs typeface="Arial" panose="020B0604020202020204" pitchFamily="34" charset="0"/>
                        </a:rPr>
                        <a:t>Технологія приготування їжі з основами товарознавства</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lgn="ctr">
                        <a:spcAft>
                          <a:spcPts val="0"/>
                        </a:spcAft>
                      </a:pPr>
                      <a:r>
                        <a:rPr lang="uk-UA" sz="1600" b="1" dirty="0">
                          <a:solidFill>
                            <a:srgbClr val="002060"/>
                          </a:solidFill>
                          <a:effectLst/>
                          <a:latin typeface="+mn-lt"/>
                          <a:cs typeface="Arial" panose="020B0604020202020204" pitchFamily="34" charset="0"/>
                        </a:rPr>
                        <a:t>125</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spcAft>
                          <a:spcPts val="0"/>
                        </a:spcAft>
                        <a:tabLst>
                          <a:tab pos="3038475" algn="l"/>
                          <a:tab pos="5940425" algn="r"/>
                        </a:tabLst>
                      </a:pPr>
                      <a:r>
                        <a:rPr lang="ru-RU" sz="1600" b="1" dirty="0">
                          <a:solidFill>
                            <a:srgbClr val="002060"/>
                          </a:solidFill>
                          <a:effectLst/>
                          <a:latin typeface="+mn-lt"/>
                          <a:cs typeface="Arial" panose="020B0604020202020204" pitchFamily="34" charset="0"/>
                        </a:rPr>
                        <a:t>Петренко В.І</a:t>
                      </a:r>
                      <a:r>
                        <a:rPr lang="ru-RU" sz="1600" b="1" dirty="0" smtClean="0">
                          <a:solidFill>
                            <a:srgbClr val="002060"/>
                          </a:solidFill>
                          <a:effectLst/>
                          <a:latin typeface="+mn-lt"/>
                          <a:cs typeface="Arial" panose="020B0604020202020204" pitchFamily="34" charset="0"/>
                        </a:rPr>
                        <a:t>., Осадча </a:t>
                      </a:r>
                      <a:r>
                        <a:rPr lang="ru-RU" sz="1600" b="1" dirty="0">
                          <a:solidFill>
                            <a:srgbClr val="002060"/>
                          </a:solidFill>
                          <a:effectLst/>
                          <a:latin typeface="+mn-lt"/>
                          <a:cs typeface="Arial" panose="020B0604020202020204" pitchFamily="34" charset="0"/>
                        </a:rPr>
                        <a:t>Т.Б</a:t>
                      </a:r>
                      <a:r>
                        <a:rPr lang="ru-RU" sz="1600" b="1" dirty="0" smtClean="0">
                          <a:solidFill>
                            <a:srgbClr val="002060"/>
                          </a:solidFill>
                          <a:effectLst/>
                          <a:latin typeface="+mn-lt"/>
                          <a:cs typeface="Arial" panose="020B0604020202020204" pitchFamily="34" charset="0"/>
                        </a:rPr>
                        <a:t>., </a:t>
                      </a:r>
                      <a:r>
                        <a:rPr lang="ru-RU" sz="1600" b="1" dirty="0" err="1" smtClean="0">
                          <a:solidFill>
                            <a:srgbClr val="002060"/>
                          </a:solidFill>
                          <a:effectLst/>
                          <a:latin typeface="+mn-lt"/>
                          <a:cs typeface="Arial" panose="020B0604020202020204" pitchFamily="34" charset="0"/>
                        </a:rPr>
                        <a:t>Степурко</a:t>
                      </a:r>
                      <a:r>
                        <a:rPr lang="ru-RU" sz="1600" b="1" dirty="0" smtClean="0">
                          <a:solidFill>
                            <a:srgbClr val="002060"/>
                          </a:solidFill>
                          <a:effectLst/>
                          <a:latin typeface="+mn-lt"/>
                          <a:cs typeface="Arial" panose="020B0604020202020204" pitchFamily="34" charset="0"/>
                        </a:rPr>
                        <a:t> </a:t>
                      </a:r>
                      <a:r>
                        <a:rPr lang="ru-RU" sz="1600" b="1" dirty="0">
                          <a:solidFill>
                            <a:srgbClr val="002060"/>
                          </a:solidFill>
                          <a:effectLst/>
                          <a:latin typeface="+mn-lt"/>
                          <a:cs typeface="Arial" panose="020B0604020202020204" pitchFamily="34" charset="0"/>
                        </a:rPr>
                        <a:t>Г.П</a:t>
                      </a:r>
                      <a:r>
                        <a:rPr lang="ru-RU" sz="1600" b="1" dirty="0" smtClean="0">
                          <a:solidFill>
                            <a:srgbClr val="002060"/>
                          </a:solidFill>
                          <a:effectLst/>
                          <a:latin typeface="+mn-lt"/>
                          <a:cs typeface="Arial" panose="020B0604020202020204" pitchFamily="34" charset="0"/>
                        </a:rPr>
                        <a:t>., </a:t>
                      </a:r>
                      <a:r>
                        <a:rPr lang="ru-RU" sz="1600" b="1" dirty="0" err="1" smtClean="0">
                          <a:solidFill>
                            <a:srgbClr val="002060"/>
                          </a:solidFill>
                          <a:effectLst/>
                          <a:latin typeface="+mn-lt"/>
                          <a:cs typeface="Arial" panose="020B0604020202020204" pitchFamily="34" charset="0"/>
                        </a:rPr>
                        <a:t>Марущак</a:t>
                      </a:r>
                      <a:r>
                        <a:rPr lang="ru-RU" sz="1600" b="1" dirty="0" smtClean="0">
                          <a:solidFill>
                            <a:srgbClr val="002060"/>
                          </a:solidFill>
                          <a:effectLst/>
                          <a:latin typeface="+mn-lt"/>
                          <a:cs typeface="Arial" panose="020B0604020202020204" pitchFamily="34" charset="0"/>
                        </a:rPr>
                        <a:t> </a:t>
                      </a:r>
                      <a:r>
                        <a:rPr lang="ru-RU" sz="1600" b="1" dirty="0">
                          <a:solidFill>
                            <a:srgbClr val="002060"/>
                          </a:solidFill>
                          <a:effectLst/>
                          <a:latin typeface="+mn-lt"/>
                          <a:cs typeface="Arial" panose="020B0604020202020204" pitchFamily="34" charset="0"/>
                        </a:rPr>
                        <a:t>Л.І</a:t>
                      </a:r>
                      <a:r>
                        <a:rPr lang="ru-RU" sz="1600" b="1" dirty="0" smtClean="0">
                          <a:solidFill>
                            <a:srgbClr val="002060"/>
                          </a:solidFill>
                          <a:effectLst/>
                          <a:latin typeface="+mn-lt"/>
                          <a:cs typeface="Arial" panose="020B0604020202020204" pitchFamily="34" charset="0"/>
                        </a:rPr>
                        <a:t>.,</a:t>
                      </a:r>
                      <a:endParaRPr lang="ru-RU" sz="1600" b="1" dirty="0">
                        <a:solidFill>
                          <a:srgbClr val="002060"/>
                        </a:solidFill>
                        <a:effectLst/>
                        <a:latin typeface="+mn-lt"/>
                        <a:cs typeface="Arial" panose="020B0604020202020204" pitchFamily="34" charset="0"/>
                      </a:endParaRPr>
                    </a:p>
                    <a:p>
                      <a:pPr>
                        <a:spcAft>
                          <a:spcPts val="0"/>
                        </a:spcAft>
                        <a:tabLst>
                          <a:tab pos="3038475" algn="l"/>
                          <a:tab pos="5940425" algn="r"/>
                        </a:tabLst>
                      </a:pPr>
                      <a:r>
                        <a:rPr lang="ru-RU" sz="1600" b="1" dirty="0">
                          <a:solidFill>
                            <a:srgbClr val="002060"/>
                          </a:solidFill>
                          <a:effectLst/>
                          <a:latin typeface="+mn-lt"/>
                          <a:cs typeface="Arial" panose="020B0604020202020204" pitchFamily="34" charset="0"/>
                        </a:rPr>
                        <a:t>Наливайко Л.С</a:t>
                      </a:r>
                      <a:r>
                        <a:rPr lang="ru-RU" sz="1600" b="1" dirty="0" smtClean="0">
                          <a:solidFill>
                            <a:srgbClr val="002060"/>
                          </a:solidFill>
                          <a:effectLst/>
                          <a:latin typeface="+mn-lt"/>
                          <a:cs typeface="Arial" panose="020B0604020202020204" pitchFamily="34" charset="0"/>
                        </a:rPr>
                        <a:t>., </a:t>
                      </a:r>
                      <a:r>
                        <a:rPr lang="ru-RU" sz="1600" b="1" dirty="0" err="1" smtClean="0">
                          <a:solidFill>
                            <a:srgbClr val="002060"/>
                          </a:solidFill>
                          <a:effectLst/>
                          <a:latin typeface="+mn-lt"/>
                          <a:cs typeface="Arial" panose="020B0604020202020204" pitchFamily="34" charset="0"/>
                        </a:rPr>
                        <a:t>Сергієнко</a:t>
                      </a:r>
                      <a:r>
                        <a:rPr lang="ru-RU" sz="1600" b="1" dirty="0" smtClean="0">
                          <a:solidFill>
                            <a:srgbClr val="002060"/>
                          </a:solidFill>
                          <a:effectLst/>
                          <a:latin typeface="+mn-lt"/>
                          <a:cs typeface="Arial" panose="020B0604020202020204" pitchFamily="34" charset="0"/>
                        </a:rPr>
                        <a:t> </a:t>
                      </a:r>
                      <a:r>
                        <a:rPr lang="ru-RU" sz="1600" b="1" dirty="0">
                          <a:solidFill>
                            <a:srgbClr val="002060"/>
                          </a:solidFill>
                          <a:effectLst/>
                          <a:latin typeface="+mn-lt"/>
                          <a:cs typeface="Arial" panose="020B0604020202020204" pitchFamily="34" charset="0"/>
                        </a:rPr>
                        <a:t>А.І</a:t>
                      </a:r>
                      <a:r>
                        <a:rPr lang="ru-RU" sz="1600" b="1" dirty="0" smtClean="0">
                          <a:solidFill>
                            <a:srgbClr val="002060"/>
                          </a:solidFill>
                          <a:effectLst/>
                          <a:latin typeface="+mn-lt"/>
                          <a:cs typeface="Arial" panose="020B0604020202020204" pitchFamily="34" charset="0"/>
                        </a:rPr>
                        <a:t>., Вагнер </a:t>
                      </a:r>
                      <a:r>
                        <a:rPr lang="ru-RU" sz="1600" b="1" dirty="0">
                          <a:solidFill>
                            <a:srgbClr val="002060"/>
                          </a:solidFill>
                          <a:effectLst/>
                          <a:latin typeface="+mn-lt"/>
                          <a:cs typeface="Arial" panose="020B0604020202020204" pitchFamily="34" charset="0"/>
                        </a:rPr>
                        <a:t>О.Г</a:t>
                      </a:r>
                      <a:r>
                        <a:rPr lang="ru-RU" sz="1600" b="1" dirty="0" smtClean="0">
                          <a:solidFill>
                            <a:srgbClr val="002060"/>
                          </a:solidFill>
                          <a:effectLst/>
                          <a:latin typeface="+mn-lt"/>
                          <a:cs typeface="Arial" panose="020B0604020202020204" pitchFamily="34" charset="0"/>
                        </a:rPr>
                        <a:t>.</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r>
              <a:tr h="275715">
                <a:tc>
                  <a:txBody>
                    <a:bodyPr/>
                    <a:lstStyle/>
                    <a:p>
                      <a:pPr algn="just">
                        <a:spcAft>
                          <a:spcPts val="0"/>
                        </a:spcAft>
                      </a:pPr>
                      <a:r>
                        <a:rPr lang="uk-UA" sz="1600" b="1">
                          <a:solidFill>
                            <a:srgbClr val="002060"/>
                          </a:solidFill>
                          <a:effectLst/>
                          <a:latin typeface="+mn-lt"/>
                          <a:cs typeface="Arial" panose="020B0604020202020204" pitchFamily="34" charset="0"/>
                        </a:rPr>
                        <a:t>5</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spcAft>
                          <a:spcPts val="0"/>
                        </a:spcAft>
                      </a:pPr>
                      <a:r>
                        <a:rPr lang="uk-UA" sz="1600" b="1" dirty="0">
                          <a:solidFill>
                            <a:srgbClr val="002060"/>
                          </a:solidFill>
                          <a:effectLst/>
                          <a:latin typeface="+mn-lt"/>
                          <a:cs typeface="Arial" panose="020B0604020202020204" pitchFamily="34" charset="0"/>
                        </a:rPr>
                        <a:t>Товарознавство харчових продуктів </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lgn="ctr">
                        <a:spcAft>
                          <a:spcPts val="0"/>
                        </a:spcAft>
                      </a:pPr>
                      <a:r>
                        <a:rPr lang="uk-UA" sz="1600" b="1" dirty="0">
                          <a:solidFill>
                            <a:srgbClr val="002060"/>
                          </a:solidFill>
                          <a:effectLst/>
                          <a:latin typeface="+mn-lt"/>
                          <a:cs typeface="Arial" panose="020B0604020202020204" pitchFamily="34" charset="0"/>
                        </a:rPr>
                        <a:t>16</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lgn="just">
                        <a:spcAft>
                          <a:spcPts val="0"/>
                        </a:spcAft>
                      </a:pPr>
                      <a:r>
                        <a:rPr lang="uk-UA" sz="1600" b="1" dirty="0">
                          <a:solidFill>
                            <a:srgbClr val="002060"/>
                          </a:solidFill>
                          <a:effectLst/>
                          <a:latin typeface="+mn-lt"/>
                          <a:cs typeface="Arial" panose="020B0604020202020204" pitchFamily="34" charset="0"/>
                        </a:rPr>
                        <a:t>Андрєєва О.В.</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r>
              <a:tr h="496935">
                <a:tc>
                  <a:txBody>
                    <a:bodyPr/>
                    <a:lstStyle/>
                    <a:p>
                      <a:pPr algn="just">
                        <a:spcAft>
                          <a:spcPts val="0"/>
                        </a:spcAft>
                      </a:pPr>
                      <a:r>
                        <a:rPr lang="uk-UA" sz="1600" b="1">
                          <a:solidFill>
                            <a:srgbClr val="002060"/>
                          </a:solidFill>
                          <a:effectLst/>
                          <a:latin typeface="+mn-lt"/>
                          <a:cs typeface="Arial" panose="020B0604020202020204" pitchFamily="34" charset="0"/>
                        </a:rPr>
                        <a:t>6</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spcAft>
                          <a:spcPts val="0"/>
                        </a:spcAft>
                        <a:tabLst>
                          <a:tab pos="2969895" algn="ctr"/>
                          <a:tab pos="5940425" algn="r"/>
                          <a:tab pos="449580" algn="l"/>
                          <a:tab pos="2969895" algn="ctr"/>
                          <a:tab pos="5940425" algn="r"/>
                        </a:tabLst>
                      </a:pPr>
                      <a:r>
                        <a:rPr lang="uk-UA" sz="1600" b="1" dirty="0">
                          <a:solidFill>
                            <a:srgbClr val="002060"/>
                          </a:solidFill>
                          <a:effectLst/>
                          <a:latin typeface="+mn-lt"/>
                          <a:cs typeface="Arial" panose="020B0604020202020204" pitchFamily="34" charset="0"/>
                        </a:rPr>
                        <a:t>Устаткування підприємств харчування і камбузів суден</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lgn="ctr">
                        <a:spcAft>
                          <a:spcPts val="0"/>
                        </a:spcAft>
                      </a:pPr>
                      <a:r>
                        <a:rPr lang="uk-UA" sz="1600" b="1">
                          <a:solidFill>
                            <a:srgbClr val="002060"/>
                          </a:solidFill>
                          <a:effectLst/>
                          <a:latin typeface="+mn-lt"/>
                          <a:cs typeface="Arial" panose="020B0604020202020204" pitchFamily="34" charset="0"/>
                        </a:rPr>
                        <a:t>30</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spcAft>
                          <a:spcPts val="0"/>
                        </a:spcAft>
                        <a:tabLst>
                          <a:tab pos="5940425" algn="r"/>
                        </a:tabLst>
                      </a:pPr>
                      <a:r>
                        <a:rPr lang="uk-UA" sz="1600" b="1" dirty="0">
                          <a:solidFill>
                            <a:srgbClr val="002060"/>
                          </a:solidFill>
                          <a:effectLst/>
                          <a:latin typeface="+mn-lt"/>
                          <a:cs typeface="Arial" panose="020B0604020202020204" pitchFamily="34" charset="0"/>
                        </a:rPr>
                        <a:t>Садовська О.Д., </a:t>
                      </a:r>
                      <a:r>
                        <a:rPr lang="uk-UA" sz="1600" b="1" dirty="0" err="1" smtClean="0">
                          <a:solidFill>
                            <a:srgbClr val="002060"/>
                          </a:solidFill>
                          <a:effectLst/>
                          <a:latin typeface="+mn-lt"/>
                          <a:cs typeface="Arial" panose="020B0604020202020204" pitchFamily="34" charset="0"/>
                        </a:rPr>
                        <a:t>Тульба</a:t>
                      </a:r>
                      <a:r>
                        <a:rPr lang="uk-UA" sz="1600" b="1" dirty="0" smtClean="0">
                          <a:solidFill>
                            <a:srgbClr val="002060"/>
                          </a:solidFill>
                          <a:effectLst/>
                          <a:latin typeface="+mn-lt"/>
                          <a:cs typeface="Arial" panose="020B0604020202020204" pitchFamily="34" charset="0"/>
                        </a:rPr>
                        <a:t> </a:t>
                      </a:r>
                      <a:r>
                        <a:rPr lang="uk-UA" sz="1600" b="1" dirty="0">
                          <a:solidFill>
                            <a:srgbClr val="002060"/>
                          </a:solidFill>
                          <a:effectLst/>
                          <a:latin typeface="+mn-lt"/>
                          <a:cs typeface="Arial" panose="020B0604020202020204" pitchFamily="34" charset="0"/>
                        </a:rPr>
                        <a:t>Л.П.</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r>
              <a:tr h="219394">
                <a:tc>
                  <a:txBody>
                    <a:bodyPr/>
                    <a:lstStyle/>
                    <a:p>
                      <a:pPr algn="just">
                        <a:spcAft>
                          <a:spcPts val="0"/>
                        </a:spcAft>
                      </a:pPr>
                      <a:r>
                        <a:rPr lang="uk-UA" sz="1600" b="1">
                          <a:solidFill>
                            <a:srgbClr val="002060"/>
                          </a:solidFill>
                          <a:effectLst/>
                          <a:latin typeface="+mn-lt"/>
                          <a:cs typeface="Arial" panose="020B0604020202020204" pitchFamily="34" charset="0"/>
                        </a:rPr>
                        <a:t>7</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spcAft>
                          <a:spcPts val="0"/>
                        </a:spcAft>
                      </a:pPr>
                      <a:r>
                        <a:rPr lang="uk-UA" sz="1600" b="1" dirty="0">
                          <a:solidFill>
                            <a:srgbClr val="002060"/>
                          </a:solidFill>
                          <a:effectLst/>
                          <a:latin typeface="+mn-lt"/>
                          <a:cs typeface="Arial" panose="020B0604020202020204" pitchFamily="34" charset="0"/>
                        </a:rPr>
                        <a:t>Фізіологія харчування, санітарія і гігієна</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lgn="ctr">
                        <a:spcAft>
                          <a:spcPts val="0"/>
                        </a:spcAft>
                      </a:pPr>
                      <a:r>
                        <a:rPr lang="uk-UA" sz="1600" b="1" dirty="0">
                          <a:solidFill>
                            <a:srgbClr val="002060"/>
                          </a:solidFill>
                          <a:effectLst/>
                          <a:latin typeface="+mn-lt"/>
                          <a:cs typeface="Arial" panose="020B0604020202020204" pitchFamily="34" charset="0"/>
                        </a:rPr>
                        <a:t>17</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lgn="just">
                        <a:spcAft>
                          <a:spcPts val="0"/>
                        </a:spcAft>
                      </a:pPr>
                      <a:r>
                        <a:rPr lang="uk-UA" sz="1600" b="1" dirty="0">
                          <a:solidFill>
                            <a:srgbClr val="002060"/>
                          </a:solidFill>
                          <a:effectLst/>
                          <a:latin typeface="+mn-lt"/>
                          <a:cs typeface="Arial" panose="020B0604020202020204" pitchFamily="34" charset="0"/>
                        </a:rPr>
                        <a:t>Наливайко Л.С.</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r>
              <a:tr h="496935">
                <a:tc>
                  <a:txBody>
                    <a:bodyPr/>
                    <a:lstStyle/>
                    <a:p>
                      <a:pPr algn="just">
                        <a:spcAft>
                          <a:spcPts val="0"/>
                        </a:spcAft>
                      </a:pPr>
                      <a:r>
                        <a:rPr lang="uk-UA" sz="1600" b="1">
                          <a:solidFill>
                            <a:srgbClr val="002060"/>
                          </a:solidFill>
                          <a:effectLst/>
                          <a:latin typeface="+mn-lt"/>
                          <a:cs typeface="Arial" panose="020B0604020202020204" pitchFamily="34" charset="0"/>
                        </a:rPr>
                        <a:t>8</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spcAft>
                          <a:spcPts val="0"/>
                        </a:spcAft>
                      </a:pPr>
                      <a:r>
                        <a:rPr lang="uk-UA" sz="1600" b="1" dirty="0">
                          <a:solidFill>
                            <a:srgbClr val="002060"/>
                          </a:solidFill>
                          <a:effectLst/>
                          <a:latin typeface="+mn-lt"/>
                          <a:cs typeface="Arial" panose="020B0604020202020204" pitchFamily="34" charset="0"/>
                        </a:rPr>
                        <a:t>Організація виробництва та обслуговування</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lgn="ctr">
                        <a:spcAft>
                          <a:spcPts val="0"/>
                        </a:spcAft>
                      </a:pPr>
                      <a:r>
                        <a:rPr lang="uk-UA" sz="1600" b="1" dirty="0">
                          <a:solidFill>
                            <a:srgbClr val="002060"/>
                          </a:solidFill>
                          <a:effectLst/>
                          <a:latin typeface="+mn-lt"/>
                          <a:cs typeface="Arial" panose="020B0604020202020204" pitchFamily="34" charset="0"/>
                        </a:rPr>
                        <a:t>17</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spcAft>
                          <a:spcPts val="0"/>
                        </a:spcAft>
                        <a:tabLst>
                          <a:tab pos="5940425" algn="r"/>
                        </a:tabLst>
                      </a:pPr>
                      <a:r>
                        <a:rPr lang="uk-UA" sz="1600" b="1" dirty="0">
                          <a:solidFill>
                            <a:srgbClr val="002060"/>
                          </a:solidFill>
                          <a:effectLst/>
                          <a:latin typeface="+mn-lt"/>
                          <a:cs typeface="Arial" panose="020B0604020202020204" pitchFamily="34" charset="0"/>
                        </a:rPr>
                        <a:t>Андрієнко А.М.</a:t>
                      </a:r>
                      <a:endParaRPr lang="ru-RU" sz="1600" b="1" dirty="0">
                        <a:solidFill>
                          <a:srgbClr val="002060"/>
                        </a:solidFill>
                        <a:effectLst/>
                        <a:latin typeface="+mn-lt"/>
                        <a:cs typeface="Arial" panose="020B0604020202020204" pitchFamily="34" charset="0"/>
                      </a:endParaRPr>
                    </a:p>
                    <a:p>
                      <a:pPr algn="just">
                        <a:spcAft>
                          <a:spcPts val="0"/>
                        </a:spcAft>
                      </a:pPr>
                      <a:r>
                        <a:rPr lang="uk-UA" sz="1600" b="1" dirty="0">
                          <a:solidFill>
                            <a:srgbClr val="002060"/>
                          </a:solidFill>
                          <a:effectLst/>
                          <a:latin typeface="+mn-lt"/>
                          <a:cs typeface="Arial" panose="020B0604020202020204" pitchFamily="34" charset="0"/>
                        </a:rPr>
                        <a:t> </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r>
              <a:tr h="248467">
                <a:tc>
                  <a:txBody>
                    <a:bodyPr/>
                    <a:lstStyle/>
                    <a:p>
                      <a:pPr algn="just">
                        <a:spcAft>
                          <a:spcPts val="0"/>
                        </a:spcAft>
                      </a:pPr>
                      <a:r>
                        <a:rPr lang="uk-UA" sz="1600" b="1">
                          <a:solidFill>
                            <a:srgbClr val="002060"/>
                          </a:solidFill>
                          <a:effectLst/>
                          <a:latin typeface="+mn-lt"/>
                          <a:cs typeface="Arial" panose="020B0604020202020204" pitchFamily="34" charset="0"/>
                        </a:rPr>
                        <a:t>9</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spcAft>
                          <a:spcPts val="0"/>
                        </a:spcAft>
                      </a:pPr>
                      <a:r>
                        <a:rPr lang="uk-UA" sz="1600" b="1" dirty="0">
                          <a:solidFill>
                            <a:srgbClr val="002060"/>
                          </a:solidFill>
                          <a:effectLst/>
                          <a:latin typeface="+mn-lt"/>
                          <a:cs typeface="Arial" panose="020B0604020202020204" pitchFamily="34" charset="0"/>
                        </a:rPr>
                        <a:t>Облік, калькуляція і звітність</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lgn="ctr">
                        <a:spcAft>
                          <a:spcPts val="0"/>
                        </a:spcAft>
                      </a:pPr>
                      <a:r>
                        <a:rPr lang="uk-UA" sz="1600" b="1" dirty="0">
                          <a:solidFill>
                            <a:srgbClr val="002060"/>
                          </a:solidFill>
                          <a:effectLst/>
                          <a:latin typeface="+mn-lt"/>
                          <a:cs typeface="Arial" panose="020B0604020202020204" pitchFamily="34" charset="0"/>
                        </a:rPr>
                        <a:t>17</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spcAft>
                          <a:spcPts val="0"/>
                        </a:spcAft>
                        <a:tabLst>
                          <a:tab pos="5940425" algn="r"/>
                        </a:tabLst>
                      </a:pPr>
                      <a:r>
                        <a:rPr lang="uk-UA" sz="1600" b="1" dirty="0">
                          <a:solidFill>
                            <a:srgbClr val="002060"/>
                          </a:solidFill>
                          <a:effectLst/>
                          <a:latin typeface="+mn-lt"/>
                          <a:cs typeface="Arial" panose="020B0604020202020204" pitchFamily="34" charset="0"/>
                        </a:rPr>
                        <a:t>Андрієнко А.М.</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r>
              <a:tr h="248467">
                <a:tc>
                  <a:txBody>
                    <a:bodyPr/>
                    <a:lstStyle/>
                    <a:p>
                      <a:pPr algn="just">
                        <a:spcAft>
                          <a:spcPts val="0"/>
                        </a:spcAft>
                      </a:pPr>
                      <a:r>
                        <a:rPr lang="uk-UA" sz="1600" b="1">
                          <a:solidFill>
                            <a:srgbClr val="002060"/>
                          </a:solidFill>
                          <a:effectLst/>
                          <a:latin typeface="+mn-lt"/>
                          <a:cs typeface="Arial" panose="020B0604020202020204" pitchFamily="34" charset="0"/>
                        </a:rPr>
                        <a:t>10</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spcAft>
                          <a:spcPts val="0"/>
                        </a:spcAft>
                      </a:pPr>
                      <a:r>
                        <a:rPr lang="uk-UA" sz="1600" b="1">
                          <a:solidFill>
                            <a:srgbClr val="002060"/>
                          </a:solidFill>
                          <a:effectLst/>
                          <a:latin typeface="+mn-lt"/>
                          <a:cs typeface="Arial" panose="020B0604020202020204" pitchFamily="34" charset="0"/>
                        </a:rPr>
                        <a:t>Будова суден</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lgn="ctr">
                        <a:spcAft>
                          <a:spcPts val="0"/>
                        </a:spcAft>
                      </a:pPr>
                      <a:r>
                        <a:rPr lang="en-US" sz="1600" b="1" dirty="0">
                          <a:solidFill>
                            <a:srgbClr val="002060"/>
                          </a:solidFill>
                          <a:effectLst/>
                          <a:latin typeface="+mn-lt"/>
                          <a:cs typeface="Arial" panose="020B0604020202020204" pitchFamily="34" charset="0"/>
                        </a:rPr>
                        <a:t>3</a:t>
                      </a:r>
                      <a:r>
                        <a:rPr lang="uk-UA" sz="1600" b="1" dirty="0">
                          <a:solidFill>
                            <a:srgbClr val="002060"/>
                          </a:solidFill>
                          <a:effectLst/>
                          <a:latin typeface="+mn-lt"/>
                          <a:cs typeface="Arial" panose="020B0604020202020204" pitchFamily="34" charset="0"/>
                        </a:rPr>
                        <a:t>4</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spcAft>
                          <a:spcPts val="0"/>
                        </a:spcAft>
                        <a:tabLst>
                          <a:tab pos="5940425" algn="r"/>
                        </a:tabLst>
                      </a:pPr>
                      <a:r>
                        <a:rPr lang="ru-RU" sz="1600" b="1" dirty="0" err="1">
                          <a:solidFill>
                            <a:srgbClr val="002060"/>
                          </a:solidFill>
                          <a:effectLst/>
                          <a:latin typeface="+mn-lt"/>
                          <a:cs typeface="Arial" panose="020B0604020202020204" pitchFamily="34" charset="0"/>
                        </a:rPr>
                        <a:t>Болдескул</a:t>
                      </a:r>
                      <a:r>
                        <a:rPr lang="ru-RU" sz="1600" b="1" dirty="0">
                          <a:solidFill>
                            <a:srgbClr val="002060"/>
                          </a:solidFill>
                          <a:effectLst/>
                          <a:latin typeface="+mn-lt"/>
                          <a:cs typeface="Arial" panose="020B0604020202020204" pitchFamily="34" charset="0"/>
                        </a:rPr>
                        <a:t> В.Д.</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r>
              <a:tr h="496935">
                <a:tc>
                  <a:txBody>
                    <a:bodyPr/>
                    <a:lstStyle/>
                    <a:p>
                      <a:pPr algn="just">
                        <a:spcAft>
                          <a:spcPts val="0"/>
                        </a:spcAft>
                      </a:pPr>
                      <a:r>
                        <a:rPr lang="uk-UA" sz="1600" b="1">
                          <a:solidFill>
                            <a:srgbClr val="002060"/>
                          </a:solidFill>
                          <a:effectLst/>
                          <a:latin typeface="+mn-lt"/>
                          <a:cs typeface="Arial" panose="020B0604020202020204" pitchFamily="34" charset="0"/>
                        </a:rPr>
                        <a:t>11</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spcAft>
                          <a:spcPts val="0"/>
                        </a:spcAft>
                      </a:pPr>
                      <a:r>
                        <a:rPr lang="uk-UA" sz="1600" b="1">
                          <a:solidFill>
                            <a:srgbClr val="002060"/>
                          </a:solidFill>
                          <a:effectLst/>
                          <a:latin typeface="+mn-lt"/>
                          <a:cs typeface="Arial" panose="020B0604020202020204" pitchFamily="34" charset="0"/>
                        </a:rPr>
                        <a:t>Організація служби на суднах, боротьба за живучість судна</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lgn="ctr">
                        <a:spcAft>
                          <a:spcPts val="0"/>
                        </a:spcAft>
                      </a:pPr>
                      <a:r>
                        <a:rPr lang="uk-UA" sz="1600" b="1" dirty="0">
                          <a:solidFill>
                            <a:srgbClr val="002060"/>
                          </a:solidFill>
                          <a:effectLst/>
                          <a:latin typeface="+mn-lt"/>
                          <a:cs typeface="Arial" panose="020B0604020202020204" pitchFamily="34" charset="0"/>
                        </a:rPr>
                        <a:t>17</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spcAft>
                          <a:spcPts val="0"/>
                        </a:spcAft>
                        <a:tabLst>
                          <a:tab pos="5940425" algn="r"/>
                        </a:tabLst>
                      </a:pPr>
                      <a:r>
                        <a:rPr lang="ru-RU" sz="1600" b="1" dirty="0" err="1">
                          <a:solidFill>
                            <a:srgbClr val="002060"/>
                          </a:solidFill>
                          <a:effectLst/>
                          <a:latin typeface="+mn-lt"/>
                          <a:cs typeface="Arial" panose="020B0604020202020204" pitchFamily="34" charset="0"/>
                        </a:rPr>
                        <a:t>Болдескул</a:t>
                      </a:r>
                      <a:r>
                        <a:rPr lang="ru-RU" sz="1600" b="1" dirty="0">
                          <a:solidFill>
                            <a:srgbClr val="002060"/>
                          </a:solidFill>
                          <a:effectLst/>
                          <a:latin typeface="+mn-lt"/>
                          <a:cs typeface="Arial" panose="020B0604020202020204" pitchFamily="34" charset="0"/>
                        </a:rPr>
                        <a:t> В.Д. </a:t>
                      </a:r>
                    </a:p>
                    <a:p>
                      <a:pPr>
                        <a:spcAft>
                          <a:spcPts val="0"/>
                        </a:spcAft>
                      </a:pPr>
                      <a:r>
                        <a:rPr lang="uk-UA" sz="1600" b="1" dirty="0">
                          <a:solidFill>
                            <a:srgbClr val="002060"/>
                          </a:solidFill>
                          <a:effectLst/>
                          <a:latin typeface="+mn-lt"/>
                          <a:cs typeface="Arial" panose="020B0604020202020204" pitchFamily="34" charset="0"/>
                        </a:rPr>
                        <a:t> </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r>
              <a:tr h="551431">
                <a:tc>
                  <a:txBody>
                    <a:bodyPr/>
                    <a:lstStyle/>
                    <a:p>
                      <a:pPr algn="just">
                        <a:spcAft>
                          <a:spcPts val="0"/>
                        </a:spcAft>
                      </a:pPr>
                      <a:r>
                        <a:rPr lang="uk-UA" sz="1600" b="1">
                          <a:solidFill>
                            <a:srgbClr val="002060"/>
                          </a:solidFill>
                          <a:effectLst/>
                          <a:latin typeface="+mn-lt"/>
                          <a:cs typeface="Arial" panose="020B0604020202020204" pitchFamily="34" charset="0"/>
                        </a:rPr>
                        <a:t>12</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spcAft>
                          <a:spcPts val="0"/>
                        </a:spcAft>
                      </a:pPr>
                      <a:r>
                        <a:rPr lang="uk-UA" sz="1600" b="1">
                          <a:solidFill>
                            <a:srgbClr val="002060"/>
                          </a:solidFill>
                          <a:effectLst/>
                          <a:latin typeface="+mn-lt"/>
                          <a:cs typeface="Arial" panose="020B0604020202020204" pitchFamily="34" charset="0"/>
                        </a:rPr>
                        <a:t>Англійська мова за професійним спрямуванням</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lgn="ctr">
                        <a:spcAft>
                          <a:spcPts val="0"/>
                        </a:spcAft>
                      </a:pPr>
                      <a:r>
                        <a:rPr lang="uk-UA" sz="1600" b="1" dirty="0">
                          <a:solidFill>
                            <a:srgbClr val="002060"/>
                          </a:solidFill>
                          <a:effectLst/>
                          <a:latin typeface="+mn-lt"/>
                          <a:cs typeface="Arial" panose="020B0604020202020204" pitchFamily="34" charset="0"/>
                        </a:rPr>
                        <a:t>34</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spcAft>
                          <a:spcPts val="0"/>
                        </a:spcAft>
                      </a:pPr>
                      <a:r>
                        <a:rPr lang="uk-UA" sz="1600" b="1" dirty="0">
                          <a:solidFill>
                            <a:srgbClr val="002060"/>
                          </a:solidFill>
                          <a:effectLst/>
                          <a:latin typeface="+mn-lt"/>
                          <a:cs typeface="Arial" panose="020B0604020202020204" pitchFamily="34" charset="0"/>
                        </a:rPr>
                        <a:t>Гончар Л.В., </a:t>
                      </a:r>
                      <a:r>
                        <a:rPr lang="uk-UA" sz="1600" b="1" dirty="0" smtClean="0">
                          <a:solidFill>
                            <a:srgbClr val="002060"/>
                          </a:solidFill>
                          <a:effectLst/>
                          <a:latin typeface="+mn-lt"/>
                          <a:cs typeface="Arial" panose="020B0604020202020204" pitchFamily="34" charset="0"/>
                        </a:rPr>
                        <a:t>Гроза </a:t>
                      </a:r>
                      <a:r>
                        <a:rPr lang="uk-UA" sz="1600" b="1" dirty="0">
                          <a:solidFill>
                            <a:srgbClr val="002060"/>
                          </a:solidFill>
                          <a:effectLst/>
                          <a:latin typeface="+mn-lt"/>
                          <a:cs typeface="Arial" panose="020B0604020202020204" pitchFamily="34" charset="0"/>
                        </a:rPr>
                        <a:t>Л.М</a:t>
                      </a:r>
                      <a:r>
                        <a:rPr lang="uk-UA" sz="1600" b="1" dirty="0" smtClean="0">
                          <a:solidFill>
                            <a:srgbClr val="002060"/>
                          </a:solidFill>
                          <a:effectLst/>
                          <a:latin typeface="+mn-lt"/>
                          <a:cs typeface="Arial" panose="020B0604020202020204" pitchFamily="34" charset="0"/>
                        </a:rPr>
                        <a:t>., Боднар </a:t>
                      </a:r>
                      <a:r>
                        <a:rPr lang="uk-UA" sz="1600" b="1" dirty="0">
                          <a:solidFill>
                            <a:srgbClr val="002060"/>
                          </a:solidFill>
                          <a:effectLst/>
                          <a:latin typeface="+mn-lt"/>
                          <a:cs typeface="Arial" panose="020B0604020202020204" pitchFamily="34" charset="0"/>
                        </a:rPr>
                        <a:t>О.М., </a:t>
                      </a:r>
                      <a:r>
                        <a:rPr lang="uk-UA" sz="1600" b="1" dirty="0" err="1">
                          <a:solidFill>
                            <a:srgbClr val="002060"/>
                          </a:solidFill>
                          <a:effectLst/>
                          <a:latin typeface="+mn-lt"/>
                          <a:cs typeface="Arial" panose="020B0604020202020204" pitchFamily="34" charset="0"/>
                        </a:rPr>
                        <a:t>Водяницька</a:t>
                      </a:r>
                      <a:r>
                        <a:rPr lang="uk-UA" sz="1600" b="1" dirty="0">
                          <a:solidFill>
                            <a:srgbClr val="002060"/>
                          </a:solidFill>
                          <a:effectLst/>
                          <a:latin typeface="+mn-lt"/>
                          <a:cs typeface="Arial" panose="020B0604020202020204" pitchFamily="34" charset="0"/>
                        </a:rPr>
                        <a:t> Ю.О.</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r>
              <a:tr h="1080142">
                <a:tc>
                  <a:txBody>
                    <a:bodyPr/>
                    <a:lstStyle/>
                    <a:p>
                      <a:pPr algn="just">
                        <a:spcAft>
                          <a:spcPts val="0"/>
                        </a:spcAft>
                      </a:pPr>
                      <a:r>
                        <a:rPr lang="uk-UA" sz="1600" b="1">
                          <a:solidFill>
                            <a:srgbClr val="002060"/>
                          </a:solidFill>
                          <a:effectLst/>
                          <a:latin typeface="+mn-lt"/>
                          <a:cs typeface="Arial" panose="020B0604020202020204" pitchFamily="34" charset="0"/>
                        </a:rPr>
                        <a:t>13</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spcAft>
                          <a:spcPts val="0"/>
                        </a:spcAft>
                      </a:pPr>
                      <a:r>
                        <a:rPr lang="uk-UA" sz="1600" b="1">
                          <a:solidFill>
                            <a:srgbClr val="002060"/>
                          </a:solidFill>
                          <a:effectLst/>
                          <a:latin typeface="+mn-lt"/>
                          <a:cs typeface="Arial" panose="020B0604020202020204" pitchFamily="34" charset="0"/>
                        </a:rPr>
                        <a:t>Професійно-практична підготовка</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lgn="ctr">
                        <a:spcAft>
                          <a:spcPts val="0"/>
                        </a:spcAft>
                      </a:pPr>
                      <a:r>
                        <a:rPr lang="uk-UA" sz="1600" b="1">
                          <a:solidFill>
                            <a:srgbClr val="002060"/>
                          </a:solidFill>
                          <a:effectLst/>
                          <a:latin typeface="+mn-lt"/>
                          <a:cs typeface="Arial" panose="020B0604020202020204" pitchFamily="34" charset="0"/>
                        </a:rPr>
                        <a:t>441</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spcAft>
                          <a:spcPts val="0"/>
                        </a:spcAft>
                      </a:pPr>
                      <a:r>
                        <a:rPr lang="uk-UA" sz="1600" b="1" dirty="0" err="1">
                          <a:solidFill>
                            <a:srgbClr val="002060"/>
                          </a:solidFill>
                          <a:effectLst/>
                          <a:latin typeface="+mn-lt"/>
                          <a:cs typeface="Arial" panose="020B0604020202020204" pitchFamily="34" charset="0"/>
                        </a:rPr>
                        <a:t>Цвірінкалова</a:t>
                      </a:r>
                      <a:r>
                        <a:rPr lang="uk-UA" sz="1600" b="1" dirty="0">
                          <a:solidFill>
                            <a:srgbClr val="002060"/>
                          </a:solidFill>
                          <a:effectLst/>
                          <a:latin typeface="+mn-lt"/>
                          <a:cs typeface="Arial" panose="020B0604020202020204" pitchFamily="34" charset="0"/>
                        </a:rPr>
                        <a:t> Н.П</a:t>
                      </a:r>
                      <a:r>
                        <a:rPr lang="uk-UA" sz="1600" b="1" dirty="0" smtClean="0">
                          <a:solidFill>
                            <a:srgbClr val="002060"/>
                          </a:solidFill>
                          <a:effectLst/>
                          <a:latin typeface="+mn-lt"/>
                          <a:cs typeface="Arial" panose="020B0604020202020204" pitchFamily="34" charset="0"/>
                        </a:rPr>
                        <a:t>., </a:t>
                      </a:r>
                      <a:r>
                        <a:rPr lang="uk-UA" sz="1600" b="1" dirty="0" err="1" smtClean="0">
                          <a:solidFill>
                            <a:srgbClr val="002060"/>
                          </a:solidFill>
                          <a:effectLst/>
                          <a:latin typeface="+mn-lt"/>
                          <a:cs typeface="Arial" panose="020B0604020202020204" pitchFamily="34" charset="0"/>
                        </a:rPr>
                        <a:t>Непомняща</a:t>
                      </a:r>
                      <a:r>
                        <a:rPr lang="uk-UA" sz="1600" b="1" dirty="0" smtClean="0">
                          <a:solidFill>
                            <a:srgbClr val="002060"/>
                          </a:solidFill>
                          <a:effectLst/>
                          <a:latin typeface="+mn-lt"/>
                          <a:cs typeface="Arial" panose="020B0604020202020204" pitchFamily="34" charset="0"/>
                        </a:rPr>
                        <a:t> </a:t>
                      </a:r>
                      <a:r>
                        <a:rPr lang="uk-UA" sz="1600" b="1" dirty="0">
                          <a:solidFill>
                            <a:srgbClr val="002060"/>
                          </a:solidFill>
                          <a:effectLst/>
                          <a:latin typeface="+mn-lt"/>
                          <a:cs typeface="Arial" panose="020B0604020202020204" pitchFamily="34" charset="0"/>
                        </a:rPr>
                        <a:t>Н.М</a:t>
                      </a:r>
                      <a:r>
                        <a:rPr lang="uk-UA" sz="1600" b="1" dirty="0" smtClean="0">
                          <a:solidFill>
                            <a:srgbClr val="002060"/>
                          </a:solidFill>
                          <a:effectLst/>
                          <a:latin typeface="+mn-lt"/>
                          <a:cs typeface="Arial" panose="020B0604020202020204" pitchFamily="34" charset="0"/>
                        </a:rPr>
                        <a:t>., </a:t>
                      </a:r>
                      <a:r>
                        <a:rPr lang="uk-UA" sz="1600" b="1" dirty="0" err="1" smtClean="0">
                          <a:solidFill>
                            <a:srgbClr val="002060"/>
                          </a:solidFill>
                          <a:effectLst/>
                          <a:latin typeface="+mn-lt"/>
                          <a:cs typeface="Arial" panose="020B0604020202020204" pitchFamily="34" charset="0"/>
                        </a:rPr>
                        <a:t>Кокотович</a:t>
                      </a:r>
                      <a:r>
                        <a:rPr lang="uk-UA" sz="1600" b="1" dirty="0" smtClean="0">
                          <a:solidFill>
                            <a:srgbClr val="002060"/>
                          </a:solidFill>
                          <a:effectLst/>
                          <a:latin typeface="+mn-lt"/>
                          <a:cs typeface="Arial" panose="020B0604020202020204" pitchFamily="34" charset="0"/>
                        </a:rPr>
                        <a:t> </a:t>
                      </a:r>
                      <a:r>
                        <a:rPr lang="uk-UA" sz="1600" b="1" dirty="0">
                          <a:solidFill>
                            <a:srgbClr val="002060"/>
                          </a:solidFill>
                          <a:effectLst/>
                          <a:latin typeface="+mn-lt"/>
                          <a:cs typeface="Arial" panose="020B0604020202020204" pitchFamily="34" charset="0"/>
                        </a:rPr>
                        <a:t>Д.М</a:t>
                      </a:r>
                      <a:r>
                        <a:rPr lang="uk-UA" sz="1600" b="1" dirty="0" smtClean="0">
                          <a:solidFill>
                            <a:srgbClr val="002060"/>
                          </a:solidFill>
                          <a:effectLst/>
                          <a:latin typeface="+mn-lt"/>
                          <a:cs typeface="Arial" panose="020B0604020202020204" pitchFamily="34" charset="0"/>
                        </a:rPr>
                        <a:t>., Орлик </a:t>
                      </a:r>
                      <a:r>
                        <a:rPr lang="uk-UA" sz="1600" b="1" dirty="0">
                          <a:solidFill>
                            <a:srgbClr val="002060"/>
                          </a:solidFill>
                          <a:effectLst/>
                          <a:latin typeface="+mn-lt"/>
                          <a:cs typeface="Arial" panose="020B0604020202020204" pitchFamily="34" charset="0"/>
                        </a:rPr>
                        <a:t>І.О</a:t>
                      </a:r>
                      <a:r>
                        <a:rPr lang="uk-UA" sz="1600" b="1" dirty="0" smtClean="0">
                          <a:solidFill>
                            <a:srgbClr val="002060"/>
                          </a:solidFill>
                          <a:effectLst/>
                          <a:latin typeface="+mn-lt"/>
                          <a:cs typeface="Arial" panose="020B0604020202020204" pitchFamily="34" charset="0"/>
                        </a:rPr>
                        <a:t>. </a:t>
                      </a:r>
                      <a:r>
                        <a:rPr lang="uk-UA" sz="1600" b="1" dirty="0" err="1" smtClean="0">
                          <a:solidFill>
                            <a:srgbClr val="002060"/>
                          </a:solidFill>
                          <a:effectLst/>
                          <a:latin typeface="+mn-lt"/>
                          <a:cs typeface="Arial" panose="020B0604020202020204" pitchFamily="34" charset="0"/>
                        </a:rPr>
                        <a:t>Уцерова</a:t>
                      </a:r>
                      <a:r>
                        <a:rPr lang="uk-UA" sz="1600" b="1" dirty="0" smtClean="0">
                          <a:solidFill>
                            <a:srgbClr val="002060"/>
                          </a:solidFill>
                          <a:effectLst/>
                          <a:latin typeface="+mn-lt"/>
                          <a:cs typeface="Arial" panose="020B0604020202020204" pitchFamily="34" charset="0"/>
                        </a:rPr>
                        <a:t> </a:t>
                      </a:r>
                      <a:r>
                        <a:rPr lang="uk-UA" sz="1600" b="1" dirty="0">
                          <a:solidFill>
                            <a:srgbClr val="002060"/>
                          </a:solidFill>
                          <a:effectLst/>
                          <a:latin typeface="+mn-lt"/>
                          <a:cs typeface="Arial" panose="020B0604020202020204" pitchFamily="34" charset="0"/>
                        </a:rPr>
                        <a:t>Т.Г</a:t>
                      </a:r>
                      <a:r>
                        <a:rPr lang="uk-UA" sz="1600" b="1" dirty="0" smtClean="0">
                          <a:solidFill>
                            <a:srgbClr val="002060"/>
                          </a:solidFill>
                          <a:effectLst/>
                          <a:latin typeface="+mn-lt"/>
                          <a:cs typeface="Arial" panose="020B0604020202020204" pitchFamily="34" charset="0"/>
                        </a:rPr>
                        <a:t>., Андреєва </a:t>
                      </a:r>
                      <a:r>
                        <a:rPr lang="uk-UA" sz="1600" b="1" dirty="0">
                          <a:solidFill>
                            <a:srgbClr val="002060"/>
                          </a:solidFill>
                          <a:effectLst/>
                          <a:latin typeface="+mn-lt"/>
                          <a:cs typeface="Arial" panose="020B0604020202020204" pitchFamily="34" charset="0"/>
                        </a:rPr>
                        <a:t>В.О</a:t>
                      </a:r>
                      <a:r>
                        <a:rPr lang="uk-UA" sz="1600" b="1" dirty="0" smtClean="0">
                          <a:solidFill>
                            <a:srgbClr val="002060"/>
                          </a:solidFill>
                          <a:effectLst/>
                          <a:latin typeface="+mn-lt"/>
                          <a:cs typeface="Arial" panose="020B0604020202020204" pitchFamily="34" charset="0"/>
                        </a:rPr>
                        <a:t>., Соколова </a:t>
                      </a:r>
                      <a:r>
                        <a:rPr lang="uk-UA" sz="1600" b="1" dirty="0">
                          <a:solidFill>
                            <a:srgbClr val="002060"/>
                          </a:solidFill>
                          <a:effectLst/>
                          <a:latin typeface="+mn-lt"/>
                          <a:cs typeface="Arial" panose="020B0604020202020204" pitchFamily="34" charset="0"/>
                        </a:rPr>
                        <a:t>А.І</a:t>
                      </a:r>
                      <a:r>
                        <a:rPr lang="uk-UA" sz="1600" b="1" dirty="0" smtClean="0">
                          <a:solidFill>
                            <a:srgbClr val="002060"/>
                          </a:solidFill>
                          <a:effectLst/>
                          <a:latin typeface="+mn-lt"/>
                          <a:cs typeface="Arial" panose="020B0604020202020204" pitchFamily="34" charset="0"/>
                        </a:rPr>
                        <a:t>., Ісайко </a:t>
                      </a:r>
                      <a:r>
                        <a:rPr lang="uk-UA" sz="1600" b="1" dirty="0">
                          <a:solidFill>
                            <a:srgbClr val="002060"/>
                          </a:solidFill>
                          <a:effectLst/>
                          <a:latin typeface="+mn-lt"/>
                          <a:cs typeface="Arial" panose="020B0604020202020204" pitchFamily="34" charset="0"/>
                        </a:rPr>
                        <a:t>Л.М</a:t>
                      </a:r>
                      <a:r>
                        <a:rPr lang="uk-UA" sz="1600" b="1" dirty="0" smtClean="0">
                          <a:solidFill>
                            <a:srgbClr val="002060"/>
                          </a:solidFill>
                          <a:effectLst/>
                          <a:latin typeface="+mn-lt"/>
                          <a:cs typeface="Arial" panose="020B0604020202020204" pitchFamily="34" charset="0"/>
                        </a:rPr>
                        <a:t>., Вагнер </a:t>
                      </a:r>
                      <a:r>
                        <a:rPr lang="uk-UA" sz="1600" b="1" dirty="0">
                          <a:solidFill>
                            <a:srgbClr val="002060"/>
                          </a:solidFill>
                          <a:effectLst/>
                          <a:latin typeface="+mn-lt"/>
                          <a:cs typeface="Arial" panose="020B0604020202020204" pitchFamily="34" charset="0"/>
                        </a:rPr>
                        <a:t>О.Г</a:t>
                      </a:r>
                      <a:r>
                        <a:rPr lang="uk-UA" sz="1600" b="1" dirty="0" smtClean="0">
                          <a:solidFill>
                            <a:srgbClr val="002060"/>
                          </a:solidFill>
                          <a:effectLst/>
                          <a:latin typeface="+mn-lt"/>
                          <a:cs typeface="Arial" panose="020B0604020202020204" pitchFamily="34" charset="0"/>
                        </a:rPr>
                        <a:t>., </a:t>
                      </a:r>
                      <a:r>
                        <a:rPr lang="uk-UA" sz="1600" b="1" dirty="0" err="1" smtClean="0">
                          <a:solidFill>
                            <a:srgbClr val="002060"/>
                          </a:solidFill>
                          <a:effectLst/>
                          <a:latin typeface="+mn-lt"/>
                          <a:cs typeface="Arial" panose="020B0604020202020204" pitchFamily="34" charset="0"/>
                        </a:rPr>
                        <a:t>Кокотович</a:t>
                      </a:r>
                      <a:r>
                        <a:rPr lang="uk-UA" sz="1600" b="1" dirty="0" smtClean="0">
                          <a:solidFill>
                            <a:srgbClr val="002060"/>
                          </a:solidFill>
                          <a:effectLst/>
                          <a:latin typeface="+mn-lt"/>
                          <a:cs typeface="Arial" panose="020B0604020202020204" pitchFamily="34" charset="0"/>
                        </a:rPr>
                        <a:t> </a:t>
                      </a:r>
                      <a:r>
                        <a:rPr lang="uk-UA" sz="1600" b="1" dirty="0">
                          <a:solidFill>
                            <a:srgbClr val="002060"/>
                          </a:solidFill>
                          <a:effectLst/>
                          <a:latin typeface="+mn-lt"/>
                          <a:cs typeface="Arial" panose="020B0604020202020204" pitchFamily="34" charset="0"/>
                        </a:rPr>
                        <a:t>Д.М</a:t>
                      </a:r>
                      <a:r>
                        <a:rPr lang="uk-UA" sz="1600" b="1" dirty="0" smtClean="0">
                          <a:solidFill>
                            <a:srgbClr val="002060"/>
                          </a:solidFill>
                          <a:effectLst/>
                          <a:latin typeface="+mn-lt"/>
                          <a:cs typeface="Arial" panose="020B0604020202020204" pitchFamily="34" charset="0"/>
                        </a:rPr>
                        <a:t>., Орлик </a:t>
                      </a:r>
                      <a:r>
                        <a:rPr lang="uk-UA" sz="1600" b="1" dirty="0">
                          <a:solidFill>
                            <a:srgbClr val="002060"/>
                          </a:solidFill>
                          <a:effectLst/>
                          <a:latin typeface="+mn-lt"/>
                          <a:cs typeface="Arial" panose="020B0604020202020204" pitchFamily="34" charset="0"/>
                        </a:rPr>
                        <a:t>І.О</a:t>
                      </a:r>
                      <a:r>
                        <a:rPr lang="uk-UA" sz="1600" b="1" dirty="0" smtClean="0">
                          <a:solidFill>
                            <a:srgbClr val="002060"/>
                          </a:solidFill>
                          <a:effectLst/>
                          <a:latin typeface="+mn-lt"/>
                          <a:cs typeface="Arial" panose="020B0604020202020204" pitchFamily="34" charset="0"/>
                        </a:rPr>
                        <a:t>. Ісайко </a:t>
                      </a:r>
                      <a:r>
                        <a:rPr lang="uk-UA" sz="1600" b="1" dirty="0">
                          <a:solidFill>
                            <a:srgbClr val="002060"/>
                          </a:solidFill>
                          <a:effectLst/>
                          <a:latin typeface="+mn-lt"/>
                          <a:cs typeface="Arial" panose="020B0604020202020204" pitchFamily="34" charset="0"/>
                        </a:rPr>
                        <a:t>Л.М</a:t>
                      </a:r>
                      <a:r>
                        <a:rPr lang="uk-UA" sz="1600" b="1" dirty="0" smtClean="0">
                          <a:solidFill>
                            <a:srgbClr val="002060"/>
                          </a:solidFill>
                          <a:effectLst/>
                          <a:latin typeface="+mn-lt"/>
                          <a:cs typeface="Arial" panose="020B0604020202020204" pitchFamily="34" charset="0"/>
                        </a:rPr>
                        <a:t>., </a:t>
                      </a:r>
                      <a:r>
                        <a:rPr lang="uk-UA" sz="1600" b="1" dirty="0" err="1" smtClean="0">
                          <a:solidFill>
                            <a:srgbClr val="002060"/>
                          </a:solidFill>
                          <a:effectLst/>
                          <a:latin typeface="+mn-lt"/>
                          <a:cs typeface="Arial" panose="020B0604020202020204" pitchFamily="34" charset="0"/>
                        </a:rPr>
                        <a:t>Тульба</a:t>
                      </a:r>
                      <a:r>
                        <a:rPr lang="uk-UA" sz="1600" b="1" dirty="0" smtClean="0">
                          <a:solidFill>
                            <a:srgbClr val="002060"/>
                          </a:solidFill>
                          <a:effectLst/>
                          <a:latin typeface="+mn-lt"/>
                          <a:cs typeface="Arial" panose="020B0604020202020204" pitchFamily="34" charset="0"/>
                        </a:rPr>
                        <a:t> </a:t>
                      </a:r>
                      <a:r>
                        <a:rPr lang="uk-UA" sz="1600" b="1" dirty="0">
                          <a:solidFill>
                            <a:srgbClr val="002060"/>
                          </a:solidFill>
                          <a:effectLst/>
                          <a:latin typeface="+mn-lt"/>
                          <a:cs typeface="Arial" panose="020B0604020202020204" pitchFamily="34" charset="0"/>
                        </a:rPr>
                        <a:t>Л.П</a:t>
                      </a:r>
                      <a:r>
                        <a:rPr lang="uk-UA" sz="1600" b="1" dirty="0" smtClean="0">
                          <a:solidFill>
                            <a:srgbClr val="002060"/>
                          </a:solidFill>
                          <a:effectLst/>
                          <a:latin typeface="+mn-lt"/>
                          <a:cs typeface="Arial" panose="020B0604020202020204" pitchFamily="34" charset="0"/>
                        </a:rPr>
                        <a:t>., Удовенко </a:t>
                      </a:r>
                      <a:r>
                        <a:rPr lang="uk-UA" sz="1600" b="1" dirty="0">
                          <a:solidFill>
                            <a:srgbClr val="002060"/>
                          </a:solidFill>
                          <a:effectLst/>
                          <a:latin typeface="+mn-lt"/>
                          <a:cs typeface="Arial" panose="020B0604020202020204" pitchFamily="34" charset="0"/>
                        </a:rPr>
                        <a:t>О.В</a:t>
                      </a:r>
                      <a:r>
                        <a:rPr lang="uk-UA" sz="1600" b="1" dirty="0" smtClean="0">
                          <a:solidFill>
                            <a:srgbClr val="002060"/>
                          </a:solidFill>
                          <a:effectLst/>
                          <a:latin typeface="+mn-lt"/>
                          <a:cs typeface="Arial" panose="020B0604020202020204" pitchFamily="34" charset="0"/>
                        </a:rPr>
                        <a:t>., </a:t>
                      </a:r>
                      <a:r>
                        <a:rPr lang="uk-UA" sz="1600" b="1" dirty="0" err="1" smtClean="0">
                          <a:solidFill>
                            <a:srgbClr val="002060"/>
                          </a:solidFill>
                          <a:effectLst/>
                          <a:latin typeface="+mn-lt"/>
                          <a:cs typeface="Arial" panose="020B0604020202020204" pitchFamily="34" charset="0"/>
                        </a:rPr>
                        <a:t>Гесс</a:t>
                      </a:r>
                      <a:r>
                        <a:rPr lang="uk-UA" sz="1600" b="1" dirty="0" smtClean="0">
                          <a:solidFill>
                            <a:srgbClr val="002060"/>
                          </a:solidFill>
                          <a:effectLst/>
                          <a:latin typeface="+mn-lt"/>
                          <a:cs typeface="Arial" panose="020B0604020202020204" pitchFamily="34" charset="0"/>
                        </a:rPr>
                        <a:t> </a:t>
                      </a:r>
                      <a:r>
                        <a:rPr lang="uk-UA" sz="1600" b="1" dirty="0">
                          <a:solidFill>
                            <a:srgbClr val="002060"/>
                          </a:solidFill>
                          <a:effectLst/>
                          <a:latin typeface="+mn-lt"/>
                          <a:cs typeface="Arial" panose="020B0604020202020204" pitchFamily="34" charset="0"/>
                        </a:rPr>
                        <a:t>В.А</a:t>
                      </a:r>
                      <a:r>
                        <a:rPr lang="uk-UA" sz="1600" b="1" dirty="0" smtClean="0">
                          <a:solidFill>
                            <a:srgbClr val="002060"/>
                          </a:solidFill>
                          <a:effectLst/>
                          <a:latin typeface="+mn-lt"/>
                          <a:cs typeface="Arial" panose="020B0604020202020204" pitchFamily="34" charset="0"/>
                        </a:rPr>
                        <a:t>., </a:t>
                      </a:r>
                      <a:r>
                        <a:rPr lang="uk-UA" sz="1600" b="1" dirty="0" err="1" smtClean="0">
                          <a:solidFill>
                            <a:srgbClr val="002060"/>
                          </a:solidFill>
                          <a:effectLst/>
                          <a:latin typeface="+mn-lt"/>
                          <a:cs typeface="Arial" panose="020B0604020202020204" pitchFamily="34" charset="0"/>
                        </a:rPr>
                        <a:t>Ланіна</a:t>
                      </a:r>
                      <a:r>
                        <a:rPr lang="uk-UA" sz="1600" b="1" dirty="0" smtClean="0">
                          <a:solidFill>
                            <a:srgbClr val="002060"/>
                          </a:solidFill>
                          <a:effectLst/>
                          <a:latin typeface="+mn-lt"/>
                          <a:cs typeface="Arial" panose="020B0604020202020204" pitchFamily="34" charset="0"/>
                        </a:rPr>
                        <a:t> </a:t>
                      </a:r>
                      <a:r>
                        <a:rPr lang="uk-UA" sz="1600" b="1" dirty="0">
                          <a:solidFill>
                            <a:srgbClr val="002060"/>
                          </a:solidFill>
                          <a:effectLst/>
                          <a:latin typeface="+mn-lt"/>
                          <a:cs typeface="Arial" panose="020B0604020202020204" pitchFamily="34" charset="0"/>
                        </a:rPr>
                        <a:t>Т.М.</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r>
              <a:tr h="413573">
                <a:tc>
                  <a:txBody>
                    <a:bodyPr/>
                    <a:lstStyle/>
                    <a:p>
                      <a:pPr algn="just">
                        <a:spcAft>
                          <a:spcPts val="0"/>
                        </a:spcAft>
                      </a:pPr>
                      <a:r>
                        <a:rPr lang="uk-UA" sz="1600" b="1">
                          <a:solidFill>
                            <a:srgbClr val="002060"/>
                          </a:solidFill>
                          <a:effectLst/>
                          <a:latin typeface="+mn-lt"/>
                          <a:cs typeface="Arial" panose="020B0604020202020204" pitchFamily="34" charset="0"/>
                        </a:rPr>
                        <a:t>14</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spcAft>
                          <a:spcPts val="0"/>
                        </a:spcAft>
                      </a:pPr>
                      <a:r>
                        <a:rPr lang="ru-RU" sz="1600" b="1">
                          <a:solidFill>
                            <a:srgbClr val="002060"/>
                          </a:solidFill>
                          <a:effectLst/>
                          <a:latin typeface="+mn-lt"/>
                          <a:cs typeface="Arial" panose="020B0604020202020204" pitchFamily="34" charset="0"/>
                        </a:rPr>
                        <a:t>Фізична культура</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lgn="ctr">
                        <a:spcAft>
                          <a:spcPts val="0"/>
                        </a:spcAft>
                      </a:pPr>
                      <a:r>
                        <a:rPr lang="ru-RU" sz="1600" b="1">
                          <a:solidFill>
                            <a:srgbClr val="002060"/>
                          </a:solidFill>
                          <a:effectLst/>
                          <a:latin typeface="+mn-lt"/>
                          <a:cs typeface="Arial" panose="020B0604020202020204" pitchFamily="34" charset="0"/>
                        </a:rPr>
                        <a:t> </a:t>
                      </a:r>
                      <a:endParaRPr lang="ru-RU" sz="1600" b="1">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c>
                  <a:txBody>
                    <a:bodyPr/>
                    <a:lstStyle/>
                    <a:p>
                      <a:pPr>
                        <a:spcAft>
                          <a:spcPts val="0"/>
                        </a:spcAft>
                        <a:tabLst>
                          <a:tab pos="5940425" algn="r"/>
                        </a:tabLst>
                      </a:pPr>
                      <a:r>
                        <a:rPr lang="ru-RU" sz="1600" b="1" dirty="0" err="1">
                          <a:solidFill>
                            <a:srgbClr val="002060"/>
                          </a:solidFill>
                          <a:effectLst/>
                          <a:latin typeface="+mn-lt"/>
                          <a:cs typeface="Arial" panose="020B0604020202020204" pitchFamily="34" charset="0"/>
                        </a:rPr>
                        <a:t>Павловська</a:t>
                      </a:r>
                      <a:r>
                        <a:rPr lang="ru-RU" sz="1600" b="1" dirty="0">
                          <a:solidFill>
                            <a:srgbClr val="002060"/>
                          </a:solidFill>
                          <a:effectLst/>
                          <a:latin typeface="+mn-lt"/>
                          <a:cs typeface="Arial" panose="020B0604020202020204" pitchFamily="34" charset="0"/>
                        </a:rPr>
                        <a:t> В.С</a:t>
                      </a:r>
                      <a:r>
                        <a:rPr lang="ru-RU" sz="1600" b="1" dirty="0" smtClean="0">
                          <a:solidFill>
                            <a:srgbClr val="002060"/>
                          </a:solidFill>
                          <a:effectLst/>
                          <a:latin typeface="+mn-lt"/>
                          <a:cs typeface="Arial" panose="020B0604020202020204" pitchFamily="34" charset="0"/>
                        </a:rPr>
                        <a:t>., </a:t>
                      </a:r>
                      <a:r>
                        <a:rPr lang="ru-RU" sz="1600" b="1" dirty="0" err="1" smtClean="0">
                          <a:solidFill>
                            <a:srgbClr val="002060"/>
                          </a:solidFill>
                          <a:effectLst/>
                          <a:latin typeface="+mn-lt"/>
                          <a:cs typeface="Arial" panose="020B0604020202020204" pitchFamily="34" charset="0"/>
                        </a:rPr>
                        <a:t>Найко</a:t>
                      </a:r>
                      <a:r>
                        <a:rPr lang="ru-RU" sz="1600" b="1" dirty="0" smtClean="0">
                          <a:solidFill>
                            <a:srgbClr val="002060"/>
                          </a:solidFill>
                          <a:effectLst/>
                          <a:latin typeface="+mn-lt"/>
                          <a:cs typeface="Arial" panose="020B0604020202020204" pitchFamily="34" charset="0"/>
                        </a:rPr>
                        <a:t> </a:t>
                      </a:r>
                      <a:r>
                        <a:rPr lang="ru-RU" sz="1600" b="1" dirty="0">
                          <a:solidFill>
                            <a:srgbClr val="002060"/>
                          </a:solidFill>
                          <a:effectLst/>
                          <a:latin typeface="+mn-lt"/>
                          <a:cs typeface="Arial" panose="020B0604020202020204" pitchFamily="34" charset="0"/>
                        </a:rPr>
                        <a:t>М.Ф</a:t>
                      </a:r>
                      <a:r>
                        <a:rPr lang="ru-RU" sz="1600" b="1" dirty="0" smtClean="0">
                          <a:solidFill>
                            <a:srgbClr val="002060"/>
                          </a:solidFill>
                          <a:effectLst/>
                          <a:latin typeface="+mn-lt"/>
                          <a:cs typeface="Arial" panose="020B0604020202020204" pitchFamily="34" charset="0"/>
                        </a:rPr>
                        <a:t>., Карпенко </a:t>
                      </a:r>
                      <a:r>
                        <a:rPr lang="ru-RU" sz="1600" b="1" dirty="0">
                          <a:solidFill>
                            <a:srgbClr val="002060"/>
                          </a:solidFill>
                          <a:effectLst/>
                          <a:latin typeface="+mn-lt"/>
                          <a:cs typeface="Arial" panose="020B0604020202020204" pitchFamily="34" charset="0"/>
                        </a:rPr>
                        <a:t>Т.В</a:t>
                      </a:r>
                      <a:endParaRPr lang="ru-RU" sz="1600" b="1" dirty="0">
                        <a:solidFill>
                          <a:srgbClr val="002060"/>
                        </a:solidFill>
                        <a:effectLst/>
                        <a:latin typeface="+mn-lt"/>
                        <a:ea typeface="Times New Roman" panose="02020603050405020304" pitchFamily="18" charset="0"/>
                        <a:cs typeface="Arial" panose="020B0604020202020204" pitchFamily="34" charset="0"/>
                      </a:endParaRPr>
                    </a:p>
                  </a:txBody>
                  <a:tcPr marL="29138" marR="29138" marT="0" marB="0">
                    <a:solidFill>
                      <a:srgbClr val="00FFFF"/>
                    </a:solidFill>
                  </a:tcPr>
                </a:tc>
              </a:tr>
            </a:tbl>
          </a:graphicData>
        </a:graphic>
      </p:graphicFrame>
    </p:spTree>
    <p:extLst>
      <p:ext uri="{BB962C8B-B14F-4D97-AF65-F5344CB8AC3E}">
        <p14:creationId xmlns:p14="http://schemas.microsoft.com/office/powerpoint/2010/main" val="4350802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404853139"/>
              </p:ext>
            </p:extLst>
          </p:nvPr>
        </p:nvGraphicFramePr>
        <p:xfrm>
          <a:off x="237067" y="169335"/>
          <a:ext cx="11726332" cy="5992959"/>
        </p:xfrm>
        <a:graphic>
          <a:graphicData uri="http://schemas.openxmlformats.org/drawingml/2006/table">
            <a:tbl>
              <a:tblPr firstRow="1" firstCol="1" bandRow="1">
                <a:tableStyleId>{5C22544A-7EE6-4342-B048-85BDC9FD1C3A}</a:tableStyleId>
              </a:tblPr>
              <a:tblGrid>
                <a:gridCol w="397933"/>
                <a:gridCol w="1312333"/>
                <a:gridCol w="6637867"/>
                <a:gridCol w="3378199"/>
              </a:tblGrid>
              <a:tr h="164768">
                <a:tc>
                  <a:txBody>
                    <a:bodyPr/>
                    <a:lstStyle/>
                    <a:p>
                      <a:pPr algn="just">
                        <a:spcAft>
                          <a:spcPts val="0"/>
                        </a:spcAft>
                      </a:pPr>
                      <a:r>
                        <a:rPr lang="uk-UA" sz="1800" b="1" dirty="0">
                          <a:solidFill>
                            <a:srgbClr val="002060"/>
                          </a:solidFill>
                          <a:effectLst/>
                          <a:latin typeface="+mn-lt"/>
                        </a:rPr>
                        <a:t> </a:t>
                      </a:r>
                      <a:endParaRPr lang="ru-RU" sz="1800" b="1" dirty="0">
                        <a:solidFill>
                          <a:srgbClr val="002060"/>
                        </a:solidFill>
                        <a:effectLst/>
                        <a:latin typeface="+mn-lt"/>
                        <a:ea typeface="Times New Roman" panose="02020603050405020304" pitchFamily="18" charset="0"/>
                        <a:cs typeface="Times New Roman" panose="02020603050405020304" pitchFamily="18" charset="0"/>
                      </a:endParaRPr>
                    </a:p>
                  </a:txBody>
                  <a:tcPr marL="35909" marR="35909" marT="0" marB="0">
                    <a:solidFill>
                      <a:srgbClr val="00FFFF"/>
                    </a:solidFill>
                  </a:tcPr>
                </a:tc>
                <a:tc gridSpan="3">
                  <a:txBody>
                    <a:bodyPr/>
                    <a:lstStyle/>
                    <a:p>
                      <a:pPr algn="ctr">
                        <a:spcAft>
                          <a:spcPts val="0"/>
                        </a:spcAft>
                      </a:pPr>
                      <a:r>
                        <a:rPr lang="uk-UA" sz="1800" b="1" dirty="0">
                          <a:solidFill>
                            <a:srgbClr val="002060"/>
                          </a:solidFill>
                          <a:effectLst/>
                          <a:latin typeface="+mn-lt"/>
                        </a:rPr>
                        <a:t>За СП(ПТ)О 5123.І.56.10-2017 професія «Офіціант 3-го розряду»</a:t>
                      </a:r>
                      <a:endParaRPr lang="ru-RU" sz="1800" b="1" dirty="0">
                        <a:solidFill>
                          <a:srgbClr val="002060"/>
                        </a:solidFill>
                        <a:effectLst/>
                        <a:latin typeface="+mn-lt"/>
                        <a:ea typeface="Times New Roman" panose="02020603050405020304" pitchFamily="18" charset="0"/>
                        <a:cs typeface="Times New Roman" panose="02020603050405020304" pitchFamily="18" charset="0"/>
                      </a:endParaRPr>
                    </a:p>
                  </a:txBody>
                  <a:tcPr marL="35909" marR="35909" marT="0" marB="0">
                    <a:solidFill>
                      <a:srgbClr val="00FFFF"/>
                    </a:solidFill>
                  </a:tcPr>
                </a:tc>
                <a:tc hMerge="1">
                  <a:txBody>
                    <a:bodyPr/>
                    <a:lstStyle/>
                    <a:p>
                      <a:endParaRPr lang="uk-UA"/>
                    </a:p>
                  </a:txBody>
                  <a:tcPr/>
                </a:tc>
                <a:tc hMerge="1">
                  <a:txBody>
                    <a:bodyPr/>
                    <a:lstStyle/>
                    <a:p>
                      <a:endParaRPr lang="uk-UA"/>
                    </a:p>
                  </a:txBody>
                  <a:tcPr/>
                </a:tc>
              </a:tr>
              <a:tr h="37896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uk-UA" sz="1800" b="1" dirty="0">
                          <a:solidFill>
                            <a:srgbClr val="002060"/>
                          </a:solidFill>
                          <a:effectLst/>
                          <a:latin typeface="+mn-lt"/>
                        </a:rPr>
                        <a:t> </a:t>
                      </a:r>
                      <a:r>
                        <a:rPr lang="uk-UA" sz="1800" b="1" dirty="0" smtClean="0">
                          <a:solidFill>
                            <a:srgbClr val="002060"/>
                          </a:solidFill>
                          <a:effectLst/>
                        </a:rPr>
                        <a:t>№</a:t>
                      </a:r>
                      <a:endParaRPr lang="ru-RU" sz="1800" b="1" dirty="0">
                        <a:solidFill>
                          <a:srgbClr val="002060"/>
                        </a:solidFill>
                        <a:effectLst/>
                        <a:latin typeface="+mn-lt"/>
                        <a:ea typeface="Times New Roman" panose="02020603050405020304" pitchFamily="18" charset="0"/>
                        <a:cs typeface="Times New Roman" panose="02020603050405020304" pitchFamily="18" charset="0"/>
                      </a:endParaRPr>
                    </a:p>
                  </a:txBody>
                  <a:tcPr marL="35909" marR="35909" marT="0" marB="0">
                    <a:solidFill>
                      <a:srgbClr val="00FFFF"/>
                    </a:solidFill>
                  </a:tcPr>
                </a:tc>
                <a:tc>
                  <a:txBody>
                    <a:bodyPr/>
                    <a:lstStyle/>
                    <a:p>
                      <a:pPr algn="ctr">
                        <a:lnSpc>
                          <a:spcPct val="115000"/>
                        </a:lnSpc>
                        <a:spcAft>
                          <a:spcPts val="0"/>
                        </a:spcAft>
                      </a:pPr>
                      <a:r>
                        <a:rPr lang="uk-UA" sz="1800" b="1" dirty="0">
                          <a:solidFill>
                            <a:srgbClr val="002060"/>
                          </a:solidFill>
                          <a:effectLst/>
                          <a:latin typeface="+mn-lt"/>
                        </a:rPr>
                        <a:t>Позначення</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nchor="ctr">
                    <a:solidFill>
                      <a:srgbClr val="00FFFF"/>
                    </a:solidFill>
                  </a:tcPr>
                </a:tc>
                <a:tc>
                  <a:txBody>
                    <a:bodyPr/>
                    <a:lstStyle/>
                    <a:p>
                      <a:pPr algn="ctr">
                        <a:lnSpc>
                          <a:spcPct val="115000"/>
                        </a:lnSpc>
                        <a:spcAft>
                          <a:spcPts val="0"/>
                        </a:spcAft>
                      </a:pPr>
                      <a:r>
                        <a:rPr lang="uk-UA" sz="1800" b="1" dirty="0">
                          <a:solidFill>
                            <a:srgbClr val="002060"/>
                          </a:solidFill>
                          <a:effectLst/>
                          <a:latin typeface="+mn-lt"/>
                        </a:rPr>
                        <a:t>Загально професійні компетентності</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nchor="ctr">
                    <a:solidFill>
                      <a:srgbClr val="00FFFF"/>
                    </a:solidFill>
                  </a:tcPr>
                </a:tc>
                <a:tc>
                  <a:txBody>
                    <a:bodyPr/>
                    <a:lstStyle/>
                    <a:p>
                      <a:pPr algn="ctr">
                        <a:lnSpc>
                          <a:spcPct val="115000"/>
                        </a:lnSpc>
                        <a:spcAft>
                          <a:spcPts val="0"/>
                        </a:spcAft>
                      </a:pPr>
                      <a:r>
                        <a:rPr lang="uk-UA" sz="1800" b="1">
                          <a:solidFill>
                            <a:srgbClr val="002060"/>
                          </a:solidFill>
                          <a:effectLst/>
                          <a:latin typeface="+mn-lt"/>
                        </a:rPr>
                        <a:t>Прізвище викладача</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nchor="ctr">
                    <a:solidFill>
                      <a:srgbClr val="00FFFF"/>
                    </a:solidFill>
                  </a:tcPr>
                </a:tc>
              </a:tr>
              <a:tr h="376257">
                <a:tc>
                  <a:txBody>
                    <a:bodyPr/>
                    <a:lstStyle/>
                    <a:p>
                      <a:pPr algn="just">
                        <a:spcAft>
                          <a:spcPts val="0"/>
                        </a:spcAft>
                      </a:pPr>
                      <a:r>
                        <a:rPr lang="uk-UA" sz="1800" b="1" dirty="0">
                          <a:solidFill>
                            <a:srgbClr val="002060"/>
                          </a:solidFill>
                          <a:effectLst/>
                          <a:latin typeface="+mn-lt"/>
                        </a:rPr>
                        <a:t>1</a:t>
                      </a:r>
                      <a:endParaRPr lang="ru-RU" sz="1800" b="1" dirty="0">
                        <a:solidFill>
                          <a:srgbClr val="002060"/>
                        </a:solidFill>
                        <a:effectLst/>
                        <a:latin typeface="+mn-lt"/>
                        <a:ea typeface="Times New Roman" panose="02020603050405020304" pitchFamily="18"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dirty="0">
                          <a:solidFill>
                            <a:srgbClr val="002060"/>
                          </a:solidFill>
                          <a:effectLst/>
                          <a:latin typeface="+mn-lt"/>
                        </a:rPr>
                        <a:t>ЗПК-1</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dirty="0">
                          <a:solidFill>
                            <a:srgbClr val="002060"/>
                          </a:solidFill>
                          <a:effectLst/>
                          <a:latin typeface="+mn-lt"/>
                        </a:rPr>
                        <a:t>Оволодіння основами галузевої економіки та підприємництва</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gn="just">
                        <a:spcAft>
                          <a:spcPts val="0"/>
                        </a:spcAft>
                        <a:tabLst>
                          <a:tab pos="5940425" algn="r"/>
                        </a:tabLst>
                      </a:pPr>
                      <a:r>
                        <a:rPr lang="uk-UA" sz="1800" b="1" dirty="0" err="1">
                          <a:solidFill>
                            <a:srgbClr val="002060"/>
                          </a:solidFill>
                          <a:effectLst/>
                          <a:latin typeface="+mn-lt"/>
                        </a:rPr>
                        <a:t>Алябьєва</a:t>
                      </a:r>
                      <a:r>
                        <a:rPr lang="uk-UA" sz="1800" b="1" dirty="0">
                          <a:solidFill>
                            <a:srgbClr val="002060"/>
                          </a:solidFill>
                          <a:effectLst/>
                          <a:latin typeface="+mn-lt"/>
                        </a:rPr>
                        <a:t> Л.Г</a:t>
                      </a:r>
                      <a:r>
                        <a:rPr lang="uk-UA" sz="1800" b="1" dirty="0" smtClean="0">
                          <a:solidFill>
                            <a:srgbClr val="002060"/>
                          </a:solidFill>
                          <a:effectLst/>
                          <a:latin typeface="+mn-lt"/>
                        </a:rPr>
                        <a:t>.</a:t>
                      </a:r>
                      <a:r>
                        <a:rPr lang="uk-UA" sz="1800" b="1" dirty="0">
                          <a:solidFill>
                            <a:srgbClr val="002060"/>
                          </a:solidFill>
                          <a:effectLst/>
                          <a:latin typeface="+mn-lt"/>
                        </a:rPr>
                        <a:t> </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r>
              <a:tr h="378968">
                <a:tc>
                  <a:txBody>
                    <a:bodyPr/>
                    <a:lstStyle/>
                    <a:p>
                      <a:pPr algn="just">
                        <a:spcAft>
                          <a:spcPts val="0"/>
                        </a:spcAft>
                      </a:pPr>
                      <a:r>
                        <a:rPr lang="uk-UA" sz="1800" b="1">
                          <a:solidFill>
                            <a:srgbClr val="002060"/>
                          </a:solidFill>
                          <a:effectLst/>
                          <a:latin typeface="+mn-lt"/>
                        </a:rPr>
                        <a:t>2</a:t>
                      </a:r>
                      <a:endParaRPr lang="ru-RU" sz="1800" b="1">
                        <a:solidFill>
                          <a:srgbClr val="002060"/>
                        </a:solidFill>
                        <a:effectLst/>
                        <a:latin typeface="+mn-lt"/>
                        <a:ea typeface="Times New Roman" panose="02020603050405020304" pitchFamily="18"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a:solidFill>
                            <a:srgbClr val="002060"/>
                          </a:solidFill>
                          <a:effectLst/>
                          <a:latin typeface="+mn-lt"/>
                        </a:rPr>
                        <a:t>ЗПК-2</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dirty="0">
                          <a:solidFill>
                            <a:srgbClr val="002060"/>
                          </a:solidFill>
                          <a:effectLst/>
                          <a:latin typeface="+mn-lt"/>
                        </a:rPr>
                        <a:t>Оволодіння основами трудового законодавства</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gn="just">
                        <a:lnSpc>
                          <a:spcPct val="115000"/>
                        </a:lnSpc>
                        <a:spcAft>
                          <a:spcPts val="0"/>
                        </a:spcAft>
                      </a:pPr>
                      <a:r>
                        <a:rPr lang="ru-RU" sz="1800" b="1" dirty="0" err="1">
                          <a:solidFill>
                            <a:srgbClr val="002060"/>
                          </a:solidFill>
                          <a:effectLst/>
                          <a:latin typeface="+mn-lt"/>
                        </a:rPr>
                        <a:t>Малихіна</a:t>
                      </a:r>
                      <a:r>
                        <a:rPr lang="ru-RU" sz="1800" b="1" dirty="0">
                          <a:solidFill>
                            <a:srgbClr val="002060"/>
                          </a:solidFill>
                          <a:effectLst/>
                          <a:latin typeface="+mn-lt"/>
                        </a:rPr>
                        <a:t> А.Г.</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r>
              <a:tr h="378968">
                <a:tc>
                  <a:txBody>
                    <a:bodyPr/>
                    <a:lstStyle/>
                    <a:p>
                      <a:pPr algn="just">
                        <a:spcAft>
                          <a:spcPts val="0"/>
                        </a:spcAft>
                      </a:pPr>
                      <a:r>
                        <a:rPr lang="uk-UA" sz="1800" b="1">
                          <a:solidFill>
                            <a:srgbClr val="002060"/>
                          </a:solidFill>
                          <a:effectLst/>
                          <a:latin typeface="+mn-lt"/>
                        </a:rPr>
                        <a:t>3</a:t>
                      </a:r>
                      <a:endParaRPr lang="ru-RU" sz="1800" b="1">
                        <a:solidFill>
                          <a:srgbClr val="002060"/>
                        </a:solidFill>
                        <a:effectLst/>
                        <a:latin typeface="+mn-lt"/>
                        <a:ea typeface="Times New Roman" panose="02020603050405020304" pitchFamily="18"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dirty="0">
                          <a:solidFill>
                            <a:srgbClr val="002060"/>
                          </a:solidFill>
                          <a:effectLst/>
                          <a:latin typeface="+mn-lt"/>
                        </a:rPr>
                        <a:t>ЗПК-3</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dirty="0">
                          <a:solidFill>
                            <a:srgbClr val="002060"/>
                          </a:solidFill>
                          <a:effectLst/>
                          <a:latin typeface="+mn-lt"/>
                        </a:rPr>
                        <a:t>Оволодіння основами </a:t>
                      </a:r>
                      <a:r>
                        <a:rPr lang="uk-UA" sz="1800" b="1" dirty="0" smtClean="0">
                          <a:solidFill>
                            <a:srgbClr val="002060"/>
                          </a:solidFill>
                          <a:effectLst/>
                          <a:latin typeface="+mn-lt"/>
                        </a:rPr>
                        <a:t>інформаційних технологій</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gn="just">
                        <a:lnSpc>
                          <a:spcPct val="115000"/>
                        </a:lnSpc>
                        <a:spcAft>
                          <a:spcPts val="0"/>
                        </a:spcAft>
                      </a:pPr>
                      <a:r>
                        <a:rPr lang="ru-RU" sz="1800" b="1" dirty="0">
                          <a:solidFill>
                            <a:srgbClr val="002060"/>
                          </a:solidFill>
                          <a:effectLst/>
                          <a:latin typeface="+mn-lt"/>
                        </a:rPr>
                        <a:t>Коваленко Т.П.</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r>
              <a:tr h="378968">
                <a:tc>
                  <a:txBody>
                    <a:bodyPr/>
                    <a:lstStyle/>
                    <a:p>
                      <a:pPr algn="just">
                        <a:spcAft>
                          <a:spcPts val="0"/>
                        </a:spcAft>
                      </a:pPr>
                      <a:r>
                        <a:rPr lang="uk-UA" sz="1800" b="1">
                          <a:solidFill>
                            <a:srgbClr val="002060"/>
                          </a:solidFill>
                          <a:effectLst/>
                          <a:latin typeface="+mn-lt"/>
                        </a:rPr>
                        <a:t>4</a:t>
                      </a:r>
                      <a:endParaRPr lang="ru-RU" sz="1800" b="1">
                        <a:solidFill>
                          <a:srgbClr val="002060"/>
                        </a:solidFill>
                        <a:effectLst/>
                        <a:latin typeface="+mn-lt"/>
                        <a:ea typeface="Times New Roman" panose="02020603050405020304" pitchFamily="18"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dirty="0">
                          <a:solidFill>
                            <a:srgbClr val="002060"/>
                          </a:solidFill>
                          <a:effectLst/>
                          <a:latin typeface="+mn-lt"/>
                        </a:rPr>
                        <a:t>ЗПК-4</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dirty="0">
                          <a:solidFill>
                            <a:srgbClr val="002060"/>
                          </a:solidFill>
                          <a:effectLst/>
                          <a:latin typeface="+mn-lt"/>
                        </a:rPr>
                        <a:t>Оволодіння основами професійною етикою</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gn="just">
                        <a:lnSpc>
                          <a:spcPct val="115000"/>
                        </a:lnSpc>
                        <a:spcAft>
                          <a:spcPts val="0"/>
                        </a:spcAft>
                      </a:pPr>
                      <a:r>
                        <a:rPr lang="uk-UA" sz="1800" b="1" dirty="0">
                          <a:solidFill>
                            <a:srgbClr val="002060"/>
                          </a:solidFill>
                          <a:effectLst/>
                          <a:latin typeface="+mn-lt"/>
                        </a:rPr>
                        <a:t>Ващенко Т.О.</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r>
              <a:tr h="505629">
                <a:tc>
                  <a:txBody>
                    <a:bodyPr/>
                    <a:lstStyle/>
                    <a:p>
                      <a:pPr algn="just">
                        <a:spcAft>
                          <a:spcPts val="0"/>
                        </a:spcAft>
                      </a:pPr>
                      <a:r>
                        <a:rPr lang="uk-UA" sz="1800" b="1">
                          <a:solidFill>
                            <a:srgbClr val="002060"/>
                          </a:solidFill>
                          <a:effectLst/>
                          <a:latin typeface="+mn-lt"/>
                        </a:rPr>
                        <a:t>5</a:t>
                      </a:r>
                      <a:endParaRPr lang="ru-RU" sz="1800" b="1">
                        <a:solidFill>
                          <a:srgbClr val="002060"/>
                        </a:solidFill>
                        <a:effectLst/>
                        <a:latin typeface="+mn-lt"/>
                        <a:ea typeface="Times New Roman" panose="02020603050405020304" pitchFamily="18"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dirty="0">
                          <a:solidFill>
                            <a:srgbClr val="002060"/>
                          </a:solidFill>
                          <a:effectLst/>
                          <a:latin typeface="+mn-lt"/>
                        </a:rPr>
                        <a:t>ЗПК-5</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dirty="0">
                          <a:solidFill>
                            <a:srgbClr val="002060"/>
                          </a:solidFill>
                          <a:effectLst/>
                          <a:latin typeface="+mn-lt"/>
                        </a:rPr>
                        <a:t>Дотримання та виконання вимог охорони праці</a:t>
                      </a:r>
                      <a:r>
                        <a:rPr lang="uk-UA" sz="1800" b="1" dirty="0" smtClean="0">
                          <a:solidFill>
                            <a:srgbClr val="002060"/>
                          </a:solidFill>
                          <a:effectLst/>
                          <a:latin typeface="+mn-lt"/>
                        </a:rPr>
                        <a:t>, промислової </a:t>
                      </a:r>
                      <a:r>
                        <a:rPr lang="uk-UA" sz="1800" b="1" dirty="0">
                          <a:solidFill>
                            <a:srgbClr val="002060"/>
                          </a:solidFill>
                          <a:effectLst/>
                          <a:latin typeface="+mn-lt"/>
                        </a:rPr>
                        <a:t>і пожежної безпеки, </a:t>
                      </a:r>
                      <a:r>
                        <a:rPr lang="uk-UA" sz="1800" b="1" dirty="0" smtClean="0">
                          <a:solidFill>
                            <a:srgbClr val="002060"/>
                          </a:solidFill>
                          <a:effectLst/>
                          <a:latin typeface="+mn-lt"/>
                        </a:rPr>
                        <a:t>виробничої санітарії </a:t>
                      </a:r>
                      <a:r>
                        <a:rPr lang="uk-UA" sz="1800" b="1" dirty="0">
                          <a:solidFill>
                            <a:srgbClr val="002060"/>
                          </a:solidFill>
                          <a:effectLst/>
                          <a:latin typeface="+mn-lt"/>
                        </a:rPr>
                        <a:t>та гігієни</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gn="just">
                        <a:spcAft>
                          <a:spcPts val="0"/>
                        </a:spcAft>
                        <a:tabLst>
                          <a:tab pos="5940425" algn="r"/>
                        </a:tabLst>
                      </a:pPr>
                      <a:r>
                        <a:rPr lang="uk-UA" sz="1800" b="1" dirty="0">
                          <a:solidFill>
                            <a:srgbClr val="002060"/>
                          </a:solidFill>
                          <a:effectLst/>
                          <a:latin typeface="+mn-lt"/>
                        </a:rPr>
                        <a:t>Садовська О.Д</a:t>
                      </a:r>
                      <a:r>
                        <a:rPr lang="uk-UA" sz="1800" b="1" dirty="0" smtClean="0">
                          <a:solidFill>
                            <a:srgbClr val="002060"/>
                          </a:solidFill>
                          <a:effectLst/>
                          <a:latin typeface="+mn-lt"/>
                        </a:rPr>
                        <a:t>., Наливайко </a:t>
                      </a:r>
                      <a:r>
                        <a:rPr lang="uk-UA" sz="1800" b="1" dirty="0">
                          <a:solidFill>
                            <a:srgbClr val="002060"/>
                          </a:solidFill>
                          <a:effectLst/>
                          <a:latin typeface="+mn-lt"/>
                        </a:rPr>
                        <a:t>Л.С.</a:t>
                      </a:r>
                      <a:endParaRPr lang="ru-RU" sz="1800" b="1" dirty="0">
                        <a:solidFill>
                          <a:srgbClr val="002060"/>
                        </a:solidFill>
                        <a:effectLst/>
                        <a:latin typeface="+mn-lt"/>
                      </a:endParaRPr>
                    </a:p>
                    <a:p>
                      <a:pPr algn="just">
                        <a:lnSpc>
                          <a:spcPct val="115000"/>
                        </a:lnSpc>
                        <a:spcAft>
                          <a:spcPts val="0"/>
                        </a:spcAft>
                      </a:pPr>
                      <a:r>
                        <a:rPr lang="uk-UA" sz="1800" b="1" dirty="0">
                          <a:solidFill>
                            <a:srgbClr val="002060"/>
                          </a:solidFill>
                          <a:effectLst/>
                          <a:latin typeface="+mn-lt"/>
                        </a:rPr>
                        <a:t> </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r>
              <a:tr h="562441">
                <a:tc>
                  <a:txBody>
                    <a:bodyPr/>
                    <a:lstStyle/>
                    <a:p>
                      <a:pPr algn="just">
                        <a:spcAft>
                          <a:spcPts val="0"/>
                        </a:spcAft>
                      </a:pPr>
                      <a:r>
                        <a:rPr lang="uk-UA" sz="1800" b="1">
                          <a:solidFill>
                            <a:srgbClr val="002060"/>
                          </a:solidFill>
                          <a:effectLst/>
                          <a:latin typeface="+mn-lt"/>
                        </a:rPr>
                        <a:t>6</a:t>
                      </a:r>
                      <a:endParaRPr lang="ru-RU" sz="1800" b="1">
                        <a:solidFill>
                          <a:srgbClr val="002060"/>
                        </a:solidFill>
                        <a:effectLst/>
                        <a:latin typeface="+mn-lt"/>
                        <a:ea typeface="Times New Roman" panose="02020603050405020304" pitchFamily="18"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a:solidFill>
                            <a:srgbClr val="002060"/>
                          </a:solidFill>
                          <a:effectLst/>
                          <a:latin typeface="+mn-lt"/>
                        </a:rPr>
                        <a:t>ЗПК6</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dirty="0">
                          <a:solidFill>
                            <a:srgbClr val="002060"/>
                          </a:solidFill>
                          <a:effectLst/>
                          <a:latin typeface="+mn-lt"/>
                        </a:rPr>
                        <a:t>Оволодіння основами енергозбереження, раціональної роботи </a:t>
                      </a:r>
                      <a:r>
                        <a:rPr lang="uk-UA" sz="1800" b="1" dirty="0" smtClean="0">
                          <a:solidFill>
                            <a:srgbClr val="002060"/>
                          </a:solidFill>
                          <a:effectLst/>
                          <a:latin typeface="+mn-lt"/>
                        </a:rPr>
                        <a:t>торговельно-технологічного обладнання</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gn="just">
                        <a:spcAft>
                          <a:spcPts val="0"/>
                        </a:spcAft>
                        <a:tabLst>
                          <a:tab pos="5940425" algn="r"/>
                        </a:tabLst>
                      </a:pPr>
                      <a:r>
                        <a:rPr lang="uk-UA" sz="1800" b="1" dirty="0">
                          <a:solidFill>
                            <a:srgbClr val="002060"/>
                          </a:solidFill>
                          <a:effectLst/>
                          <a:latin typeface="+mn-lt"/>
                        </a:rPr>
                        <a:t>Садовська О.Д.</a:t>
                      </a:r>
                      <a:endParaRPr lang="ru-RU" sz="1800" b="1" dirty="0">
                        <a:solidFill>
                          <a:srgbClr val="002060"/>
                        </a:solidFill>
                        <a:effectLst/>
                        <a:latin typeface="+mn-lt"/>
                      </a:endParaRPr>
                    </a:p>
                    <a:p>
                      <a:pPr algn="just">
                        <a:lnSpc>
                          <a:spcPct val="115000"/>
                        </a:lnSpc>
                        <a:spcAft>
                          <a:spcPts val="0"/>
                        </a:spcAft>
                      </a:pPr>
                      <a:r>
                        <a:rPr lang="uk-UA" sz="1800" b="1" dirty="0">
                          <a:solidFill>
                            <a:srgbClr val="002060"/>
                          </a:solidFill>
                          <a:effectLst/>
                          <a:latin typeface="+mn-lt"/>
                        </a:rPr>
                        <a:t> </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r>
              <a:tr h="378968">
                <a:tc>
                  <a:txBody>
                    <a:bodyPr/>
                    <a:lstStyle/>
                    <a:p>
                      <a:pPr algn="just">
                        <a:spcAft>
                          <a:spcPts val="0"/>
                        </a:spcAft>
                      </a:pPr>
                      <a:r>
                        <a:rPr lang="uk-UA" sz="1800" b="1">
                          <a:solidFill>
                            <a:srgbClr val="002060"/>
                          </a:solidFill>
                          <a:effectLst/>
                          <a:latin typeface="+mn-lt"/>
                        </a:rPr>
                        <a:t>7</a:t>
                      </a:r>
                      <a:endParaRPr lang="ru-RU" sz="1800" b="1">
                        <a:solidFill>
                          <a:srgbClr val="002060"/>
                        </a:solidFill>
                        <a:effectLst/>
                        <a:latin typeface="+mn-lt"/>
                        <a:ea typeface="Times New Roman" panose="02020603050405020304" pitchFamily="18"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a:solidFill>
                            <a:srgbClr val="002060"/>
                          </a:solidFill>
                          <a:effectLst/>
                          <a:latin typeface="+mn-lt"/>
                        </a:rPr>
                        <a:t>ЗПК-7</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dirty="0">
                          <a:solidFill>
                            <a:srgbClr val="002060"/>
                          </a:solidFill>
                          <a:effectLst/>
                          <a:latin typeface="+mn-lt"/>
                        </a:rPr>
                        <a:t>Оволодіння основами організації обслуговування в ресторанах</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gn="just">
                        <a:lnSpc>
                          <a:spcPct val="115000"/>
                        </a:lnSpc>
                        <a:spcAft>
                          <a:spcPts val="0"/>
                        </a:spcAft>
                      </a:pPr>
                      <a:r>
                        <a:rPr lang="uk-UA" sz="1800" b="1" dirty="0" err="1">
                          <a:solidFill>
                            <a:srgbClr val="002060"/>
                          </a:solidFill>
                          <a:effectLst/>
                          <a:latin typeface="+mn-lt"/>
                        </a:rPr>
                        <a:t>Болдескул</a:t>
                      </a:r>
                      <a:r>
                        <a:rPr lang="uk-UA" sz="1800" b="1" dirty="0">
                          <a:solidFill>
                            <a:srgbClr val="002060"/>
                          </a:solidFill>
                          <a:effectLst/>
                          <a:latin typeface="+mn-lt"/>
                        </a:rPr>
                        <a:t> О.В</a:t>
                      </a:r>
                      <a:r>
                        <a:rPr lang="uk-UA" sz="1800" b="1" dirty="0" smtClean="0">
                          <a:solidFill>
                            <a:srgbClr val="002060"/>
                          </a:solidFill>
                          <a:effectLst/>
                          <a:latin typeface="+mn-lt"/>
                        </a:rPr>
                        <a:t>., </a:t>
                      </a:r>
                      <a:r>
                        <a:rPr lang="uk-UA" sz="1800" b="1" dirty="0" err="1" smtClean="0">
                          <a:solidFill>
                            <a:srgbClr val="002060"/>
                          </a:solidFill>
                          <a:effectLst/>
                          <a:latin typeface="+mn-lt"/>
                        </a:rPr>
                        <a:t>Ліпінчук</a:t>
                      </a:r>
                      <a:r>
                        <a:rPr lang="uk-UA" sz="1800" b="1" dirty="0" smtClean="0">
                          <a:solidFill>
                            <a:srgbClr val="002060"/>
                          </a:solidFill>
                          <a:effectLst/>
                          <a:latin typeface="+mn-lt"/>
                        </a:rPr>
                        <a:t> </a:t>
                      </a:r>
                      <a:r>
                        <a:rPr lang="uk-UA" sz="1800" b="1" dirty="0">
                          <a:solidFill>
                            <a:srgbClr val="002060"/>
                          </a:solidFill>
                          <a:effectLst/>
                          <a:latin typeface="+mn-lt"/>
                        </a:rPr>
                        <a:t>С.С.</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r>
              <a:tr h="378968">
                <a:tc>
                  <a:txBody>
                    <a:bodyPr/>
                    <a:lstStyle/>
                    <a:p>
                      <a:pPr algn="just">
                        <a:spcAft>
                          <a:spcPts val="0"/>
                        </a:spcAft>
                      </a:pPr>
                      <a:r>
                        <a:rPr lang="uk-UA" sz="1800" b="1">
                          <a:solidFill>
                            <a:srgbClr val="002060"/>
                          </a:solidFill>
                          <a:effectLst/>
                          <a:latin typeface="+mn-lt"/>
                        </a:rPr>
                        <a:t>8</a:t>
                      </a:r>
                      <a:endParaRPr lang="ru-RU" sz="1800" b="1">
                        <a:solidFill>
                          <a:srgbClr val="002060"/>
                        </a:solidFill>
                        <a:effectLst/>
                        <a:latin typeface="+mn-lt"/>
                        <a:ea typeface="Times New Roman" panose="02020603050405020304" pitchFamily="18"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a:solidFill>
                            <a:srgbClr val="002060"/>
                          </a:solidFill>
                          <a:effectLst/>
                          <a:latin typeface="+mn-lt"/>
                        </a:rPr>
                        <a:t>ЗПК-8</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dirty="0">
                          <a:solidFill>
                            <a:srgbClr val="002060"/>
                          </a:solidFill>
                          <a:effectLst/>
                          <a:latin typeface="+mn-lt"/>
                        </a:rPr>
                        <a:t>Оволодіння основами </a:t>
                      </a:r>
                      <a:r>
                        <a:rPr lang="uk-UA" sz="1800" b="1" dirty="0" smtClean="0">
                          <a:solidFill>
                            <a:srgbClr val="002060"/>
                          </a:solidFill>
                          <a:effectLst/>
                          <a:latin typeface="+mn-lt"/>
                        </a:rPr>
                        <a:t>товарознавства харчових </a:t>
                      </a:r>
                      <a:r>
                        <a:rPr lang="uk-UA" sz="1800" b="1" dirty="0">
                          <a:solidFill>
                            <a:srgbClr val="002060"/>
                          </a:solidFill>
                          <a:effectLst/>
                          <a:latin typeface="+mn-lt"/>
                        </a:rPr>
                        <a:t>продуктів</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gn="just">
                        <a:lnSpc>
                          <a:spcPct val="115000"/>
                        </a:lnSpc>
                        <a:spcAft>
                          <a:spcPts val="0"/>
                        </a:spcAft>
                      </a:pPr>
                      <a:r>
                        <a:rPr lang="uk-UA" sz="1800" b="1" dirty="0">
                          <a:solidFill>
                            <a:srgbClr val="002060"/>
                          </a:solidFill>
                          <a:effectLst/>
                          <a:latin typeface="+mn-lt"/>
                        </a:rPr>
                        <a:t>Андрєєва О.В.</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r>
              <a:tr h="401997">
                <a:tc>
                  <a:txBody>
                    <a:bodyPr/>
                    <a:lstStyle/>
                    <a:p>
                      <a:pPr algn="just">
                        <a:spcAft>
                          <a:spcPts val="0"/>
                        </a:spcAft>
                      </a:pPr>
                      <a:r>
                        <a:rPr lang="uk-UA" sz="1800" b="1">
                          <a:solidFill>
                            <a:srgbClr val="002060"/>
                          </a:solidFill>
                          <a:effectLst/>
                          <a:latin typeface="+mn-lt"/>
                        </a:rPr>
                        <a:t>9</a:t>
                      </a:r>
                      <a:endParaRPr lang="ru-RU" sz="1800" b="1">
                        <a:solidFill>
                          <a:srgbClr val="002060"/>
                        </a:solidFill>
                        <a:effectLst/>
                        <a:latin typeface="+mn-lt"/>
                        <a:ea typeface="Times New Roman" panose="02020603050405020304" pitchFamily="18"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dirty="0">
                          <a:solidFill>
                            <a:srgbClr val="002060"/>
                          </a:solidFill>
                          <a:effectLst/>
                          <a:latin typeface="+mn-lt"/>
                        </a:rPr>
                        <a:t>ЗПК-9</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dirty="0">
                          <a:solidFill>
                            <a:srgbClr val="002060"/>
                          </a:solidFill>
                          <a:effectLst/>
                          <a:latin typeface="+mn-lt"/>
                        </a:rPr>
                        <a:t>Оволодіння основами обліку, обчислень</a:t>
                      </a:r>
                      <a:r>
                        <a:rPr lang="uk-UA" sz="1800" b="1" dirty="0" smtClean="0">
                          <a:solidFill>
                            <a:srgbClr val="002060"/>
                          </a:solidFill>
                          <a:effectLst/>
                          <a:latin typeface="+mn-lt"/>
                        </a:rPr>
                        <a:t>, калькуляції </a:t>
                      </a:r>
                      <a:r>
                        <a:rPr lang="uk-UA" sz="1800" b="1" dirty="0">
                          <a:solidFill>
                            <a:srgbClr val="002060"/>
                          </a:solidFill>
                          <a:effectLst/>
                          <a:latin typeface="+mn-lt"/>
                        </a:rPr>
                        <a:t>та звітності</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gn="just">
                        <a:lnSpc>
                          <a:spcPct val="115000"/>
                        </a:lnSpc>
                        <a:spcAft>
                          <a:spcPts val="0"/>
                        </a:spcAft>
                      </a:pPr>
                      <a:r>
                        <a:rPr lang="uk-UA" sz="1800" b="1" dirty="0">
                          <a:solidFill>
                            <a:srgbClr val="002060"/>
                          </a:solidFill>
                          <a:effectLst/>
                          <a:latin typeface="+mn-lt"/>
                        </a:rPr>
                        <a:t>Андрієнко А.М.</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r>
              <a:tr h="378968">
                <a:tc>
                  <a:txBody>
                    <a:bodyPr/>
                    <a:lstStyle/>
                    <a:p>
                      <a:pPr algn="just">
                        <a:spcAft>
                          <a:spcPts val="0"/>
                        </a:spcAft>
                      </a:pPr>
                      <a:r>
                        <a:rPr lang="uk-UA" sz="1800" b="1">
                          <a:solidFill>
                            <a:srgbClr val="002060"/>
                          </a:solidFill>
                          <a:effectLst/>
                          <a:latin typeface="+mn-lt"/>
                        </a:rPr>
                        <a:t>10</a:t>
                      </a:r>
                      <a:endParaRPr lang="ru-RU" sz="1800" b="1">
                        <a:solidFill>
                          <a:srgbClr val="002060"/>
                        </a:solidFill>
                        <a:effectLst/>
                        <a:latin typeface="+mn-lt"/>
                        <a:ea typeface="Times New Roman" panose="02020603050405020304" pitchFamily="18"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a:solidFill>
                            <a:srgbClr val="002060"/>
                          </a:solidFill>
                          <a:effectLst/>
                          <a:latin typeface="+mn-lt"/>
                        </a:rPr>
                        <a:t>ЗПК-10</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dirty="0">
                          <a:solidFill>
                            <a:srgbClr val="002060"/>
                          </a:solidFill>
                          <a:effectLst/>
                          <a:latin typeface="+mn-lt"/>
                        </a:rPr>
                        <a:t>Оволодіння основними </a:t>
                      </a:r>
                      <a:r>
                        <a:rPr lang="uk-UA" sz="1800" b="1" dirty="0" smtClean="0">
                          <a:solidFill>
                            <a:srgbClr val="002060"/>
                          </a:solidFill>
                          <a:effectLst/>
                          <a:latin typeface="+mn-lt"/>
                        </a:rPr>
                        <a:t>термінами іноземної </a:t>
                      </a:r>
                      <a:r>
                        <a:rPr lang="uk-UA" sz="1800" b="1" dirty="0">
                          <a:solidFill>
                            <a:srgbClr val="002060"/>
                          </a:solidFill>
                          <a:effectLst/>
                          <a:latin typeface="+mn-lt"/>
                        </a:rPr>
                        <a:t>мови</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gn="just">
                        <a:lnSpc>
                          <a:spcPct val="115000"/>
                        </a:lnSpc>
                        <a:spcAft>
                          <a:spcPts val="0"/>
                        </a:spcAft>
                      </a:pPr>
                      <a:r>
                        <a:rPr lang="uk-UA" sz="1800" b="1" dirty="0">
                          <a:solidFill>
                            <a:srgbClr val="002060"/>
                          </a:solidFill>
                          <a:effectLst/>
                          <a:latin typeface="+mn-lt"/>
                        </a:rPr>
                        <a:t>Гончар Л.В.</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r>
              <a:tr h="386927">
                <a:tc>
                  <a:txBody>
                    <a:bodyPr/>
                    <a:lstStyle/>
                    <a:p>
                      <a:pPr algn="just">
                        <a:spcAft>
                          <a:spcPts val="0"/>
                        </a:spcAft>
                      </a:pPr>
                      <a:r>
                        <a:rPr lang="uk-UA" sz="1800" b="1">
                          <a:solidFill>
                            <a:srgbClr val="002060"/>
                          </a:solidFill>
                          <a:effectLst/>
                          <a:latin typeface="+mn-lt"/>
                        </a:rPr>
                        <a:t>11</a:t>
                      </a:r>
                      <a:endParaRPr lang="ru-RU" sz="1800" b="1">
                        <a:solidFill>
                          <a:srgbClr val="002060"/>
                        </a:solidFill>
                        <a:effectLst/>
                        <a:latin typeface="+mn-lt"/>
                        <a:ea typeface="Times New Roman" panose="02020603050405020304" pitchFamily="18"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dirty="0">
                          <a:solidFill>
                            <a:srgbClr val="002060"/>
                          </a:solidFill>
                          <a:effectLst/>
                          <a:latin typeface="+mn-lt"/>
                        </a:rPr>
                        <a:t>ЗПК-11</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dirty="0">
                          <a:solidFill>
                            <a:srgbClr val="002060"/>
                          </a:solidFill>
                          <a:effectLst/>
                          <a:latin typeface="+mn-lt"/>
                        </a:rPr>
                        <a:t>Оволодіння основами маркетингу </a:t>
                      </a:r>
                      <a:r>
                        <a:rPr lang="uk-UA" sz="1800" b="1" dirty="0" smtClean="0">
                          <a:solidFill>
                            <a:srgbClr val="002060"/>
                          </a:solidFill>
                          <a:effectLst/>
                          <a:latin typeface="+mn-lt"/>
                        </a:rPr>
                        <a:t>та менеджменту</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gn="just">
                        <a:spcAft>
                          <a:spcPts val="0"/>
                        </a:spcAft>
                        <a:tabLst>
                          <a:tab pos="5940425" algn="r"/>
                        </a:tabLst>
                      </a:pPr>
                      <a:r>
                        <a:rPr lang="uk-UA" sz="1800" b="1" dirty="0" err="1">
                          <a:solidFill>
                            <a:srgbClr val="002060"/>
                          </a:solidFill>
                          <a:effectLst/>
                          <a:latin typeface="+mn-lt"/>
                        </a:rPr>
                        <a:t>Алябьєва</a:t>
                      </a:r>
                      <a:r>
                        <a:rPr lang="uk-UA" sz="1800" b="1" dirty="0">
                          <a:solidFill>
                            <a:srgbClr val="002060"/>
                          </a:solidFill>
                          <a:effectLst/>
                          <a:latin typeface="+mn-lt"/>
                        </a:rPr>
                        <a:t> Л.Г</a:t>
                      </a:r>
                      <a:r>
                        <a:rPr lang="uk-UA" sz="1800" b="1" dirty="0" smtClean="0">
                          <a:solidFill>
                            <a:srgbClr val="002060"/>
                          </a:solidFill>
                          <a:effectLst/>
                          <a:latin typeface="+mn-lt"/>
                        </a:rPr>
                        <a:t>.</a:t>
                      </a:r>
                      <a:r>
                        <a:rPr lang="uk-UA" sz="1800" b="1" dirty="0">
                          <a:solidFill>
                            <a:srgbClr val="002060"/>
                          </a:solidFill>
                          <a:effectLst/>
                          <a:latin typeface="+mn-lt"/>
                        </a:rPr>
                        <a:t> </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r>
              <a:tr h="378968">
                <a:tc>
                  <a:txBody>
                    <a:bodyPr/>
                    <a:lstStyle/>
                    <a:p>
                      <a:pPr algn="just">
                        <a:spcAft>
                          <a:spcPts val="0"/>
                        </a:spcAft>
                      </a:pPr>
                      <a:r>
                        <a:rPr lang="uk-UA" sz="1800" b="1">
                          <a:solidFill>
                            <a:srgbClr val="002060"/>
                          </a:solidFill>
                          <a:effectLst/>
                          <a:latin typeface="+mn-lt"/>
                        </a:rPr>
                        <a:t>12</a:t>
                      </a:r>
                      <a:endParaRPr lang="ru-RU" sz="1800" b="1">
                        <a:solidFill>
                          <a:srgbClr val="002060"/>
                        </a:solidFill>
                        <a:effectLst/>
                        <a:latin typeface="+mn-lt"/>
                        <a:ea typeface="Times New Roman" panose="02020603050405020304" pitchFamily="18"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a:solidFill>
                            <a:srgbClr val="002060"/>
                          </a:solidFill>
                          <a:effectLst/>
                          <a:latin typeface="+mn-lt"/>
                        </a:rPr>
                        <a:t>ЗПК-12</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dirty="0">
                          <a:solidFill>
                            <a:srgbClr val="002060"/>
                          </a:solidFill>
                          <a:effectLst/>
                          <a:latin typeface="+mn-lt"/>
                        </a:rPr>
                        <a:t>Оволодіння основами кулінарної характеристики страв</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gn="just">
                        <a:lnSpc>
                          <a:spcPct val="115000"/>
                        </a:lnSpc>
                        <a:spcAft>
                          <a:spcPts val="0"/>
                        </a:spcAft>
                      </a:pPr>
                      <a:r>
                        <a:rPr lang="uk-UA" sz="1800" b="1" dirty="0" err="1">
                          <a:solidFill>
                            <a:srgbClr val="002060"/>
                          </a:solidFill>
                          <a:effectLst/>
                          <a:latin typeface="+mn-lt"/>
                        </a:rPr>
                        <a:t>Марущак</a:t>
                      </a:r>
                      <a:r>
                        <a:rPr lang="uk-UA" sz="1800" b="1" dirty="0">
                          <a:solidFill>
                            <a:srgbClr val="002060"/>
                          </a:solidFill>
                          <a:effectLst/>
                          <a:latin typeface="+mn-lt"/>
                        </a:rPr>
                        <a:t> Л.І.</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r>
              <a:tr h="189483">
                <a:tc>
                  <a:txBody>
                    <a:bodyPr/>
                    <a:lstStyle/>
                    <a:p>
                      <a:pPr algn="just">
                        <a:spcAft>
                          <a:spcPts val="0"/>
                        </a:spcAft>
                      </a:pPr>
                      <a:r>
                        <a:rPr lang="uk-UA" sz="1800" b="1">
                          <a:solidFill>
                            <a:srgbClr val="002060"/>
                          </a:solidFill>
                          <a:effectLst/>
                          <a:latin typeface="+mn-lt"/>
                        </a:rPr>
                        <a:t>13</a:t>
                      </a:r>
                      <a:endParaRPr lang="ru-RU" sz="1800" b="1">
                        <a:solidFill>
                          <a:srgbClr val="002060"/>
                        </a:solidFill>
                        <a:effectLst/>
                        <a:latin typeface="+mn-lt"/>
                        <a:ea typeface="Times New Roman" panose="02020603050405020304" pitchFamily="18"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a:solidFill>
                            <a:srgbClr val="002060"/>
                          </a:solidFill>
                          <a:effectLst/>
                          <a:latin typeface="+mn-lt"/>
                        </a:rPr>
                        <a:t> </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nSpc>
                          <a:spcPct val="115000"/>
                        </a:lnSpc>
                        <a:spcAft>
                          <a:spcPts val="0"/>
                        </a:spcAft>
                      </a:pPr>
                      <a:r>
                        <a:rPr lang="uk-UA" sz="1800" b="1">
                          <a:solidFill>
                            <a:srgbClr val="002060"/>
                          </a:solidFill>
                          <a:effectLst/>
                          <a:latin typeface="+mn-lt"/>
                        </a:rPr>
                        <a:t>Фізична культура</a:t>
                      </a:r>
                      <a:endParaRPr lang="ru-RU" sz="1800" b="1">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c>
                  <a:txBody>
                    <a:bodyPr/>
                    <a:lstStyle/>
                    <a:p>
                      <a:pPr algn="just">
                        <a:lnSpc>
                          <a:spcPct val="115000"/>
                        </a:lnSpc>
                        <a:spcAft>
                          <a:spcPts val="0"/>
                        </a:spcAft>
                      </a:pPr>
                      <a:r>
                        <a:rPr lang="uk-UA" sz="1800" b="1" dirty="0">
                          <a:solidFill>
                            <a:srgbClr val="002060"/>
                          </a:solidFill>
                          <a:effectLst/>
                          <a:latin typeface="+mn-lt"/>
                        </a:rPr>
                        <a:t>Павловська В.С.</a:t>
                      </a:r>
                      <a:endParaRPr lang="ru-RU" sz="1800" b="1" dirty="0">
                        <a:solidFill>
                          <a:srgbClr val="002060"/>
                        </a:solidFill>
                        <a:effectLst/>
                        <a:latin typeface="+mn-lt"/>
                        <a:ea typeface="Calibri" panose="020F0502020204030204" pitchFamily="34" charset="0"/>
                        <a:cs typeface="Times New Roman" panose="02020603050405020304" pitchFamily="18" charset="0"/>
                      </a:endParaRPr>
                    </a:p>
                  </a:txBody>
                  <a:tcPr marL="35909" marR="35909" marT="0" marB="0">
                    <a:solidFill>
                      <a:srgbClr val="00FFFF"/>
                    </a:solidFill>
                  </a:tcPr>
                </a:tc>
              </a:tr>
            </a:tbl>
          </a:graphicData>
        </a:graphic>
      </p:graphicFrame>
    </p:spTree>
    <p:extLst>
      <p:ext uri="{BB962C8B-B14F-4D97-AF65-F5344CB8AC3E}">
        <p14:creationId xmlns:p14="http://schemas.microsoft.com/office/powerpoint/2010/main" val="37661602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389467" y="485339"/>
            <a:ext cx="11099800" cy="1464231"/>
          </a:xfrm>
          <a:prstGeom prst="roundRect">
            <a:avLst/>
          </a:prstGeom>
          <a:solidFill>
            <a:srgbClr val="FFCCFF"/>
          </a:solidFill>
        </p:spPr>
        <p:style>
          <a:lnRef idx="2">
            <a:schemeClr val="accent4"/>
          </a:lnRef>
          <a:fillRef idx="1">
            <a:schemeClr val="lt1"/>
          </a:fillRef>
          <a:effectRef idx="0">
            <a:schemeClr val="accent4"/>
          </a:effectRef>
          <a:fontRef idx="minor">
            <a:schemeClr val="dk1"/>
          </a:fontRef>
        </p:style>
        <p:txBody>
          <a:bodyPr wrap="square">
            <a:spAutoFit/>
          </a:bodyPr>
          <a:lstStyle/>
          <a:p>
            <a:pPr indent="450215" algn="ctr">
              <a:spcAft>
                <a:spcPts val="0"/>
              </a:spcAft>
            </a:pP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Представлені електронні робочі зошити проходять апробацію в освітньому процесі 2021-2022 </a:t>
            </a:r>
            <a:r>
              <a:rPr lang="uk-UA" sz="20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н.р.в</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навчальних групах за професією 5122 Кухар судновий, 5123 Офіціант судновий, результати обговорюються на засіданнях педагогічної ради училища.  </a:t>
            </a:r>
            <a:endParaRPr lang="ru-RU" sz="20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Скругленный прямоугольник 4"/>
          <p:cNvSpPr/>
          <p:nvPr/>
        </p:nvSpPr>
        <p:spPr>
          <a:xfrm>
            <a:off x="389467" y="2085538"/>
            <a:ext cx="11099800" cy="1123712"/>
          </a:xfrm>
          <a:prstGeom prst="roundRect">
            <a:avLst/>
          </a:prstGeom>
          <a:solidFill>
            <a:srgbClr val="CCCCFF"/>
          </a:solidFill>
        </p:spPr>
        <p:style>
          <a:lnRef idx="2">
            <a:schemeClr val="accent5"/>
          </a:lnRef>
          <a:fillRef idx="1">
            <a:schemeClr val="lt1"/>
          </a:fillRef>
          <a:effectRef idx="0">
            <a:schemeClr val="accent5"/>
          </a:effectRef>
          <a:fontRef idx="minor">
            <a:schemeClr val="dk1"/>
          </a:fontRef>
        </p:style>
        <p:txBody>
          <a:bodyPr wrap="square">
            <a:spAutoFit/>
          </a:bodyPr>
          <a:lstStyle/>
          <a:p>
            <a:pPr indent="450215" algn="ctr">
              <a:spcAft>
                <a:spcPts val="0"/>
              </a:spcAft>
            </a:pPr>
            <a:r>
              <a:rPr lang="uk-UA" sz="2000" b="1" dirty="0" smtClean="0">
                <a:solidFill>
                  <a:srgbClr val="7030A0"/>
                </a:solidFill>
                <a:latin typeface="Arial" panose="020B0604020202020204" pitchFamily="34" charset="0"/>
                <a:ea typeface="Times New Roman" panose="02020603050405020304" pitchFamily="18" charset="0"/>
                <a:cs typeface="Arial" panose="020B0604020202020204" pitchFamily="34" charset="0"/>
              </a:rPr>
              <a:t>ДНЗ </a:t>
            </a:r>
            <a:r>
              <a:rPr lang="uk-UA" sz="2000" b="1" dirty="0">
                <a:solidFill>
                  <a:srgbClr val="7030A0"/>
                </a:solidFill>
                <a:latin typeface="Arial" panose="020B0604020202020204" pitchFamily="34" charset="0"/>
                <a:ea typeface="Times New Roman" panose="02020603050405020304" pitchFamily="18" charset="0"/>
                <a:cs typeface="Arial" panose="020B0604020202020204" pitchFamily="34" charset="0"/>
              </a:rPr>
              <a:t>«Одеське вище  професійне училище морського туристичного сервісу» у 2021-2022 навчальному році не проводив прийом здобувачів освіти за дуальною формою навчання.</a:t>
            </a:r>
            <a:endParaRPr lang="ru-RU" sz="2000" b="1" dirty="0">
              <a:solidFill>
                <a:srgbClr val="7030A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146" name="Picture 2" descr="Відео звернення директора ОВПУ МТС: Білоконенко Сергія Павловича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22380" t="16999" r="21918" b="17569"/>
          <a:stretch/>
        </p:blipFill>
        <p:spPr bwMode="auto">
          <a:xfrm>
            <a:off x="2768600" y="3209249"/>
            <a:ext cx="5460999" cy="3626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0870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5812" y="-1"/>
            <a:ext cx="6250684" cy="481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503;p34"/>
          <p:cNvSpPr txBox="1">
            <a:spLocks noGrp="1"/>
          </p:cNvSpPr>
          <p:nvPr/>
        </p:nvSpPr>
        <p:spPr bwMode="auto">
          <a:xfrm>
            <a:off x="735497" y="5016294"/>
            <a:ext cx="10227364" cy="1158875"/>
          </a:xfrm>
          <a:prstGeom prst="rect">
            <a:avLst/>
          </a:prstGeom>
          <a:solidFill>
            <a:srgbClr val="0070C0"/>
          </a:solidFill>
          <a:ln>
            <a:noFill/>
          </a:ln>
          <a:extLst/>
        </p:spPr>
        <p:txBody>
          <a:bodyPr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hangingPunct="1">
              <a:buClr>
                <a:srgbClr val="FFFFFF"/>
              </a:buClr>
              <a:buSzPts val="2000"/>
              <a:buFont typeface="Roboto Condensed" charset="0"/>
              <a:buNone/>
            </a:pPr>
            <a:r>
              <a:rPr lang="uk-UA" altLang="ru-RU" sz="6000" b="1" dirty="0" smtClean="0">
                <a:ln w="22225">
                  <a:solidFill>
                    <a:schemeClr val="accent2"/>
                  </a:solidFill>
                  <a:prstDash val="solid"/>
                </a:ln>
                <a:solidFill>
                  <a:schemeClr val="accent2">
                    <a:lumMod val="40000"/>
                    <a:lumOff val="60000"/>
                  </a:schemeClr>
                </a:solidFill>
                <a:latin typeface="Roboto Condensed" charset="0"/>
                <a:cs typeface="Arial" panose="020B0604020202020204" pitchFamily="34" charset="0"/>
                <a:sym typeface="Roboto Condensed" charset="0"/>
              </a:rPr>
              <a:t>ДЯКУЄМО</a:t>
            </a:r>
            <a:r>
              <a:rPr lang="uk-UA" altLang="ru-RU" sz="6000" b="1" dirty="0" smtClean="0">
                <a:solidFill>
                  <a:srgbClr val="FF9800"/>
                </a:solidFill>
                <a:latin typeface="Roboto Condensed" charset="0"/>
                <a:cs typeface="Arial" panose="020B0604020202020204" pitchFamily="34" charset="0"/>
                <a:sym typeface="Roboto Condensed" charset="0"/>
              </a:rPr>
              <a:t> </a:t>
            </a:r>
            <a:r>
              <a:rPr lang="uk-UA" altLang="ru-RU" sz="6000" b="1" dirty="0" smtClean="0">
                <a:ln w="22225">
                  <a:solidFill>
                    <a:schemeClr val="accent2"/>
                  </a:solidFill>
                  <a:prstDash val="solid"/>
                </a:ln>
                <a:solidFill>
                  <a:schemeClr val="accent2">
                    <a:lumMod val="40000"/>
                    <a:lumOff val="60000"/>
                  </a:schemeClr>
                </a:solidFill>
                <a:latin typeface="Roboto Condensed" charset="0"/>
                <a:cs typeface="Arial" panose="020B0604020202020204" pitchFamily="34" charset="0"/>
                <a:sym typeface="Roboto Condensed" charset="0"/>
              </a:rPr>
              <a:t>ЗА УВАГУ</a:t>
            </a:r>
            <a:r>
              <a:rPr lang="ru-RU" altLang="ru-RU" sz="6000" b="1" dirty="0" smtClean="0">
                <a:ln w="22225">
                  <a:solidFill>
                    <a:schemeClr val="accent2"/>
                  </a:solidFill>
                  <a:prstDash val="solid"/>
                </a:ln>
                <a:solidFill>
                  <a:schemeClr val="accent2">
                    <a:lumMod val="40000"/>
                    <a:lumOff val="60000"/>
                  </a:schemeClr>
                </a:solidFill>
                <a:latin typeface="Roboto Condensed" charset="0"/>
                <a:cs typeface="Arial" panose="020B0604020202020204" pitchFamily="34" charset="0"/>
                <a:sym typeface="Roboto Condensed" charset="0"/>
              </a:rPr>
              <a:t>!</a:t>
            </a:r>
          </a:p>
        </p:txBody>
      </p:sp>
    </p:spTree>
    <p:extLst>
      <p:ext uri="{BB962C8B-B14F-4D97-AF65-F5344CB8AC3E}">
        <p14:creationId xmlns:p14="http://schemas.microsoft.com/office/powerpoint/2010/main" val="822212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noGrp="1"/>
          </p:cNvSpPr>
          <p:nvPr/>
        </p:nvSpPr>
        <p:spPr bwMode="auto">
          <a:xfrm>
            <a:off x="2693505" y="531018"/>
            <a:ext cx="6384234" cy="979729"/>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algn="ctr">
              <a:spcBef>
                <a:spcPct val="0"/>
              </a:spcBef>
              <a:spcAft>
                <a:spcPct val="0"/>
              </a:spcAft>
            </a:pPr>
            <a:r>
              <a:rPr lang="uk-UA" altLang="ru-RU" sz="2800" b="1" dirty="0" smtClean="0">
                <a:solidFill>
                  <a:schemeClr val="bg1"/>
                </a:solidFill>
                <a:latin typeface="Arial" panose="020B0604020202020204" pitchFamily="34" charset="0"/>
                <a:cs typeface="Arial" panose="020B0604020202020204" pitchFamily="34" charset="0"/>
              </a:rPr>
              <a:t>Етапи роботи ДНЗ ОВПУ МТС</a:t>
            </a:r>
            <a:r>
              <a:rPr lang="uk-UA" altLang="ru-RU" sz="2400" b="1" dirty="0" smtClean="0">
                <a:solidFill>
                  <a:schemeClr val="bg1"/>
                </a:solidFill>
                <a:latin typeface="Arial" panose="020B0604020202020204" pitchFamily="34" charset="0"/>
                <a:cs typeface="Arial" panose="020B0604020202020204" pitchFamily="34" charset="0"/>
              </a:rPr>
              <a:t>:</a:t>
            </a:r>
            <a:r>
              <a:rPr lang="ru-RU" altLang="ru-RU" sz="2400" b="1" dirty="0" smtClean="0">
                <a:solidFill>
                  <a:schemeClr val="bg1"/>
                </a:solidFill>
                <a:latin typeface="Arial" panose="020B0604020202020204" pitchFamily="34" charset="0"/>
                <a:cs typeface="Arial" panose="020B0604020202020204" pitchFamily="34" charset="0"/>
              </a:rPr>
              <a:t/>
            </a:r>
            <a:br>
              <a:rPr lang="ru-RU" altLang="ru-RU" sz="2400" b="1" dirty="0" smtClean="0">
                <a:solidFill>
                  <a:schemeClr val="bg1"/>
                </a:solidFill>
                <a:latin typeface="Arial" panose="020B0604020202020204" pitchFamily="34" charset="0"/>
                <a:cs typeface="Arial" panose="020B0604020202020204" pitchFamily="34" charset="0"/>
              </a:rPr>
            </a:br>
            <a:endParaRPr lang="uk-UA" altLang="ru-RU" sz="2400" b="1" dirty="0" smtClean="0">
              <a:solidFill>
                <a:schemeClr val="bg1"/>
              </a:solidFill>
              <a:latin typeface="Arial" panose="020B0604020202020204" pitchFamily="34" charset="0"/>
              <a:cs typeface="Arial" panose="020B0604020202020204" pitchFamily="34" charset="0"/>
            </a:endParaRPr>
          </a:p>
        </p:txBody>
      </p:sp>
      <p:pic>
        <p:nvPicPr>
          <p:cNvPr id="6" name="Рисунок 5">
            <a:extLst/>
          </p:cNvPr>
          <p:cNvPicPr>
            <a:picLocks noChangeAspect="1"/>
          </p:cNvPicPr>
          <p:nvPr/>
        </p:nvPicPr>
        <p:blipFill>
          <a:blip r:embed="rId2"/>
          <a:stretch>
            <a:fillRect/>
          </a:stretch>
        </p:blipFill>
        <p:spPr>
          <a:xfrm>
            <a:off x="9993863" y="-1"/>
            <a:ext cx="2198138" cy="2262789"/>
          </a:xfrm>
          <a:prstGeom prst="rect">
            <a:avLst/>
          </a:prstGeom>
          <a:effectLst>
            <a:outerShdw blurRad="63500" sx="102000" sy="102000" algn="ctr" rotWithShape="0">
              <a:prstClr val="black">
                <a:alpha val="40000"/>
              </a:prstClr>
            </a:outerShdw>
          </a:effectLst>
        </p:spPr>
      </p:pic>
      <p:sp>
        <p:nvSpPr>
          <p:cNvPr id="7" name="Текст 2"/>
          <p:cNvSpPr>
            <a:spLocks noGrp="1"/>
          </p:cNvSpPr>
          <p:nvPr/>
        </p:nvSpPr>
        <p:spPr bwMode="auto">
          <a:xfrm>
            <a:off x="458684" y="2047461"/>
            <a:ext cx="11239673" cy="4607511"/>
          </a:xfrm>
          <a:prstGeom prst="roundRect">
            <a:avLst>
              <a:gd name="adj" fmla="val 16667"/>
            </a:avLst>
          </a:prstGeom>
          <a:solidFill>
            <a:srgbClr val="33CCFF"/>
          </a:solidFill>
          <a:ln>
            <a:noFill/>
          </a:ln>
          <a:extLst>
            <a:ext uri="{91240B29-F687-4F45-9708-019B960494DF}">
              <a14:hiddenLine xmlns:a14="http://schemas.microsoft.com/office/drawing/2010/main" w="9525">
                <a:solidFill>
                  <a:srgbClr val="000000"/>
                </a:solidFill>
                <a:round/>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101600" indent="0">
              <a:spcAft>
                <a:spcPct val="0"/>
              </a:spcAft>
              <a:buFont typeface="Arial" panose="020B0604020202020204" pitchFamily="34" charset="0"/>
              <a:buNone/>
            </a:pPr>
            <a:r>
              <a:rPr lang="uk-UA" altLang="ru-RU" sz="2400" b="1" u="sng" dirty="0" smtClean="0">
                <a:solidFill>
                  <a:srgbClr val="002060"/>
                </a:solidFill>
                <a:latin typeface="Arial" panose="020B0604020202020204" pitchFamily="34" charset="0"/>
                <a:cs typeface="Arial" panose="020B0604020202020204" pitchFamily="34" charset="0"/>
              </a:rPr>
              <a:t>Перший етап упровадження – ініціативний – включав:  </a:t>
            </a:r>
          </a:p>
          <a:p>
            <a:pPr marL="101600" indent="0">
              <a:spcAft>
                <a:spcPct val="0"/>
              </a:spcAft>
              <a:buFont typeface="Arial" panose="020B0604020202020204" pitchFamily="34" charset="0"/>
              <a:buNone/>
            </a:pPr>
            <a:r>
              <a:rPr lang="uk-UA" altLang="ru-RU" sz="2400" b="1" dirty="0" smtClean="0">
                <a:solidFill>
                  <a:srgbClr val="002060"/>
                </a:solidFill>
                <a:latin typeface="Arial" panose="020B0604020202020204" pitchFamily="34" charset="0"/>
                <a:cs typeface="Arial" panose="020B0604020202020204" pitchFamily="34" charset="0"/>
              </a:rPr>
              <a:t>а) проведення методичних засідань, </a:t>
            </a:r>
          </a:p>
          <a:p>
            <a:pPr marL="101600" indent="0">
              <a:spcAft>
                <a:spcPct val="0"/>
              </a:spcAft>
              <a:buFont typeface="Arial" panose="020B0604020202020204" pitchFamily="34" charset="0"/>
              <a:buNone/>
            </a:pPr>
            <a:r>
              <a:rPr lang="uk-UA" altLang="ru-RU" sz="2400" b="1" dirty="0" smtClean="0">
                <a:solidFill>
                  <a:srgbClr val="002060"/>
                </a:solidFill>
                <a:latin typeface="Arial" panose="020B0604020202020204" pitchFamily="34" charset="0"/>
                <a:cs typeface="Arial" panose="020B0604020202020204" pitchFamily="34" charset="0"/>
              </a:rPr>
              <a:t>б) педагогічної ради спільно з роботодавцем на тему «Упровадження елементів дуальної форми навчання у професійну підготовку кухарів та офіціантів»; </a:t>
            </a:r>
          </a:p>
          <a:p>
            <a:pPr marL="101600" indent="0">
              <a:spcAft>
                <a:spcPct val="0"/>
              </a:spcAft>
              <a:buFont typeface="Arial" panose="020B0604020202020204" pitchFamily="34" charset="0"/>
              <a:buNone/>
            </a:pPr>
            <a:r>
              <a:rPr lang="uk-UA" altLang="ru-RU" sz="2400" b="1" dirty="0" smtClean="0">
                <a:solidFill>
                  <a:srgbClr val="002060"/>
                </a:solidFill>
                <a:latin typeface="Arial" panose="020B0604020202020204" pitchFamily="34" charset="0"/>
                <a:cs typeface="Arial" panose="020B0604020202020204" pitchFamily="34" charset="0"/>
              </a:rPr>
              <a:t>в) підготовку за їх результатами ініціативних листів на адреси Департаменту освіти і науки Одеської облдержадміністрації та Навчально-методичного центру професійної освіти в Одеській області. </a:t>
            </a:r>
            <a:endParaRPr lang="ru-RU" altLang="ru-RU" sz="2400" b="1" dirty="0" smtClean="0">
              <a:solidFill>
                <a:srgbClr val="002060"/>
              </a:solidFill>
              <a:latin typeface="Arial" panose="020B0604020202020204" pitchFamily="34" charset="0"/>
              <a:cs typeface="Arial" panose="020B0604020202020204" pitchFamily="34" charset="0"/>
            </a:endParaRPr>
          </a:p>
          <a:p>
            <a:pPr marL="101600" indent="0">
              <a:spcAft>
                <a:spcPct val="0"/>
              </a:spcAft>
              <a:buFont typeface="Arial" panose="020B0604020202020204" pitchFamily="34" charset="0"/>
              <a:buNone/>
            </a:pPr>
            <a:endParaRPr lang="uk-UA" altLang="ru-RU" sz="2400" dirty="0" smtClean="0">
              <a:solidFill>
                <a:srgbClr val="002060"/>
              </a:solidFill>
              <a:latin typeface="Arial" panose="020B0604020202020204" pitchFamily="34" charset="0"/>
              <a:cs typeface="Arial" panose="020B0604020202020204" pitchFamily="34" charset="0"/>
            </a:endParaRPr>
          </a:p>
        </p:txBody>
      </p:sp>
      <p:pic>
        <p:nvPicPr>
          <p:cNvPr id="1026" name="Picture 2" descr="Стокові векторні зображення Етапи | Depositphot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267"/>
            <a:ext cx="2786408" cy="1996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3631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noGrp="1"/>
          </p:cNvSpPr>
          <p:nvPr/>
        </p:nvSpPr>
        <p:spPr bwMode="auto">
          <a:xfrm>
            <a:off x="2372415" y="255250"/>
            <a:ext cx="7924524" cy="1653063"/>
          </a:xfrm>
          <a:prstGeom prst="rect">
            <a:avLst/>
          </a:prstGeom>
          <a:solidFill>
            <a:srgbClr val="0D305B"/>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indent="357188">
              <a:spcBef>
                <a:spcPct val="0"/>
              </a:spcBef>
              <a:spcAft>
                <a:spcPct val="0"/>
              </a:spcAft>
            </a:pPr>
            <a:r>
              <a:rPr lang="uk-UA" altLang="ru-RU" sz="2800" dirty="0" smtClean="0">
                <a:solidFill>
                  <a:schemeClr val="bg1"/>
                </a:solidFill>
                <a:latin typeface="Arial" panose="020B0604020202020204" pitchFamily="34" charset="0"/>
                <a:cs typeface="Arial" panose="020B0604020202020204" pitchFamily="34" charset="0"/>
              </a:rPr>
              <a:t>Другий етап упровадження – організаційно-методичний – складався із: </a:t>
            </a:r>
          </a:p>
        </p:txBody>
      </p:sp>
      <p:pic>
        <p:nvPicPr>
          <p:cNvPr id="5" name="Рисунок 4">
            <a:extLst/>
          </p:cNvPr>
          <p:cNvPicPr>
            <a:picLocks noChangeAspect="1"/>
          </p:cNvPicPr>
          <p:nvPr/>
        </p:nvPicPr>
        <p:blipFill>
          <a:blip r:embed="rId2"/>
          <a:stretch>
            <a:fillRect/>
          </a:stretch>
        </p:blipFill>
        <p:spPr>
          <a:xfrm>
            <a:off x="10438479" y="0"/>
            <a:ext cx="1679565" cy="1729409"/>
          </a:xfrm>
          <a:prstGeom prst="rect">
            <a:avLst/>
          </a:prstGeom>
          <a:effectLst>
            <a:outerShdw blurRad="63500" sx="102000" sy="102000" algn="ctr" rotWithShape="0">
              <a:prstClr val="black">
                <a:alpha val="40000"/>
              </a:prstClr>
            </a:outerShdw>
          </a:effectLst>
        </p:spPr>
      </p:pic>
      <p:pic>
        <p:nvPicPr>
          <p:cNvPr id="4098" name="Picture 2" descr="Stages of a branding pro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55249"/>
            <a:ext cx="2314287" cy="1653063"/>
          </a:xfrm>
          <a:prstGeom prst="rect">
            <a:avLst/>
          </a:prstGeom>
          <a:noFill/>
          <a:extLst>
            <a:ext uri="{909E8E84-426E-40DD-AFC4-6F175D3DCCD1}">
              <a14:hiddenFill xmlns:a14="http://schemas.microsoft.com/office/drawing/2010/main">
                <a:solidFill>
                  <a:srgbClr val="FFFFFF"/>
                </a:solidFill>
              </a14:hiddenFill>
            </a:ext>
          </a:extLst>
        </p:spPr>
      </p:pic>
      <p:sp>
        <p:nvSpPr>
          <p:cNvPr id="7" name="Текст 2"/>
          <p:cNvSpPr>
            <a:spLocks noGrp="1"/>
          </p:cNvSpPr>
          <p:nvPr/>
        </p:nvSpPr>
        <p:spPr bwMode="auto">
          <a:xfrm>
            <a:off x="151571" y="2166730"/>
            <a:ext cx="11815141" cy="4566789"/>
          </a:xfrm>
          <a:prstGeom prst="roundRect">
            <a:avLst>
              <a:gd name="adj" fmla="val 16667"/>
            </a:avLst>
          </a:pr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101600" indent="0">
              <a:spcAft>
                <a:spcPct val="0"/>
              </a:spcAft>
              <a:buFont typeface="Arial" panose="020B0604020202020204" pitchFamily="34" charset="0"/>
              <a:buNone/>
            </a:pPr>
            <a:r>
              <a:rPr lang="uk-UA" altLang="ru-RU" sz="2200" b="1" dirty="0" smtClean="0">
                <a:solidFill>
                  <a:srgbClr val="002060"/>
                </a:solidFill>
                <a:latin typeface="Arial" panose="020B0604020202020204" pitchFamily="34" charset="0"/>
                <a:cs typeface="Arial" panose="020B0604020202020204" pitchFamily="34" charset="0"/>
              </a:rPr>
              <a:t>а) підготовки та видання наказів  Департаменту освіти і науки Одеської обласної державної адміністрації щодо організації роботи із упровадження елементів дуальної форми навчання  в ОВПУ МТС та НМЦ ПТО в Одеській області щодо забезпечення методичного супроводу упровадження елементів дуальної форми навчання  в ОВПУ МТС, наказу  ОВПУ МТС щодо створення робочої групи; </a:t>
            </a:r>
          </a:p>
          <a:p>
            <a:pPr marL="101600" indent="0">
              <a:spcAft>
                <a:spcPct val="0"/>
              </a:spcAft>
              <a:buFont typeface="Arial" panose="020B0604020202020204" pitchFamily="34" charset="0"/>
              <a:buNone/>
            </a:pPr>
            <a:r>
              <a:rPr lang="uk-UA" altLang="ru-RU" sz="2200" b="1" dirty="0" smtClean="0">
                <a:solidFill>
                  <a:srgbClr val="002060"/>
                </a:solidFill>
                <a:latin typeface="Arial" panose="020B0604020202020204" pitchFamily="34" charset="0"/>
                <a:cs typeface="Arial" panose="020B0604020202020204" pitchFamily="34" charset="0"/>
              </a:rPr>
              <a:t>б) організації роботи із модернізації змісту навчальних планів та програм, графіку навчально-виробничого процесу для врахування потреби роботодавця; </a:t>
            </a:r>
          </a:p>
          <a:p>
            <a:pPr marL="101600" indent="0">
              <a:spcAft>
                <a:spcPct val="0"/>
              </a:spcAft>
              <a:buFont typeface="Arial" panose="020B0604020202020204" pitchFamily="34" charset="0"/>
              <a:buNone/>
            </a:pPr>
            <a:r>
              <a:rPr lang="uk-UA" altLang="ru-RU" sz="2200" b="1" dirty="0" smtClean="0">
                <a:solidFill>
                  <a:srgbClr val="002060"/>
                </a:solidFill>
                <a:latin typeface="Arial" panose="020B0604020202020204" pitchFamily="34" charset="0"/>
                <a:cs typeface="Arial" panose="020B0604020202020204" pitchFamily="34" charset="0"/>
              </a:rPr>
              <a:t>в) комплектування експериментальної навчальної групи, що навчається за інтегрованою професією «Кухар судновий. Офіціант судновий». </a:t>
            </a:r>
            <a:endParaRPr lang="ru-RU" altLang="ru-RU" sz="2200" b="1" dirty="0" smtClean="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55964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2"/>
          <p:cNvSpPr>
            <a:spLocks noGrp="1"/>
          </p:cNvSpPr>
          <p:nvPr/>
        </p:nvSpPr>
        <p:spPr bwMode="auto">
          <a:xfrm>
            <a:off x="120314" y="1313821"/>
            <a:ext cx="11997729" cy="5258687"/>
          </a:xfrm>
          <a:prstGeom prst="roundRect">
            <a:avLst>
              <a:gd name="adj" fmla="val 16667"/>
            </a:avLst>
          </a:pr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101600" indent="0">
              <a:spcAft>
                <a:spcPct val="0"/>
              </a:spcAft>
              <a:buFont typeface="Arial" panose="020B0604020202020204" pitchFamily="34" charset="0"/>
              <a:buNone/>
            </a:pPr>
            <a:r>
              <a:rPr lang="uk-UA" altLang="ru-RU" sz="2800" dirty="0" smtClean="0">
                <a:solidFill>
                  <a:srgbClr val="002060"/>
                </a:solidFill>
                <a:latin typeface="Arial" panose="020B0604020202020204" pitchFamily="34" charset="0"/>
                <a:cs typeface="Arial" panose="020B0604020202020204" pitchFamily="34" charset="0"/>
              </a:rPr>
              <a:t>г</a:t>
            </a:r>
            <a:r>
              <a:rPr lang="uk-UA" altLang="ru-RU" sz="2800" b="1" dirty="0" smtClean="0">
                <a:solidFill>
                  <a:srgbClr val="002060"/>
                </a:solidFill>
                <a:latin typeface="Arial" panose="020B0604020202020204" pitchFamily="34" charset="0"/>
                <a:cs typeface="Arial" panose="020B0604020202020204" pitchFamily="34" charset="0"/>
              </a:rPr>
              <a:t>) погодження НМЦ ПТО в Одеській області та затвердження  Департаментом освіти і науки Одеської обласної державної адміністрації навчально-плануючої документації; </a:t>
            </a:r>
          </a:p>
          <a:p>
            <a:pPr marL="101600" indent="0">
              <a:spcAft>
                <a:spcPct val="0"/>
              </a:spcAft>
              <a:buFont typeface="Arial" panose="020B0604020202020204" pitchFamily="34" charset="0"/>
              <a:buNone/>
            </a:pPr>
            <a:r>
              <a:rPr lang="uk-UA" altLang="ru-RU" sz="2800" b="1" dirty="0" smtClean="0">
                <a:solidFill>
                  <a:srgbClr val="002060"/>
                </a:solidFill>
                <a:latin typeface="Arial" panose="020B0604020202020204" pitchFamily="34" charset="0"/>
                <a:cs typeface="Arial" panose="020B0604020202020204" pitchFamily="34" charset="0"/>
              </a:rPr>
              <a:t>д) підписання 13.09.2017 двостороннього договору ОВПУ МТС та роботодавцем про виробниче навчання та виробничу  практику із упровадженням елементів дуальної  системи навчання за інтегрованою професією «Кухар судновий. Офіціант судновий».</a:t>
            </a:r>
            <a:endParaRPr lang="ru-RU" altLang="ru-RU" sz="2800" b="1" dirty="0" smtClean="0">
              <a:solidFill>
                <a:srgbClr val="002060"/>
              </a:solidFill>
              <a:latin typeface="Arial" panose="020B0604020202020204" pitchFamily="34" charset="0"/>
              <a:cs typeface="Arial" panose="020B0604020202020204" pitchFamily="34" charset="0"/>
            </a:endParaRPr>
          </a:p>
          <a:p>
            <a:pPr marL="101600" indent="0">
              <a:spcAft>
                <a:spcPct val="0"/>
              </a:spcAft>
            </a:pPr>
            <a:endParaRPr lang="uk-UA" altLang="ru-RU" b="1" dirty="0" smtClean="0">
              <a:solidFill>
                <a:srgbClr val="002060"/>
              </a:solidFill>
              <a:latin typeface="Arial" panose="020B0604020202020204" pitchFamily="34" charset="0"/>
              <a:cs typeface="Arial" panose="020B0604020202020204" pitchFamily="34" charset="0"/>
            </a:endParaRPr>
          </a:p>
        </p:txBody>
      </p:sp>
      <p:pic>
        <p:nvPicPr>
          <p:cNvPr id="5" name="Рисунок 4">
            <a:extLst/>
          </p:cNvPr>
          <p:cNvPicPr>
            <a:picLocks noChangeAspect="1"/>
          </p:cNvPicPr>
          <p:nvPr/>
        </p:nvPicPr>
        <p:blipFill>
          <a:blip r:embed="rId2"/>
          <a:stretch>
            <a:fillRect/>
          </a:stretch>
        </p:blipFill>
        <p:spPr>
          <a:xfrm>
            <a:off x="10768263" y="1"/>
            <a:ext cx="1349781" cy="1389838"/>
          </a:xfrm>
          <a:prstGeom prst="rect">
            <a:avLst/>
          </a:prstGeom>
          <a:effectLst>
            <a:outerShdw blurRad="63500" sx="102000" sy="102000" algn="ctr" rotWithShape="0">
              <a:prstClr val="black">
                <a:alpha val="40000"/>
              </a:prstClr>
            </a:outerShdw>
          </a:effectLst>
        </p:spPr>
      </p:pic>
      <p:pic>
        <p:nvPicPr>
          <p:cNvPr id="5122" name="Picture 2" descr="Стокові векторні зображення 3d man ok - Сторінка 2 | Depositphot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339147" cy="131382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Стокові векторні зображення Партнер | Depositphot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5193" y="4905689"/>
            <a:ext cx="1823102" cy="1823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2490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noGrp="1"/>
          </p:cNvSpPr>
          <p:nvPr/>
        </p:nvSpPr>
        <p:spPr bwMode="auto">
          <a:xfrm>
            <a:off x="725557" y="262983"/>
            <a:ext cx="9521686" cy="1210762"/>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20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pPr indent="357188">
              <a:spcBef>
                <a:spcPct val="0"/>
              </a:spcBef>
              <a:spcAft>
                <a:spcPct val="0"/>
              </a:spcAft>
            </a:pPr>
            <a:r>
              <a:rPr lang="uk-UA" altLang="ru-RU" sz="2400" b="1" dirty="0" smtClean="0">
                <a:solidFill>
                  <a:schemeClr val="bg1"/>
                </a:solidFill>
                <a:latin typeface="Arial" panose="020B0604020202020204" pitchFamily="34" charset="0"/>
                <a:cs typeface="Arial" panose="020B0604020202020204" pitchFamily="34" charset="0"/>
              </a:rPr>
              <a:t>Третій етап – Провадження навчально-виробничого процесу з елементами дуальної форми навчання – який включає: </a:t>
            </a:r>
          </a:p>
        </p:txBody>
      </p:sp>
      <p:pic>
        <p:nvPicPr>
          <p:cNvPr id="5" name="Рисунок 4">
            <a:extLst/>
          </p:cNvPr>
          <p:cNvPicPr>
            <a:picLocks noChangeAspect="1"/>
          </p:cNvPicPr>
          <p:nvPr/>
        </p:nvPicPr>
        <p:blipFill>
          <a:blip r:embed="rId2"/>
          <a:stretch>
            <a:fillRect/>
          </a:stretch>
        </p:blipFill>
        <p:spPr>
          <a:xfrm>
            <a:off x="10684564" y="0"/>
            <a:ext cx="1507435" cy="1550555"/>
          </a:xfrm>
          <a:prstGeom prst="rect">
            <a:avLst/>
          </a:prstGeom>
          <a:effectLst>
            <a:outerShdw blurRad="63500" sx="102000" sy="102000" algn="ctr" rotWithShape="0">
              <a:prstClr val="black">
                <a:alpha val="40000"/>
              </a:prstClr>
            </a:outerShdw>
          </a:effectLst>
        </p:spPr>
      </p:pic>
      <p:sp>
        <p:nvSpPr>
          <p:cNvPr id="6" name="Текст 2"/>
          <p:cNvSpPr>
            <a:spLocks noGrp="1"/>
          </p:cNvSpPr>
          <p:nvPr/>
        </p:nvSpPr>
        <p:spPr bwMode="auto">
          <a:xfrm>
            <a:off x="228392" y="1473745"/>
            <a:ext cx="11658808" cy="4914018"/>
          </a:xfrm>
          <a:prstGeom prst="roundRect">
            <a:avLst>
              <a:gd name="adj" fmla="val 16667"/>
            </a:avLst>
          </a:pr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spcFirstLastPara="1"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457200" lvl="0" indent="-355600" algn="l" rtl="0" eaLnBrk="0" fontAlgn="base" hangingPunct="0">
              <a:spcBef>
                <a:spcPts val="6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1pPr>
            <a:lvl2pPr marL="914400" lvl="1"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2pPr>
            <a:lvl3pPr marL="1371600" lvl="2"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3pPr>
            <a:lvl4pPr marL="1828800" lvl="3"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4pPr>
            <a:lvl5pPr marL="2286000" lvl="4" indent="-355600" algn="l" rtl="0" eaLnBrk="0" fontAlgn="base" hangingPunct="0">
              <a:spcBef>
                <a:spcPts val="1000"/>
              </a:spcBef>
              <a:spcAft>
                <a:spcPts val="0"/>
              </a:spcAft>
              <a:buClr>
                <a:srgbClr val="000000"/>
              </a:buClr>
              <a:buSzPts val="2000"/>
              <a:buFont typeface="Arial" panose="020B0604020202020204" pitchFamily="34" charset="0"/>
              <a:buChar char="▻"/>
              <a:defRPr sz="2000">
                <a:solidFill>
                  <a:srgbClr val="000000"/>
                </a:solidFill>
                <a:latin typeface="Arial"/>
                <a:ea typeface="Arial"/>
                <a:cs typeface="Arial"/>
                <a:sym typeface="Arial" panose="020B0604020202020204" pitchFamily="34" charset="0"/>
              </a:defRPr>
            </a:lvl5pPr>
            <a:lvl6pPr marL="2743200" marR="0" lvl="5"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100000"/>
              </a:lnSpc>
              <a:spcBef>
                <a:spcPts val="10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100000"/>
              </a:lnSpc>
              <a:spcBef>
                <a:spcPts val="1000"/>
              </a:spcBef>
              <a:spcAft>
                <a:spcPts val="1000"/>
              </a:spcAft>
              <a:buClr>
                <a:srgbClr val="000000"/>
              </a:buClr>
              <a:buSzPts val="2000"/>
              <a:buFont typeface="Arial"/>
              <a:buChar char="▻"/>
              <a:defRPr sz="2000" b="0" i="0" u="none" strike="noStrike" cap="none">
                <a:solidFill>
                  <a:srgbClr val="000000"/>
                </a:solidFill>
                <a:latin typeface="Arial"/>
                <a:ea typeface="Arial"/>
                <a:cs typeface="Arial"/>
                <a:sym typeface="Arial"/>
              </a:defRPr>
            </a:lvl9pPr>
          </a:lstStyle>
          <a:p>
            <a:pPr marL="101600" indent="0">
              <a:spcAft>
                <a:spcPct val="0"/>
              </a:spcAft>
              <a:buFont typeface="Arial" panose="020B0604020202020204" pitchFamily="34" charset="0"/>
              <a:buNone/>
            </a:pPr>
            <a:r>
              <a:rPr lang="uk-UA" altLang="ru-RU" sz="2400" b="1" dirty="0" smtClean="0">
                <a:solidFill>
                  <a:srgbClr val="0D305B"/>
                </a:solidFill>
                <a:latin typeface="Arial" panose="020B0604020202020204" pitchFamily="34" charset="0"/>
                <a:cs typeface="Arial" panose="020B0604020202020204" pitchFamily="34" charset="0"/>
              </a:rPr>
              <a:t>а) безпосередньо навчально-виробничий процес; </a:t>
            </a:r>
          </a:p>
          <a:p>
            <a:pPr marL="101600" indent="0">
              <a:spcAft>
                <a:spcPct val="0"/>
              </a:spcAft>
              <a:buFont typeface="Arial" panose="020B0604020202020204" pitchFamily="34" charset="0"/>
              <a:buNone/>
            </a:pPr>
            <a:r>
              <a:rPr lang="uk-UA" altLang="ru-RU" sz="2400" b="1" dirty="0" smtClean="0">
                <a:solidFill>
                  <a:srgbClr val="0D305B"/>
                </a:solidFill>
                <a:latin typeface="Arial" panose="020B0604020202020204" pitchFamily="34" charset="0"/>
                <a:cs typeface="Arial" panose="020B0604020202020204" pitchFamily="34" charset="0"/>
              </a:rPr>
              <a:t>б) вивчення, узагальнення позитивного досвіду з упровадження елементів дуальної системи навчання за інтегрованою професією «Кухар судновий. Офіціант судновий»; </a:t>
            </a:r>
          </a:p>
          <a:p>
            <a:pPr marL="101600" indent="0">
              <a:spcAft>
                <a:spcPct val="0"/>
              </a:spcAft>
              <a:buFont typeface="Arial" panose="020B0604020202020204" pitchFamily="34" charset="0"/>
              <a:buNone/>
            </a:pPr>
            <a:r>
              <a:rPr lang="uk-UA" altLang="ru-RU" sz="2400" b="1" dirty="0" smtClean="0">
                <a:solidFill>
                  <a:srgbClr val="0D305B"/>
                </a:solidFill>
                <a:latin typeface="Arial" panose="020B0604020202020204" pitchFamily="34" charset="0"/>
                <a:cs typeface="Arial" panose="020B0604020202020204" pitchFamily="34" charset="0"/>
              </a:rPr>
              <a:t>в) постійний моніторинг стану роботи з упровадження елементів дуальної  системи навчання із розглядом його результатів на засіданнях педагогічної ради, адміністративних нарадах при директорі.</a:t>
            </a:r>
            <a:endParaRPr lang="ru-RU" altLang="ru-RU" sz="2400" b="1" dirty="0" smtClean="0">
              <a:solidFill>
                <a:srgbClr val="0D305B"/>
              </a:solidFill>
              <a:latin typeface="Arial" panose="020B0604020202020204" pitchFamily="34" charset="0"/>
              <a:cs typeface="Arial" panose="020B0604020202020204" pitchFamily="34" charset="0"/>
            </a:endParaRPr>
          </a:p>
          <a:p>
            <a:pPr marL="101600" indent="0">
              <a:spcAft>
                <a:spcPct val="0"/>
              </a:spcAft>
            </a:pPr>
            <a:endParaRPr lang="uk-UA" altLang="ru-RU" dirty="0" smtClean="0">
              <a:latin typeface="Arial" panose="020B0604020202020204" pitchFamily="34" charset="0"/>
              <a:cs typeface="Arial" panose="020B0604020202020204" pitchFamily="34" charset="0"/>
            </a:endParaRPr>
          </a:p>
        </p:txBody>
      </p:sp>
      <p:pic>
        <p:nvPicPr>
          <p:cNvPr id="10" name="Рисунок 9"/>
          <p:cNvPicPr>
            <a:picLocks noChangeAspect="1"/>
          </p:cNvPicPr>
          <p:nvPr/>
        </p:nvPicPr>
        <p:blipFill>
          <a:blip r:embed="rId3"/>
          <a:stretch>
            <a:fillRect/>
          </a:stretch>
        </p:blipFill>
        <p:spPr>
          <a:xfrm>
            <a:off x="8332674" y="4668252"/>
            <a:ext cx="3859326" cy="2189748"/>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6048" y="4668252"/>
            <a:ext cx="3892884" cy="2189748"/>
          </a:xfrm>
          <a:prstGeom prst="rect">
            <a:avLst/>
          </a:prstGeom>
        </p:spPr>
      </p:pic>
    </p:spTree>
    <p:extLst>
      <p:ext uri="{BB962C8B-B14F-4D97-AF65-F5344CB8AC3E}">
        <p14:creationId xmlns:p14="http://schemas.microsoft.com/office/powerpoint/2010/main" val="399609472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684</TotalTime>
  <Words>4310</Words>
  <Application>Microsoft Office PowerPoint</Application>
  <PresentationFormat>Широкоэкранный</PresentationFormat>
  <Paragraphs>474</Paragraphs>
  <Slides>59</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59</vt:i4>
      </vt:variant>
    </vt:vector>
  </HeadingPairs>
  <TitlesOfParts>
    <vt:vector size="68" baseType="lpstr">
      <vt:lpstr>Adobe Gothic Std B</vt:lpstr>
      <vt:lpstr>Arial</vt:lpstr>
      <vt:lpstr>Calibri</vt:lpstr>
      <vt:lpstr>Calibri Light</vt:lpstr>
      <vt:lpstr>Courier New</vt:lpstr>
      <vt:lpstr>Roboto Condensed</vt:lpstr>
      <vt:lpstr>Times New Roman</vt:lpstr>
      <vt:lpstr>Wingdings</vt:lpstr>
      <vt:lpstr>Тема Office</vt:lpstr>
      <vt:lpstr>ДНЗ «ОВПУМТС»</vt:lpstr>
      <vt:lpstr>Презентация PowerPoint</vt:lpstr>
      <vt:lpstr>Навчально-виробнича інфраструктура експерименту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Порівняння кількості годин за видами підготовки робочих навчальних планів, професія 5122 Кухар судновий, 5123 Офіціант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Педагогічні працівники училища брали участь у   вебінарах інституту  професійно-технічної освіти</vt:lpstr>
      <vt:lpstr>Презентация PowerPoint</vt:lpstr>
      <vt:lpstr>Презентация PowerPoint</vt:lpstr>
      <vt:lpstr>Презентация PowerPoint</vt:lpstr>
      <vt:lpstr>Презентация PowerPoint</vt:lpstr>
      <vt:lpstr>Презентация PowerPoint</vt:lpstr>
      <vt:lpstr> Опубліковані статті педагогічних працівників: Реалізація   перспективного   педагогічного досвіду у закладах   професійної  (професійно-технічної)  освіти: електронний зб. матеріалів Регіон. наук.- практ. конференції, м. Одеса, 21 травня 2020 р. / за заг. ред. С.С. Шевчук. Біла Церква: БІНПО ДЗВО «УМО» НАПН України, 2020.  251 с. URL: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Висновок аналізу анкетування:  </vt:lpstr>
      <vt:lpstr>Презентация PowerPoint</vt:lpstr>
      <vt:lpstr>Презентация PowerPoint</vt:lpstr>
      <vt:lpstr>Презентация PowerPoint</vt:lpstr>
      <vt:lpstr>Презентация PowerPoint</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78</cp:revision>
  <dcterms:created xsi:type="dcterms:W3CDTF">2020-12-02T06:47:13Z</dcterms:created>
  <dcterms:modified xsi:type="dcterms:W3CDTF">2021-10-13T08:11:51Z</dcterms:modified>
</cp:coreProperties>
</file>