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0" r:id="rId1"/>
  </p:sldMasterIdLst>
  <p:sldIdLst>
    <p:sldId id="258" r:id="rId2"/>
    <p:sldId id="256" r:id="rId3"/>
    <p:sldId id="257" r:id="rId4"/>
    <p:sldId id="259" r:id="rId5"/>
    <p:sldId id="262" r:id="rId6"/>
    <p:sldId id="261" r:id="rId7"/>
    <p:sldId id="266" r:id="rId8"/>
    <p:sldId id="265" r:id="rId9"/>
    <p:sldId id="264" r:id="rId10"/>
    <p:sldId id="263" r:id="rId11"/>
    <p:sldId id="267" r:id="rId12"/>
    <p:sldId id="260" r:id="rId13"/>
    <p:sldId id="283" r:id="rId14"/>
    <p:sldId id="271" r:id="rId15"/>
    <p:sldId id="270" r:id="rId16"/>
    <p:sldId id="272" r:id="rId17"/>
    <p:sldId id="274" r:id="rId18"/>
    <p:sldId id="275" r:id="rId19"/>
    <p:sldId id="273" r:id="rId20"/>
    <p:sldId id="277" r:id="rId21"/>
    <p:sldId id="279" r:id="rId22"/>
    <p:sldId id="278" r:id="rId23"/>
    <p:sldId id="281" r:id="rId24"/>
    <p:sldId id="282" r:id="rId25"/>
    <p:sldId id="280" r:id="rId26"/>
    <p:sldId id="28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10326-0B98-4100-85E6-CDA55D272879}" v="31" dt="2022-10-11T17:58:27.069"/>
    <p1510:client id="{FCEF467C-4C8E-4E1F-AF79-50CD27B32A0D}" v="53" dt="2022-10-11T18:30:13.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88" d="100"/>
          <a:sy n="88" d="100"/>
        </p:scale>
        <p:origin x="16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Гость" userId="9c8cfc7c96ac3ae7" providerId="Windows Live" clId="Web-{13C10326-0B98-4100-85E6-CDA55D272879}"/>
    <pc:docChg chg="addSld delSld modSld modMainMaster">
      <pc:chgData name="Гость" userId="9c8cfc7c96ac3ae7" providerId="Windows Live" clId="Web-{13C10326-0B98-4100-85E6-CDA55D272879}" dt="2022-10-11T17:58:27.069" v="30"/>
      <pc:docMkLst>
        <pc:docMk/>
      </pc:docMkLst>
      <pc:sldChg chg="mod setBg">
        <pc:chgData name="Гость" userId="9c8cfc7c96ac3ae7" providerId="Windows Live" clId="Web-{13C10326-0B98-4100-85E6-CDA55D272879}" dt="2022-10-11T17:58:27.069" v="30"/>
        <pc:sldMkLst>
          <pc:docMk/>
          <pc:sldMk cId="1351651579" sldId="256"/>
        </pc:sldMkLst>
      </pc:sldChg>
      <pc:sldChg chg="new mod">
        <pc:chgData name="Гость" userId="9c8cfc7c96ac3ae7" providerId="Windows Live" clId="Web-{13C10326-0B98-4100-85E6-CDA55D272879}" dt="2022-10-11T17:58:27.069" v="30"/>
        <pc:sldMkLst>
          <pc:docMk/>
          <pc:sldMk cId="4033122681" sldId="257"/>
        </pc:sldMkLst>
      </pc:sldChg>
      <pc:sldChg chg="new mod">
        <pc:chgData name="Гость" userId="9c8cfc7c96ac3ae7" providerId="Windows Live" clId="Web-{13C10326-0B98-4100-85E6-CDA55D272879}" dt="2022-10-11T17:58:27.069" v="30"/>
        <pc:sldMkLst>
          <pc:docMk/>
          <pc:sldMk cId="2889447125" sldId="258"/>
        </pc:sldMkLst>
      </pc:sldChg>
      <pc:sldChg chg="new mod">
        <pc:chgData name="Гость" userId="9c8cfc7c96ac3ae7" providerId="Windows Live" clId="Web-{13C10326-0B98-4100-85E6-CDA55D272879}" dt="2022-10-11T17:58:27.069" v="30"/>
        <pc:sldMkLst>
          <pc:docMk/>
          <pc:sldMk cId="2549486532" sldId="259"/>
        </pc:sldMkLst>
      </pc:sldChg>
      <pc:sldChg chg="new mod">
        <pc:chgData name="Гость" userId="9c8cfc7c96ac3ae7" providerId="Windows Live" clId="Web-{13C10326-0B98-4100-85E6-CDA55D272879}" dt="2022-10-11T17:58:27.069" v="30"/>
        <pc:sldMkLst>
          <pc:docMk/>
          <pc:sldMk cId="1998979599" sldId="260"/>
        </pc:sldMkLst>
      </pc:sldChg>
      <pc:sldChg chg="new mod">
        <pc:chgData name="Гость" userId="9c8cfc7c96ac3ae7" providerId="Windows Live" clId="Web-{13C10326-0B98-4100-85E6-CDA55D272879}" dt="2022-10-11T17:58:27.069" v="30"/>
        <pc:sldMkLst>
          <pc:docMk/>
          <pc:sldMk cId="203810880" sldId="261"/>
        </pc:sldMkLst>
      </pc:sldChg>
      <pc:sldChg chg="new mod">
        <pc:chgData name="Гость" userId="9c8cfc7c96ac3ae7" providerId="Windows Live" clId="Web-{13C10326-0B98-4100-85E6-CDA55D272879}" dt="2022-10-11T17:58:27.069" v="30"/>
        <pc:sldMkLst>
          <pc:docMk/>
          <pc:sldMk cId="3468376412" sldId="262"/>
        </pc:sldMkLst>
      </pc:sldChg>
      <pc:sldChg chg="new mod">
        <pc:chgData name="Гость" userId="9c8cfc7c96ac3ae7" providerId="Windows Live" clId="Web-{13C10326-0B98-4100-85E6-CDA55D272879}" dt="2022-10-11T17:58:27.069" v="30"/>
        <pc:sldMkLst>
          <pc:docMk/>
          <pc:sldMk cId="60789314" sldId="263"/>
        </pc:sldMkLst>
      </pc:sldChg>
      <pc:sldChg chg="new mod">
        <pc:chgData name="Гость" userId="9c8cfc7c96ac3ae7" providerId="Windows Live" clId="Web-{13C10326-0B98-4100-85E6-CDA55D272879}" dt="2022-10-11T17:58:27.069" v="30"/>
        <pc:sldMkLst>
          <pc:docMk/>
          <pc:sldMk cId="1515456599" sldId="264"/>
        </pc:sldMkLst>
      </pc:sldChg>
      <pc:sldChg chg="new del">
        <pc:chgData name="Гость" userId="9c8cfc7c96ac3ae7" providerId="Windows Live" clId="Web-{13C10326-0B98-4100-85E6-CDA55D272879}" dt="2022-10-11T17:52:38.886" v="11"/>
        <pc:sldMkLst>
          <pc:docMk/>
          <pc:sldMk cId="4083310581" sldId="264"/>
        </pc:sldMkLst>
      </pc:sldChg>
      <pc:sldChg chg="new mod">
        <pc:chgData name="Гость" userId="9c8cfc7c96ac3ae7" providerId="Windows Live" clId="Web-{13C10326-0B98-4100-85E6-CDA55D272879}" dt="2022-10-11T17:58:27.069" v="30"/>
        <pc:sldMkLst>
          <pc:docMk/>
          <pc:sldMk cId="2286648462" sldId="265"/>
        </pc:sldMkLst>
      </pc:sldChg>
      <pc:sldChg chg="new mod">
        <pc:chgData name="Гость" userId="9c8cfc7c96ac3ae7" providerId="Windows Live" clId="Web-{13C10326-0B98-4100-85E6-CDA55D272879}" dt="2022-10-11T17:58:27.069" v="30"/>
        <pc:sldMkLst>
          <pc:docMk/>
          <pc:sldMk cId="2680954489" sldId="266"/>
        </pc:sldMkLst>
      </pc:sldChg>
      <pc:sldChg chg="new mod">
        <pc:chgData name="Гость" userId="9c8cfc7c96ac3ae7" providerId="Windows Live" clId="Web-{13C10326-0B98-4100-85E6-CDA55D272879}" dt="2022-10-11T17:58:27.069" v="30"/>
        <pc:sldMkLst>
          <pc:docMk/>
          <pc:sldMk cId="2552696552" sldId="267"/>
        </pc:sldMkLst>
      </pc:sldChg>
      <pc:sldChg chg="new mod">
        <pc:chgData name="Гость" userId="9c8cfc7c96ac3ae7" providerId="Windows Live" clId="Web-{13C10326-0B98-4100-85E6-CDA55D272879}" dt="2022-10-11T17:58:27.069" v="30"/>
        <pc:sldMkLst>
          <pc:docMk/>
          <pc:sldMk cId="918100997" sldId="268"/>
        </pc:sldMkLst>
      </pc:sldChg>
      <pc:sldChg chg="new mod">
        <pc:chgData name="Гость" userId="9c8cfc7c96ac3ae7" providerId="Windows Live" clId="Web-{13C10326-0B98-4100-85E6-CDA55D272879}" dt="2022-10-11T17:58:27.069" v="30"/>
        <pc:sldMkLst>
          <pc:docMk/>
          <pc:sldMk cId="1517407605" sldId="269"/>
        </pc:sldMkLst>
      </pc:sldChg>
      <pc:sldChg chg="new mod">
        <pc:chgData name="Гость" userId="9c8cfc7c96ac3ae7" providerId="Windows Live" clId="Web-{13C10326-0B98-4100-85E6-CDA55D272879}" dt="2022-10-11T17:58:27.069" v="30"/>
        <pc:sldMkLst>
          <pc:docMk/>
          <pc:sldMk cId="1033302345" sldId="270"/>
        </pc:sldMkLst>
      </pc:sldChg>
      <pc:sldChg chg="new mod">
        <pc:chgData name="Гость" userId="9c8cfc7c96ac3ae7" providerId="Windows Live" clId="Web-{13C10326-0B98-4100-85E6-CDA55D272879}" dt="2022-10-11T17:58:27.069" v="30"/>
        <pc:sldMkLst>
          <pc:docMk/>
          <pc:sldMk cId="1865682545" sldId="271"/>
        </pc:sldMkLst>
      </pc:sldChg>
      <pc:sldChg chg="new mod">
        <pc:chgData name="Гость" userId="9c8cfc7c96ac3ae7" providerId="Windows Live" clId="Web-{13C10326-0B98-4100-85E6-CDA55D272879}" dt="2022-10-11T17:58:27.069" v="30"/>
        <pc:sldMkLst>
          <pc:docMk/>
          <pc:sldMk cId="1092318199" sldId="272"/>
        </pc:sldMkLst>
      </pc:sldChg>
      <pc:sldChg chg="new mod">
        <pc:chgData name="Гость" userId="9c8cfc7c96ac3ae7" providerId="Windows Live" clId="Web-{13C10326-0B98-4100-85E6-CDA55D272879}" dt="2022-10-11T17:58:27.069" v="30"/>
        <pc:sldMkLst>
          <pc:docMk/>
          <pc:sldMk cId="2304643474" sldId="273"/>
        </pc:sldMkLst>
      </pc:sldChg>
      <pc:sldChg chg="new mod">
        <pc:chgData name="Гость" userId="9c8cfc7c96ac3ae7" providerId="Windows Live" clId="Web-{13C10326-0B98-4100-85E6-CDA55D272879}" dt="2022-10-11T17:58:27.069" v="30"/>
        <pc:sldMkLst>
          <pc:docMk/>
          <pc:sldMk cId="3587983421" sldId="274"/>
        </pc:sldMkLst>
      </pc:sldChg>
      <pc:sldChg chg="new mod">
        <pc:chgData name="Гость" userId="9c8cfc7c96ac3ae7" providerId="Windows Live" clId="Web-{13C10326-0B98-4100-85E6-CDA55D272879}" dt="2022-10-11T17:58:27.069" v="30"/>
        <pc:sldMkLst>
          <pc:docMk/>
          <pc:sldMk cId="66756814" sldId="275"/>
        </pc:sldMkLst>
      </pc:sldChg>
      <pc:sldChg chg="new mod">
        <pc:chgData name="Гость" userId="9c8cfc7c96ac3ae7" providerId="Windows Live" clId="Web-{13C10326-0B98-4100-85E6-CDA55D272879}" dt="2022-10-11T17:58:27.069" v="30"/>
        <pc:sldMkLst>
          <pc:docMk/>
          <pc:sldMk cId="1904566485" sldId="276"/>
        </pc:sldMkLst>
      </pc:sldChg>
      <pc:sldChg chg="new mod">
        <pc:chgData name="Гость" userId="9c8cfc7c96ac3ae7" providerId="Windows Live" clId="Web-{13C10326-0B98-4100-85E6-CDA55D272879}" dt="2022-10-11T17:58:27.069" v="30"/>
        <pc:sldMkLst>
          <pc:docMk/>
          <pc:sldMk cId="29259900" sldId="277"/>
        </pc:sldMkLst>
      </pc:sldChg>
      <pc:sldChg chg="new mod">
        <pc:chgData name="Гость" userId="9c8cfc7c96ac3ae7" providerId="Windows Live" clId="Web-{13C10326-0B98-4100-85E6-CDA55D272879}" dt="2022-10-11T17:58:27.069" v="30"/>
        <pc:sldMkLst>
          <pc:docMk/>
          <pc:sldMk cId="2849211118" sldId="278"/>
        </pc:sldMkLst>
      </pc:sldChg>
      <pc:sldChg chg="new mod">
        <pc:chgData name="Гость" userId="9c8cfc7c96ac3ae7" providerId="Windows Live" clId="Web-{13C10326-0B98-4100-85E6-CDA55D272879}" dt="2022-10-11T17:58:27.069" v="30"/>
        <pc:sldMkLst>
          <pc:docMk/>
          <pc:sldMk cId="150275036" sldId="279"/>
        </pc:sldMkLst>
      </pc:sldChg>
      <pc:sldMasterChg chg="mod setBg modSldLayout">
        <pc:chgData name="Гость" userId="9c8cfc7c96ac3ae7" providerId="Windows Live" clId="Web-{13C10326-0B98-4100-85E6-CDA55D272879}" dt="2022-10-11T17:58:27.069" v="30"/>
        <pc:sldMasterMkLst>
          <pc:docMk/>
          <pc:sldMasterMk cId="3154979492" sldId="2147483648"/>
        </pc:sldMasterMkLst>
        <pc:sldLayoutChg chg="mod">
          <pc:chgData name="Гость" userId="9c8cfc7c96ac3ae7" providerId="Windows Live" clId="Web-{13C10326-0B98-4100-85E6-CDA55D272879}" dt="2022-10-11T17:58:27.069" v="30"/>
          <pc:sldLayoutMkLst>
            <pc:docMk/>
            <pc:sldMasterMk cId="3154979492" sldId="2147483648"/>
            <pc:sldLayoutMk cId="161079921" sldId="2147483649"/>
          </pc:sldLayoutMkLst>
        </pc:sldLayoutChg>
        <pc:sldLayoutChg chg="mod">
          <pc:chgData name="Гость" userId="9c8cfc7c96ac3ae7" providerId="Windows Live" clId="Web-{13C10326-0B98-4100-85E6-CDA55D272879}" dt="2022-10-11T17:58:27.069" v="30"/>
          <pc:sldLayoutMkLst>
            <pc:docMk/>
            <pc:sldMasterMk cId="3154979492" sldId="2147483648"/>
            <pc:sldLayoutMk cId="2703711724" sldId="2147483650"/>
          </pc:sldLayoutMkLst>
        </pc:sldLayoutChg>
        <pc:sldLayoutChg chg="mod">
          <pc:chgData name="Гость" userId="9c8cfc7c96ac3ae7" providerId="Windows Live" clId="Web-{13C10326-0B98-4100-85E6-CDA55D272879}" dt="2022-10-11T17:58:27.069" v="30"/>
          <pc:sldLayoutMkLst>
            <pc:docMk/>
            <pc:sldMasterMk cId="3154979492" sldId="2147483648"/>
            <pc:sldLayoutMk cId="4076369896" sldId="2147483651"/>
          </pc:sldLayoutMkLst>
        </pc:sldLayoutChg>
        <pc:sldLayoutChg chg="mod">
          <pc:chgData name="Гость" userId="9c8cfc7c96ac3ae7" providerId="Windows Live" clId="Web-{13C10326-0B98-4100-85E6-CDA55D272879}" dt="2022-10-11T17:58:27.069" v="30"/>
          <pc:sldLayoutMkLst>
            <pc:docMk/>
            <pc:sldMasterMk cId="3154979492" sldId="2147483648"/>
            <pc:sldLayoutMk cId="2625762208" sldId="2147483652"/>
          </pc:sldLayoutMkLst>
        </pc:sldLayoutChg>
        <pc:sldLayoutChg chg="mod">
          <pc:chgData name="Гость" userId="9c8cfc7c96ac3ae7" providerId="Windows Live" clId="Web-{13C10326-0B98-4100-85E6-CDA55D272879}" dt="2022-10-11T17:58:27.069" v="30"/>
          <pc:sldLayoutMkLst>
            <pc:docMk/>
            <pc:sldMasterMk cId="3154979492" sldId="2147483648"/>
            <pc:sldLayoutMk cId="188002762" sldId="2147483653"/>
          </pc:sldLayoutMkLst>
        </pc:sldLayoutChg>
        <pc:sldLayoutChg chg="mod">
          <pc:chgData name="Гость" userId="9c8cfc7c96ac3ae7" providerId="Windows Live" clId="Web-{13C10326-0B98-4100-85E6-CDA55D272879}" dt="2022-10-11T17:58:27.069" v="30"/>
          <pc:sldLayoutMkLst>
            <pc:docMk/>
            <pc:sldMasterMk cId="3154979492" sldId="2147483648"/>
            <pc:sldLayoutMk cId="2295335545" sldId="2147483654"/>
          </pc:sldLayoutMkLst>
        </pc:sldLayoutChg>
        <pc:sldLayoutChg chg="mod">
          <pc:chgData name="Гость" userId="9c8cfc7c96ac3ae7" providerId="Windows Live" clId="Web-{13C10326-0B98-4100-85E6-CDA55D272879}" dt="2022-10-11T17:58:27.069" v="30"/>
          <pc:sldLayoutMkLst>
            <pc:docMk/>
            <pc:sldMasterMk cId="3154979492" sldId="2147483648"/>
            <pc:sldLayoutMk cId="1988754143" sldId="2147483655"/>
          </pc:sldLayoutMkLst>
        </pc:sldLayoutChg>
        <pc:sldLayoutChg chg="mod">
          <pc:chgData name="Гость" userId="9c8cfc7c96ac3ae7" providerId="Windows Live" clId="Web-{13C10326-0B98-4100-85E6-CDA55D272879}" dt="2022-10-11T17:58:27.069" v="30"/>
          <pc:sldLayoutMkLst>
            <pc:docMk/>
            <pc:sldMasterMk cId="3154979492" sldId="2147483648"/>
            <pc:sldLayoutMk cId="3665695281" sldId="2147483656"/>
          </pc:sldLayoutMkLst>
        </pc:sldLayoutChg>
        <pc:sldLayoutChg chg="mod">
          <pc:chgData name="Гость" userId="9c8cfc7c96ac3ae7" providerId="Windows Live" clId="Web-{13C10326-0B98-4100-85E6-CDA55D272879}" dt="2022-10-11T17:58:27.069" v="30"/>
          <pc:sldLayoutMkLst>
            <pc:docMk/>
            <pc:sldMasterMk cId="3154979492" sldId="2147483648"/>
            <pc:sldLayoutMk cId="2134169247" sldId="2147483657"/>
          </pc:sldLayoutMkLst>
        </pc:sldLayoutChg>
        <pc:sldLayoutChg chg="mod">
          <pc:chgData name="Гость" userId="9c8cfc7c96ac3ae7" providerId="Windows Live" clId="Web-{13C10326-0B98-4100-85E6-CDA55D272879}" dt="2022-10-11T17:58:27.069" v="30"/>
          <pc:sldLayoutMkLst>
            <pc:docMk/>
            <pc:sldMasterMk cId="3154979492" sldId="2147483648"/>
            <pc:sldLayoutMk cId="2065727480" sldId="2147483658"/>
          </pc:sldLayoutMkLst>
        </pc:sldLayoutChg>
        <pc:sldLayoutChg chg="mod">
          <pc:chgData name="Гость" userId="9c8cfc7c96ac3ae7" providerId="Windows Live" clId="Web-{13C10326-0B98-4100-85E6-CDA55D272879}" dt="2022-10-11T17:58:27.069" v="30"/>
          <pc:sldLayoutMkLst>
            <pc:docMk/>
            <pc:sldMasterMk cId="3154979492" sldId="2147483648"/>
            <pc:sldLayoutMk cId="812261758" sldId="2147483659"/>
          </pc:sldLayoutMkLst>
        </pc:sldLayoutChg>
      </pc:sldMasterChg>
    </pc:docChg>
  </pc:docChgLst>
  <pc:docChgLst>
    <pc:chgData name="Гость" userId="9c8cfc7c96ac3ae7" providerId="Windows Live" clId="Web-{FCEF467C-4C8E-4E1F-AF79-50CD27B32A0D}"/>
    <pc:docChg chg="addSld modSld sldOrd addMainMaster">
      <pc:chgData name="Гость" userId="9c8cfc7c96ac3ae7" providerId="Windows Live" clId="Web-{FCEF467C-4C8E-4E1F-AF79-50CD27B32A0D}" dt="2022-10-11T18:30:13.481" v="49" actId="1076"/>
      <pc:docMkLst>
        <pc:docMk/>
      </pc:docMkLst>
      <pc:sldChg chg="addSp delSp modSp mod modClrScheme chgLayout">
        <pc:chgData name="Гость" userId="9c8cfc7c96ac3ae7" providerId="Windows Live" clId="Web-{FCEF467C-4C8E-4E1F-AF79-50CD27B32A0D}" dt="2022-10-11T18:30:13.481" v="49" actId="1076"/>
        <pc:sldMkLst>
          <pc:docMk/>
          <pc:sldMk cId="1351651579" sldId="256"/>
        </pc:sldMkLst>
        <pc:spChg chg="mod ord">
          <ac:chgData name="Гость" userId="9c8cfc7c96ac3ae7" providerId="Windows Live" clId="Web-{FCEF467C-4C8E-4E1F-AF79-50CD27B32A0D}" dt="2022-10-11T18:13:06.453" v="39" actId="14100"/>
          <ac:spMkLst>
            <pc:docMk/>
            <pc:sldMk cId="1351651579" sldId="256"/>
            <ac:spMk id="2" creationId="{00000000-0000-0000-0000-000000000000}"/>
          </ac:spMkLst>
        </pc:spChg>
        <pc:spChg chg="del mod ord">
          <ac:chgData name="Гость" userId="9c8cfc7c96ac3ae7" providerId="Windows Live" clId="Web-{FCEF467C-4C8E-4E1F-AF79-50CD27B32A0D}" dt="2022-10-11T18:11:13.091" v="9"/>
          <ac:spMkLst>
            <pc:docMk/>
            <pc:sldMk cId="1351651579" sldId="256"/>
            <ac:spMk id="3" creationId="{00000000-0000-0000-0000-000000000000}"/>
          </ac:spMkLst>
        </pc:spChg>
        <pc:picChg chg="add mod ord">
          <ac:chgData name="Гость" userId="9c8cfc7c96ac3ae7" providerId="Windows Live" clId="Web-{FCEF467C-4C8E-4E1F-AF79-50CD27B32A0D}" dt="2022-10-11T18:11:20.060" v="10" actId="1076"/>
          <ac:picMkLst>
            <pc:docMk/>
            <pc:sldMk cId="1351651579" sldId="256"/>
            <ac:picMk id="4" creationId="{1D6DFA01-AB56-FF9D-43FD-948E1E5333E5}"/>
          </ac:picMkLst>
        </pc:picChg>
        <pc:picChg chg="add del mod">
          <ac:chgData name="Гость" userId="9c8cfc7c96ac3ae7" providerId="Windows Live" clId="Web-{FCEF467C-4C8E-4E1F-AF79-50CD27B32A0D}" dt="2022-10-11T18:14:30.143" v="42"/>
          <ac:picMkLst>
            <pc:docMk/>
            <pc:sldMk cId="1351651579" sldId="256"/>
            <ac:picMk id="5" creationId="{07388536-803A-6EBE-B715-692F5F60B1CD}"/>
          </ac:picMkLst>
        </pc:picChg>
        <pc:picChg chg="add del mod">
          <ac:chgData name="Гость" userId="9c8cfc7c96ac3ae7" providerId="Windows Live" clId="Web-{FCEF467C-4C8E-4E1F-AF79-50CD27B32A0D}" dt="2022-10-11T18:15:08.144" v="45"/>
          <ac:picMkLst>
            <pc:docMk/>
            <pc:sldMk cId="1351651579" sldId="256"/>
            <ac:picMk id="6" creationId="{CD37FAE8-386F-F73A-82FC-61C35DF75E9E}"/>
          </ac:picMkLst>
        </pc:picChg>
        <pc:picChg chg="add mod">
          <ac:chgData name="Гость" userId="9c8cfc7c96ac3ae7" providerId="Windows Live" clId="Web-{FCEF467C-4C8E-4E1F-AF79-50CD27B32A0D}" dt="2022-10-11T18:30:13.481" v="49" actId="1076"/>
          <ac:picMkLst>
            <pc:docMk/>
            <pc:sldMk cId="1351651579" sldId="256"/>
            <ac:picMk id="7" creationId="{E5753345-C6F7-6D7C-87F6-8CE0511C2FB9}"/>
          </ac:picMkLst>
        </pc:picChg>
      </pc:sldChg>
      <pc:sldChg chg="new">
        <pc:chgData name="Гость" userId="9c8cfc7c96ac3ae7" providerId="Windows Live" clId="Web-{FCEF467C-4C8E-4E1F-AF79-50CD27B32A0D}" dt="2022-10-11T18:00:20.370" v="0"/>
        <pc:sldMkLst>
          <pc:docMk/>
          <pc:sldMk cId="903363639" sldId="280"/>
        </pc:sldMkLst>
      </pc:sldChg>
      <pc:sldChg chg="new">
        <pc:chgData name="Гость" userId="9c8cfc7c96ac3ae7" providerId="Windows Live" clId="Web-{FCEF467C-4C8E-4E1F-AF79-50CD27B32A0D}" dt="2022-10-11T18:00:21.948" v="1"/>
        <pc:sldMkLst>
          <pc:docMk/>
          <pc:sldMk cId="801519176" sldId="281"/>
        </pc:sldMkLst>
      </pc:sldChg>
      <pc:sldChg chg="new">
        <pc:chgData name="Гость" userId="9c8cfc7c96ac3ae7" providerId="Windows Live" clId="Web-{FCEF467C-4C8E-4E1F-AF79-50CD27B32A0D}" dt="2022-10-11T18:00:23.276" v="2"/>
        <pc:sldMkLst>
          <pc:docMk/>
          <pc:sldMk cId="488687641" sldId="282"/>
        </pc:sldMkLst>
      </pc:sldChg>
      <pc:sldChg chg="new">
        <pc:chgData name="Гость" userId="9c8cfc7c96ac3ae7" providerId="Windows Live" clId="Web-{FCEF467C-4C8E-4E1F-AF79-50CD27B32A0D}" dt="2022-10-11T18:00:24.761" v="3"/>
        <pc:sldMkLst>
          <pc:docMk/>
          <pc:sldMk cId="848363224" sldId="283"/>
        </pc:sldMkLst>
      </pc:sldChg>
      <pc:sldChg chg="new">
        <pc:chgData name="Гость" userId="9c8cfc7c96ac3ae7" providerId="Windows Live" clId="Web-{FCEF467C-4C8E-4E1F-AF79-50CD27B32A0D}" dt="2022-10-11T18:00:26.573" v="4"/>
        <pc:sldMkLst>
          <pc:docMk/>
          <pc:sldMk cId="3254268035" sldId="284"/>
        </pc:sldMkLst>
      </pc:sldChg>
      <pc:sldChg chg="new">
        <pc:chgData name="Гость" userId="9c8cfc7c96ac3ae7" providerId="Windows Live" clId="Web-{FCEF467C-4C8E-4E1F-AF79-50CD27B32A0D}" dt="2022-10-11T18:00:30.620" v="5"/>
        <pc:sldMkLst>
          <pc:docMk/>
          <pc:sldMk cId="934207146" sldId="285"/>
        </pc:sldMkLst>
      </pc:sldChg>
      <pc:sldChg chg="add ord">
        <pc:chgData name="Гость" userId="9c8cfc7c96ac3ae7" providerId="Windows Live" clId="Web-{FCEF467C-4C8E-4E1F-AF79-50CD27B32A0D}" dt="2022-10-11T18:01:01.840" v="7"/>
        <pc:sldMkLst>
          <pc:docMk/>
          <pc:sldMk cId="3687320278" sldId="286"/>
        </pc:sldMkLst>
      </pc:sldChg>
      <pc:sldMasterChg chg="add addSldLayout">
        <pc:chgData name="Гость" userId="9c8cfc7c96ac3ae7" providerId="Windows Live" clId="Web-{FCEF467C-4C8E-4E1F-AF79-50CD27B32A0D}" dt="2022-10-11T18:00:55.965" v="6"/>
        <pc:sldMasterMkLst>
          <pc:docMk/>
          <pc:sldMasterMk cId="4157064707" sldId="2147484470"/>
        </pc:sldMasterMkLst>
        <pc:sldLayoutChg chg="add">
          <pc:chgData name="Гость" userId="9c8cfc7c96ac3ae7" providerId="Windows Live" clId="Web-{FCEF467C-4C8E-4E1F-AF79-50CD27B32A0D}" dt="2022-10-11T18:00:55.965" v="6"/>
          <pc:sldLayoutMkLst>
            <pc:docMk/>
            <pc:sldMasterMk cId="4157064707" sldId="2147484470"/>
            <pc:sldLayoutMk cId="2909178361" sldId="2147484471"/>
          </pc:sldLayoutMkLst>
        </pc:sldLayoutChg>
        <pc:sldLayoutChg chg="add">
          <pc:chgData name="Гость" userId="9c8cfc7c96ac3ae7" providerId="Windows Live" clId="Web-{FCEF467C-4C8E-4E1F-AF79-50CD27B32A0D}" dt="2022-10-11T18:00:55.965" v="6"/>
          <pc:sldLayoutMkLst>
            <pc:docMk/>
            <pc:sldMasterMk cId="4157064707" sldId="2147484470"/>
            <pc:sldLayoutMk cId="4105233032" sldId="2147484472"/>
          </pc:sldLayoutMkLst>
        </pc:sldLayoutChg>
        <pc:sldLayoutChg chg="add">
          <pc:chgData name="Гость" userId="9c8cfc7c96ac3ae7" providerId="Windows Live" clId="Web-{FCEF467C-4C8E-4E1F-AF79-50CD27B32A0D}" dt="2022-10-11T18:00:55.965" v="6"/>
          <pc:sldLayoutMkLst>
            <pc:docMk/>
            <pc:sldMasterMk cId="4157064707" sldId="2147484470"/>
            <pc:sldLayoutMk cId="3432427129" sldId="2147484473"/>
          </pc:sldLayoutMkLst>
        </pc:sldLayoutChg>
        <pc:sldLayoutChg chg="add">
          <pc:chgData name="Гость" userId="9c8cfc7c96ac3ae7" providerId="Windows Live" clId="Web-{FCEF467C-4C8E-4E1F-AF79-50CD27B32A0D}" dt="2022-10-11T18:00:55.965" v="6"/>
          <pc:sldLayoutMkLst>
            <pc:docMk/>
            <pc:sldMasterMk cId="4157064707" sldId="2147484470"/>
            <pc:sldLayoutMk cId="1176738442" sldId="2147484474"/>
          </pc:sldLayoutMkLst>
        </pc:sldLayoutChg>
        <pc:sldLayoutChg chg="add">
          <pc:chgData name="Гость" userId="9c8cfc7c96ac3ae7" providerId="Windows Live" clId="Web-{FCEF467C-4C8E-4E1F-AF79-50CD27B32A0D}" dt="2022-10-11T18:00:55.965" v="6"/>
          <pc:sldLayoutMkLst>
            <pc:docMk/>
            <pc:sldMasterMk cId="4157064707" sldId="2147484470"/>
            <pc:sldLayoutMk cId="833914860" sldId="2147484475"/>
          </pc:sldLayoutMkLst>
        </pc:sldLayoutChg>
        <pc:sldLayoutChg chg="add">
          <pc:chgData name="Гость" userId="9c8cfc7c96ac3ae7" providerId="Windows Live" clId="Web-{FCEF467C-4C8E-4E1F-AF79-50CD27B32A0D}" dt="2022-10-11T18:00:55.965" v="6"/>
          <pc:sldLayoutMkLst>
            <pc:docMk/>
            <pc:sldMasterMk cId="4157064707" sldId="2147484470"/>
            <pc:sldLayoutMk cId="1794529596" sldId="2147484476"/>
          </pc:sldLayoutMkLst>
        </pc:sldLayoutChg>
        <pc:sldLayoutChg chg="add">
          <pc:chgData name="Гость" userId="9c8cfc7c96ac3ae7" providerId="Windows Live" clId="Web-{FCEF467C-4C8E-4E1F-AF79-50CD27B32A0D}" dt="2022-10-11T18:00:55.965" v="6"/>
          <pc:sldLayoutMkLst>
            <pc:docMk/>
            <pc:sldMasterMk cId="4157064707" sldId="2147484470"/>
            <pc:sldLayoutMk cId="1477416808" sldId="2147484477"/>
          </pc:sldLayoutMkLst>
        </pc:sldLayoutChg>
        <pc:sldLayoutChg chg="add">
          <pc:chgData name="Гость" userId="9c8cfc7c96ac3ae7" providerId="Windows Live" clId="Web-{FCEF467C-4C8E-4E1F-AF79-50CD27B32A0D}" dt="2022-10-11T18:00:55.965" v="6"/>
          <pc:sldLayoutMkLst>
            <pc:docMk/>
            <pc:sldMasterMk cId="4157064707" sldId="2147484470"/>
            <pc:sldLayoutMk cId="2492689035" sldId="2147484478"/>
          </pc:sldLayoutMkLst>
        </pc:sldLayoutChg>
        <pc:sldLayoutChg chg="add">
          <pc:chgData name="Гость" userId="9c8cfc7c96ac3ae7" providerId="Windows Live" clId="Web-{FCEF467C-4C8E-4E1F-AF79-50CD27B32A0D}" dt="2022-10-11T18:00:55.965" v="6"/>
          <pc:sldLayoutMkLst>
            <pc:docMk/>
            <pc:sldMasterMk cId="4157064707" sldId="2147484470"/>
            <pc:sldLayoutMk cId="2462269599" sldId="2147484479"/>
          </pc:sldLayoutMkLst>
        </pc:sldLayoutChg>
        <pc:sldLayoutChg chg="add">
          <pc:chgData name="Гость" userId="9c8cfc7c96ac3ae7" providerId="Windows Live" clId="Web-{FCEF467C-4C8E-4E1F-AF79-50CD27B32A0D}" dt="2022-10-11T18:00:55.965" v="6"/>
          <pc:sldLayoutMkLst>
            <pc:docMk/>
            <pc:sldMasterMk cId="4157064707" sldId="2147484470"/>
            <pc:sldLayoutMk cId="2839160619" sldId="2147484480"/>
          </pc:sldLayoutMkLst>
        </pc:sldLayoutChg>
        <pc:sldLayoutChg chg="add">
          <pc:chgData name="Гость" userId="9c8cfc7c96ac3ae7" providerId="Windows Live" clId="Web-{FCEF467C-4C8E-4E1F-AF79-50CD27B32A0D}" dt="2022-10-11T18:00:55.965" v="6"/>
          <pc:sldLayoutMkLst>
            <pc:docMk/>
            <pc:sldMasterMk cId="4157064707" sldId="2147484470"/>
            <pc:sldLayoutMk cId="1174462536" sldId="214748448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2FFB779-270B-4192-84BA-A697F48306DC}" type="datetimeFigureOut">
              <a:rPr lang="ru-RU" smtClean="0"/>
              <a:t>23.01.2023</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5DC19C-03DA-4066-9FF7-D0BF1BC6D6F6}" type="slidenum">
              <a:rPr lang="ru-RU" smtClean="0"/>
              <a:t>‹№›</a:t>
            </a:fld>
            <a:endParaRPr lang="ru-RU"/>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719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t>23.01.2023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90571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t>23.01.2023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01313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t>23.01.2023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92423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23.01.2023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13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2FFB779-270B-4192-84BA-A697F48306DC}" type="datetimeFigureOut">
              <a:rPr lang="ru-RU" smtClean="0"/>
              <a:t>23.01.2023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71107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2FFB779-270B-4192-84BA-A697F48306DC}" type="datetimeFigureOut">
              <a:rPr lang="ru-RU" smtClean="0"/>
              <a:t>23.01.2023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87239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2FFB779-270B-4192-84BA-A697F48306DC}" type="datetimeFigureOut">
              <a:rPr lang="ru-RU" smtClean="0"/>
              <a:t>23.01.2023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42350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FB779-270B-4192-84BA-A697F48306DC}" type="datetimeFigureOut">
              <a:rPr lang="ru-RU" smtClean="0"/>
              <a:t>23.01.2023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61688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t>23.01.2023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06066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t>23.01.2023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59488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0628D6F-1BDD-4A67-B2A7-867550FF8001}" type="datetimeFigureOut">
              <a:rPr lang="uk-UA" smtClean="0"/>
              <a:t>23.01.2023</a:t>
            </a:fld>
            <a:endParaRPr lang="uk-UA"/>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uk-UA"/>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00AA300-BC46-4FF1-8E82-B8A0A8A75404}" type="slidenum">
              <a:rPr lang="uk-UA" smtClean="0"/>
              <a:t>‹№›</a:t>
            </a:fld>
            <a:endParaRPr lang="uk-UA"/>
          </a:p>
        </p:txBody>
      </p:sp>
    </p:spTree>
    <p:extLst>
      <p:ext uri="{BB962C8B-B14F-4D97-AF65-F5344CB8AC3E}">
        <p14:creationId xmlns:p14="http://schemas.microsoft.com/office/powerpoint/2010/main" val="4183403741"/>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edpodillya.com/stati/klassifikaciya-meda/" TargetMode="External"/><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hyperlink" Target="https://edaplus.info/directory-honey.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D95C7CF-6D1E-FF3A-3675-4C041F5C5D76}"/>
              </a:ext>
            </a:extLst>
          </p:cNvPr>
          <p:cNvSpPr>
            <a:spLocks noGrp="1"/>
          </p:cNvSpPr>
          <p:nvPr>
            <p:ph idx="1"/>
          </p:nvPr>
        </p:nvSpPr>
        <p:spPr>
          <a:xfrm>
            <a:off x="435006" y="237477"/>
            <a:ext cx="10597429" cy="4038600"/>
          </a:xfrm>
        </p:spPr>
        <p:txBody>
          <a:bodyPr/>
          <a:lstStyle/>
          <a:p>
            <a:pPr marL="45720" indent="0" algn="ctr">
              <a:buNone/>
            </a:pPr>
            <a:r>
              <a:rPr lang="uk-UA" dirty="0" smtClean="0">
                <a:solidFill>
                  <a:schemeClr val="tx1"/>
                </a:solidFill>
                <a:latin typeface="Calibri" panose="020F0502020204030204" pitchFamily="34" charset="0"/>
                <a:cs typeface="Calibri" panose="020F0502020204030204" pitchFamily="34" charset="0"/>
              </a:rPr>
              <a:t>Державний навчальний заклад</a:t>
            </a:r>
          </a:p>
          <a:p>
            <a:pPr marL="45720" indent="0" algn="ctr">
              <a:buNone/>
            </a:pPr>
            <a:r>
              <a:rPr lang="x-none" sz="2000" smtClean="0">
                <a:solidFill>
                  <a:schemeClr val="tx1"/>
                </a:solidFill>
                <a:latin typeface="Calibri" panose="020F0502020204030204" pitchFamily="34" charset="0"/>
                <a:cs typeface="Calibri" panose="020F0502020204030204" pitchFamily="34" charset="0"/>
              </a:rPr>
              <a:t>«</a:t>
            </a:r>
            <a:r>
              <a:rPr lang="x-none" sz="2000" dirty="0">
                <a:solidFill>
                  <a:schemeClr val="tx1"/>
                </a:solidFill>
                <a:latin typeface="Calibri" panose="020F0502020204030204" pitchFamily="34" charset="0"/>
                <a:cs typeface="Calibri" panose="020F0502020204030204" pitchFamily="34" charset="0"/>
              </a:rPr>
              <a:t>ОДЕСЬКЕ </a:t>
            </a:r>
            <a:r>
              <a:rPr lang="x-none" sz="2000">
                <a:solidFill>
                  <a:schemeClr val="tx1"/>
                </a:solidFill>
                <a:latin typeface="Calibri" panose="020F0502020204030204" pitchFamily="34" charset="0"/>
                <a:cs typeface="Calibri" panose="020F0502020204030204" pitchFamily="34" charset="0"/>
              </a:rPr>
              <a:t>ВИЩЕ </a:t>
            </a:r>
            <a:r>
              <a:rPr lang="x-none" sz="2000" smtClean="0">
                <a:solidFill>
                  <a:schemeClr val="tx1"/>
                </a:solidFill>
                <a:latin typeface="Calibri" panose="020F0502020204030204" pitchFamily="34" charset="0"/>
                <a:cs typeface="Calibri" panose="020F0502020204030204" pitchFamily="34" charset="0"/>
              </a:rPr>
              <a:t>ПРОФЕС</a:t>
            </a:r>
            <a:r>
              <a:rPr lang="uk-UA" sz="2000" dirty="0" smtClean="0">
                <a:solidFill>
                  <a:schemeClr val="tx1"/>
                </a:solidFill>
                <a:latin typeface="Calibri" panose="020F0502020204030204" pitchFamily="34" charset="0"/>
                <a:cs typeface="Calibri" panose="020F0502020204030204" pitchFamily="34" charset="0"/>
              </a:rPr>
              <a:t>І</a:t>
            </a:r>
            <a:r>
              <a:rPr lang="x-none" sz="2000" smtClean="0">
                <a:solidFill>
                  <a:schemeClr val="tx1"/>
                </a:solidFill>
                <a:latin typeface="Calibri" panose="020F0502020204030204" pitchFamily="34" charset="0"/>
                <a:cs typeface="Calibri" panose="020F0502020204030204" pitchFamily="34" charset="0"/>
              </a:rPr>
              <a:t>ЙНЕ </a:t>
            </a:r>
            <a:r>
              <a:rPr lang="uk-UA" sz="2000" dirty="0">
                <a:solidFill>
                  <a:schemeClr val="tx1"/>
                </a:solidFill>
                <a:latin typeface="Calibri" panose="020F0502020204030204" pitchFamily="34" charset="0"/>
                <a:cs typeface="Calibri" panose="020F0502020204030204" pitchFamily="34" charset="0"/>
              </a:rPr>
              <a:t>У</a:t>
            </a:r>
            <a:r>
              <a:rPr lang="x-none" sz="2000" smtClean="0">
                <a:solidFill>
                  <a:schemeClr val="tx1"/>
                </a:solidFill>
                <a:latin typeface="Calibri" panose="020F0502020204030204" pitchFamily="34" charset="0"/>
                <a:cs typeface="Calibri" panose="020F0502020204030204" pitchFamily="34" charset="0"/>
              </a:rPr>
              <a:t>ЧИЛИЩЕ </a:t>
            </a:r>
            <a:r>
              <a:rPr lang="x-none" sz="2000" dirty="0">
                <a:solidFill>
                  <a:schemeClr val="tx1"/>
                </a:solidFill>
                <a:latin typeface="Calibri" panose="020F0502020204030204" pitchFamily="34" charset="0"/>
                <a:cs typeface="Calibri" panose="020F0502020204030204" pitchFamily="34" charset="0"/>
              </a:rPr>
              <a:t>МОРСЬКОГО </a:t>
            </a:r>
            <a:r>
              <a:rPr lang="x-none" sz="2000">
                <a:solidFill>
                  <a:schemeClr val="tx1"/>
                </a:solidFill>
                <a:latin typeface="Calibri" panose="020F0502020204030204" pitchFamily="34" charset="0"/>
                <a:cs typeface="Calibri" panose="020F0502020204030204" pitchFamily="34" charset="0"/>
              </a:rPr>
              <a:t>ТУРИСТИЧНОГО </a:t>
            </a:r>
            <a:r>
              <a:rPr lang="x-none" sz="2000" smtClean="0">
                <a:solidFill>
                  <a:schemeClr val="tx1"/>
                </a:solidFill>
                <a:latin typeface="Calibri" panose="020F0502020204030204" pitchFamily="34" charset="0"/>
                <a:cs typeface="Calibri" panose="020F0502020204030204" pitchFamily="34" charset="0"/>
              </a:rPr>
              <a:t>СЕРВ</a:t>
            </a:r>
            <a:r>
              <a:rPr lang="uk-UA" sz="2000" dirty="0" smtClean="0">
                <a:solidFill>
                  <a:schemeClr val="tx1"/>
                </a:solidFill>
                <a:latin typeface="Calibri" panose="020F0502020204030204" pitchFamily="34" charset="0"/>
                <a:cs typeface="Calibri" panose="020F0502020204030204" pitchFamily="34" charset="0"/>
              </a:rPr>
              <a:t>І</a:t>
            </a:r>
            <a:r>
              <a:rPr lang="x-none" sz="2000" smtClean="0">
                <a:solidFill>
                  <a:schemeClr val="tx1"/>
                </a:solidFill>
                <a:latin typeface="Calibri" panose="020F0502020204030204" pitchFamily="34" charset="0"/>
                <a:cs typeface="Calibri" panose="020F0502020204030204" pitchFamily="34" charset="0"/>
              </a:rPr>
              <a:t>СУ</a:t>
            </a:r>
            <a:r>
              <a:rPr lang="x-none" sz="2000" dirty="0">
                <a:solidFill>
                  <a:schemeClr val="tx1"/>
                </a:solidFill>
                <a:latin typeface="Calibri" panose="020F0502020204030204" pitchFamily="34" charset="0"/>
                <a:cs typeface="Calibri" panose="020F0502020204030204" pitchFamily="34" charset="0"/>
              </a:rPr>
              <a:t>»</a:t>
            </a:r>
          </a:p>
          <a:p>
            <a:pPr marL="45720" indent="0" algn="ctr">
              <a:buNone/>
            </a:pPr>
            <a:r>
              <a:rPr lang="en-US" sz="1600" b="1" dirty="0" smtClean="0">
                <a:solidFill>
                  <a:schemeClr val="tx1"/>
                </a:solidFill>
                <a:latin typeface="Calibri" panose="020F0502020204030204" pitchFamily="34" charset="0"/>
                <a:cs typeface="Calibri" panose="020F0502020204030204" pitchFamily="34" charset="0"/>
              </a:rPr>
              <a:t>VI </a:t>
            </a:r>
            <a:r>
              <a:rPr lang="x-none" sz="1600" b="1" smtClean="0">
                <a:solidFill>
                  <a:schemeClr val="tx1"/>
                </a:solidFill>
                <a:latin typeface="Calibri" panose="020F0502020204030204" pitchFamily="34" charset="0"/>
                <a:cs typeface="Calibri" panose="020F0502020204030204" pitchFamily="34" charset="0"/>
              </a:rPr>
              <a:t>М</a:t>
            </a:r>
            <a:r>
              <a:rPr lang="uk-UA" sz="1600" b="1" dirty="0">
                <a:solidFill>
                  <a:schemeClr val="tx1"/>
                </a:solidFill>
                <a:latin typeface="Calibri" panose="020F0502020204030204" pitchFamily="34" charset="0"/>
                <a:cs typeface="Calibri" panose="020F0502020204030204" pitchFamily="34" charset="0"/>
              </a:rPr>
              <a:t>ІЖРЕГІОНАЛЬНА </a:t>
            </a:r>
            <a:r>
              <a:rPr lang="uk-UA" sz="1600" b="1" dirty="0" smtClean="0">
                <a:solidFill>
                  <a:schemeClr val="tx1"/>
                </a:solidFill>
                <a:latin typeface="Calibri" panose="020F0502020204030204" pitchFamily="34" charset="0"/>
                <a:cs typeface="Calibri" panose="020F0502020204030204" pitchFamily="34" charset="0"/>
              </a:rPr>
              <a:t>СТУДЕНТСЬКА НАУКОВО-ПРАКТИЧНА </a:t>
            </a:r>
            <a:r>
              <a:rPr lang="uk-UA" sz="1600" b="1" dirty="0">
                <a:solidFill>
                  <a:schemeClr val="tx1"/>
                </a:solidFill>
                <a:latin typeface="Calibri" panose="020F0502020204030204" pitchFamily="34" charset="0"/>
                <a:cs typeface="Calibri" panose="020F0502020204030204" pitchFamily="34" charset="0"/>
              </a:rPr>
              <a:t>КОНФЕРЕНЦІЯ</a:t>
            </a:r>
          </a:p>
          <a:p>
            <a:pPr marL="45720" indent="0" algn="ctr">
              <a:buNone/>
            </a:pPr>
            <a:r>
              <a:rPr lang="uk-UA" sz="2400" dirty="0">
                <a:solidFill>
                  <a:schemeClr val="tx1"/>
                </a:solidFill>
                <a:latin typeface="Calibri" panose="020F0502020204030204" pitchFamily="34" charset="0"/>
                <a:cs typeface="Calibri" panose="020F0502020204030204" pitchFamily="34" charset="0"/>
              </a:rPr>
              <a:t>«Сучасні проблеми готельного бізнесу та ресторанної справи-2023»</a:t>
            </a:r>
          </a:p>
          <a:p>
            <a:pPr marL="45720" indent="0" algn="ctr">
              <a:buNone/>
            </a:pPr>
            <a:r>
              <a:rPr lang="uk-UA" sz="1600" dirty="0">
                <a:solidFill>
                  <a:schemeClr val="tx1"/>
                </a:solidFill>
                <a:latin typeface="Calibri" panose="020F0502020204030204" pitchFamily="34" charset="0"/>
                <a:cs typeface="Calibri" panose="020F0502020204030204" pitchFamily="34" charset="0"/>
              </a:rPr>
              <a:t>Тема доповіді:</a:t>
            </a:r>
          </a:p>
          <a:p>
            <a:pPr marL="45720" indent="0" algn="ctr">
              <a:buNone/>
            </a:pPr>
            <a:r>
              <a:rPr lang="uk-UA" sz="2000" dirty="0">
                <a:solidFill>
                  <a:srgbClr val="FF0000"/>
                </a:solidFill>
                <a:latin typeface="Calibri" panose="020F0502020204030204" pitchFamily="34" charset="0"/>
                <a:cs typeface="Calibri" panose="020F0502020204030204" pitchFamily="34" charset="0"/>
              </a:rPr>
              <a:t>«</a:t>
            </a:r>
            <a:r>
              <a:rPr lang="uk-UA" sz="2800" dirty="0">
                <a:solidFill>
                  <a:srgbClr val="FF0000"/>
                </a:solidFill>
                <a:latin typeface="Calibri" panose="020F0502020204030204" pitchFamily="34" charset="0"/>
                <a:cs typeface="Calibri" panose="020F0502020204030204" pitchFamily="34" charset="0"/>
              </a:rPr>
              <a:t>Рідке золото-МЕД</a:t>
            </a:r>
            <a:r>
              <a:rPr lang="uk-UA" sz="2000" dirty="0">
                <a:solidFill>
                  <a:srgbClr val="FF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 xmlns:a16="http://schemas.microsoft.com/office/drawing/2014/main" id="{CDBC678C-5766-E761-62DC-894A18D0201B}"/>
              </a:ext>
            </a:extLst>
          </p:cNvPr>
          <p:cNvSpPr txBox="1"/>
          <p:nvPr/>
        </p:nvSpPr>
        <p:spPr>
          <a:xfrm>
            <a:off x="1324992" y="2967335"/>
            <a:ext cx="2945167" cy="738664"/>
          </a:xfrm>
          <a:prstGeom prst="rect">
            <a:avLst/>
          </a:prstGeom>
          <a:noFill/>
        </p:spPr>
        <p:txBody>
          <a:bodyPr wrap="square">
            <a:spAutoFit/>
          </a:bodyPr>
          <a:lstStyle/>
          <a:p>
            <a:pPr marL="45720" indent="0">
              <a:buNone/>
            </a:pPr>
            <a:r>
              <a:rPr lang="uk-UA" sz="1400" b="1" dirty="0">
                <a:solidFill>
                  <a:schemeClr val="tx1"/>
                </a:solidFill>
              </a:rPr>
              <a:t>Доповідач:</a:t>
            </a:r>
          </a:p>
          <a:p>
            <a:pPr marL="45720" indent="0">
              <a:buNone/>
            </a:pPr>
            <a:r>
              <a:rPr lang="ru-RU" sz="1400" dirty="0">
                <a:solidFill>
                  <a:schemeClr val="tx1"/>
                </a:solidFill>
              </a:rPr>
              <a:t>Студент ОВПУ МТС</a:t>
            </a:r>
          </a:p>
          <a:p>
            <a:pPr marL="45720" indent="0">
              <a:buNone/>
            </a:pPr>
            <a:r>
              <a:rPr lang="ru-RU" sz="1400" dirty="0">
                <a:solidFill>
                  <a:schemeClr val="tx1"/>
                </a:solidFill>
              </a:rPr>
              <a:t>Гончаров Руслан </a:t>
            </a:r>
            <a:r>
              <a:rPr lang="uk-UA" sz="1400" dirty="0" smtClean="0">
                <a:solidFill>
                  <a:schemeClr val="tx1"/>
                </a:solidFill>
              </a:rPr>
              <a:t>Юрійович</a:t>
            </a:r>
            <a:endParaRPr lang="uk-UA" sz="1400" dirty="0">
              <a:solidFill>
                <a:schemeClr val="tx1"/>
              </a:solidFill>
            </a:endParaRPr>
          </a:p>
        </p:txBody>
      </p:sp>
      <p:sp>
        <p:nvSpPr>
          <p:cNvPr id="7" name="TextBox 6">
            <a:extLst>
              <a:ext uri="{FF2B5EF4-FFF2-40B4-BE49-F238E27FC236}">
                <a16:creationId xmlns="" xmlns:a16="http://schemas.microsoft.com/office/drawing/2014/main" id="{16B1EED8-116B-CDE5-CF41-FDEBA7DB98C7}"/>
              </a:ext>
            </a:extLst>
          </p:cNvPr>
          <p:cNvSpPr txBox="1"/>
          <p:nvPr/>
        </p:nvSpPr>
        <p:spPr>
          <a:xfrm>
            <a:off x="7611861" y="2967335"/>
            <a:ext cx="2863788" cy="738664"/>
          </a:xfrm>
          <a:prstGeom prst="rect">
            <a:avLst/>
          </a:prstGeom>
          <a:noFill/>
        </p:spPr>
        <p:txBody>
          <a:bodyPr wrap="square">
            <a:spAutoFit/>
          </a:bodyPr>
          <a:lstStyle/>
          <a:p>
            <a:pPr marL="45720" indent="0">
              <a:buNone/>
            </a:pPr>
            <a:r>
              <a:rPr lang="uk-UA" sz="1400" b="1" dirty="0">
                <a:solidFill>
                  <a:schemeClr val="tx1"/>
                </a:solidFill>
              </a:rPr>
              <a:t>Науковий керівник:</a:t>
            </a:r>
          </a:p>
          <a:p>
            <a:pPr marL="45720" indent="0">
              <a:buNone/>
            </a:pPr>
            <a:r>
              <a:rPr lang="uk-UA" sz="1400" dirty="0">
                <a:solidFill>
                  <a:schemeClr val="tx1"/>
                </a:solidFill>
              </a:rPr>
              <a:t>Викладач</a:t>
            </a:r>
          </a:p>
          <a:p>
            <a:pPr marL="45720" indent="0">
              <a:buNone/>
            </a:pPr>
            <a:r>
              <a:rPr lang="uk-UA"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Петренко Валентина Іванівна</a:t>
            </a:r>
            <a:endParaRPr lang="uk-UA" sz="1600" dirty="0">
              <a:solidFill>
                <a:schemeClr val="tx1"/>
              </a:solidFill>
            </a:endParaRPr>
          </a:p>
        </p:txBody>
      </p:sp>
      <p:pic>
        <p:nvPicPr>
          <p:cNvPr id="4" name="Рисунок 3">
            <a:extLst>
              <a:ext uri="{FF2B5EF4-FFF2-40B4-BE49-F238E27FC236}">
                <a16:creationId xmlns="" xmlns:a16="http://schemas.microsoft.com/office/drawing/2014/main" id="{6E57D6A3-F150-8BFC-048C-43B7CC7E6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734" y="3853462"/>
            <a:ext cx="2763915" cy="2591171"/>
          </a:xfrm>
          <a:prstGeom prst="rect">
            <a:avLst/>
          </a:prstGeom>
        </p:spPr>
      </p:pic>
      <p:pic>
        <p:nvPicPr>
          <p:cNvPr id="8" name="Рисунок 7">
            <a:extLst>
              <a:ext uri="{FF2B5EF4-FFF2-40B4-BE49-F238E27FC236}">
                <a16:creationId xmlns="" xmlns:a16="http://schemas.microsoft.com/office/drawing/2014/main" id="{32C792EB-3F68-1932-8689-1733C3E66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423" y="3853462"/>
            <a:ext cx="1799948" cy="2717260"/>
          </a:xfrm>
          <a:prstGeom prst="rect">
            <a:avLst/>
          </a:prstGeom>
        </p:spPr>
      </p:pic>
    </p:spTree>
    <p:extLst>
      <p:ext uri="{BB962C8B-B14F-4D97-AF65-F5344CB8AC3E}">
        <p14:creationId xmlns:p14="http://schemas.microsoft.com/office/powerpoint/2010/main" val="2889447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12127F-49AD-A81A-3A0B-0AE7E0132996}"/>
              </a:ext>
            </a:extLst>
          </p:cNvPr>
          <p:cNvSpPr>
            <a:spLocks noGrp="1"/>
          </p:cNvSpPr>
          <p:nvPr>
            <p:ph type="title"/>
          </p:nvPr>
        </p:nvSpPr>
        <p:spPr>
          <a:xfrm>
            <a:off x="1395499" y="245615"/>
            <a:ext cx="4911571" cy="588885"/>
          </a:xfrm>
        </p:spPr>
        <p:txBody>
          <a:bodyPr>
            <a:normAutofit fontScale="90000"/>
          </a:bodyPr>
          <a:lstStyle/>
          <a:p>
            <a:r>
              <a:rPr lang="uk-UA" dirty="0"/>
              <a:t>Особливі</a:t>
            </a:r>
            <a:r>
              <a:rPr lang="x-none"/>
              <a:t> </a:t>
            </a:r>
            <a:r>
              <a:rPr lang="uk-UA" dirty="0" smtClean="0"/>
              <a:t>сорти </a:t>
            </a:r>
            <a:r>
              <a:rPr lang="uk-UA" dirty="0"/>
              <a:t>меду</a:t>
            </a:r>
            <a:endParaRPr lang="ru-RU" dirty="0"/>
          </a:p>
        </p:txBody>
      </p:sp>
      <p:sp>
        <p:nvSpPr>
          <p:cNvPr id="3" name="TextBox 2">
            <a:extLst>
              <a:ext uri="{FF2B5EF4-FFF2-40B4-BE49-F238E27FC236}">
                <a16:creationId xmlns="" xmlns:a16="http://schemas.microsoft.com/office/drawing/2014/main" id="{7AB83EFE-A1E3-06DF-5104-C212C956BF1D}"/>
              </a:ext>
            </a:extLst>
          </p:cNvPr>
          <p:cNvSpPr txBox="1"/>
          <p:nvPr/>
        </p:nvSpPr>
        <p:spPr>
          <a:xfrm>
            <a:off x="2326930" y="801878"/>
            <a:ext cx="2405848" cy="369332"/>
          </a:xfrm>
          <a:prstGeom prst="rect">
            <a:avLst/>
          </a:prstGeom>
          <a:noFill/>
        </p:spPr>
        <p:txBody>
          <a:bodyPr wrap="square" rtlCol="0">
            <a:spAutoFit/>
          </a:bodyPr>
          <a:lstStyle/>
          <a:p>
            <a:r>
              <a:rPr lang="ru-RU" dirty="0"/>
              <a:t>Тютюновий мед</a:t>
            </a:r>
            <a:r>
              <a:rPr lang="x-none" dirty="0"/>
              <a:t>:</a:t>
            </a:r>
          </a:p>
        </p:txBody>
      </p:sp>
      <p:sp>
        <p:nvSpPr>
          <p:cNvPr id="4" name="TextBox 3">
            <a:extLst>
              <a:ext uri="{FF2B5EF4-FFF2-40B4-BE49-F238E27FC236}">
                <a16:creationId xmlns="" xmlns:a16="http://schemas.microsoft.com/office/drawing/2014/main" id="{F89ABE39-B3FF-4616-06D1-6EC2497BADAC}"/>
              </a:ext>
            </a:extLst>
          </p:cNvPr>
          <p:cNvSpPr txBox="1"/>
          <p:nvPr/>
        </p:nvSpPr>
        <p:spPr>
          <a:xfrm>
            <a:off x="3068248" y="1138587"/>
            <a:ext cx="2307176" cy="2246769"/>
          </a:xfrm>
          <a:prstGeom prst="rect">
            <a:avLst/>
          </a:prstGeom>
          <a:noFill/>
        </p:spPr>
        <p:txBody>
          <a:bodyPr wrap="square" rtlCol="0">
            <a:spAutoFit/>
          </a:bodyPr>
          <a:lstStyle/>
          <a:p>
            <a:r>
              <a:rPr lang="uk-UA" sz="1400" dirty="0" smtClean="0"/>
              <a:t>Мед, темно-коричневого кольору, з гіркуватим смаком та ароматом, схожим на запах тютюну. Кристалізується повільно. Мед отримують звичайним шляхом – з нектару звичайних квіток. Відомо, що він має слабку протимікробну дію..</a:t>
            </a:r>
            <a:endParaRPr lang="uk-UA" sz="1400" dirty="0"/>
          </a:p>
        </p:txBody>
      </p:sp>
      <p:pic>
        <p:nvPicPr>
          <p:cNvPr id="6" name="Рисунок 5">
            <a:extLst>
              <a:ext uri="{FF2B5EF4-FFF2-40B4-BE49-F238E27FC236}">
                <a16:creationId xmlns="" xmlns:a16="http://schemas.microsoft.com/office/drawing/2014/main" id="{6B402AB8-4AAC-A566-60B7-83E5B2002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122" y="1153602"/>
            <a:ext cx="2739871" cy="2538417"/>
          </a:xfrm>
          <a:prstGeom prst="rect">
            <a:avLst/>
          </a:prstGeom>
        </p:spPr>
      </p:pic>
      <p:sp>
        <p:nvSpPr>
          <p:cNvPr id="7" name="TextBox 6">
            <a:extLst>
              <a:ext uri="{FF2B5EF4-FFF2-40B4-BE49-F238E27FC236}">
                <a16:creationId xmlns="" xmlns:a16="http://schemas.microsoft.com/office/drawing/2014/main" id="{75043EFF-E0AB-FE3F-443D-4C31C343A1E3}"/>
              </a:ext>
            </a:extLst>
          </p:cNvPr>
          <p:cNvSpPr txBox="1"/>
          <p:nvPr/>
        </p:nvSpPr>
        <p:spPr>
          <a:xfrm>
            <a:off x="6096000" y="540057"/>
            <a:ext cx="2405848" cy="369332"/>
          </a:xfrm>
          <a:prstGeom prst="rect">
            <a:avLst/>
          </a:prstGeom>
          <a:noFill/>
        </p:spPr>
        <p:txBody>
          <a:bodyPr wrap="square" rtlCol="0">
            <a:spAutoFit/>
          </a:bodyPr>
          <a:lstStyle/>
          <a:p>
            <a:r>
              <a:rPr lang="ru-RU" dirty="0"/>
              <a:t>Кам'яний мед</a:t>
            </a:r>
            <a:r>
              <a:rPr lang="x-none" dirty="0"/>
              <a:t>:</a:t>
            </a:r>
          </a:p>
        </p:txBody>
      </p:sp>
      <p:sp>
        <p:nvSpPr>
          <p:cNvPr id="8" name="TextBox 7">
            <a:extLst>
              <a:ext uri="{FF2B5EF4-FFF2-40B4-BE49-F238E27FC236}">
                <a16:creationId xmlns="" xmlns:a16="http://schemas.microsoft.com/office/drawing/2014/main" id="{E0476E1E-0975-6A8C-A325-B950D5489488}"/>
              </a:ext>
            </a:extLst>
          </p:cNvPr>
          <p:cNvSpPr txBox="1"/>
          <p:nvPr/>
        </p:nvSpPr>
        <p:spPr>
          <a:xfrm>
            <a:off x="5976656" y="942681"/>
            <a:ext cx="6033119" cy="1600438"/>
          </a:xfrm>
          <a:prstGeom prst="rect">
            <a:avLst/>
          </a:prstGeom>
          <a:noFill/>
        </p:spPr>
        <p:txBody>
          <a:bodyPr wrap="square" rtlCol="0">
            <a:spAutoFit/>
          </a:bodyPr>
          <a:lstStyle/>
          <a:p>
            <a:r>
              <a:rPr lang="uk-UA" sz="1400" dirty="0" smtClean="0"/>
              <a:t>Кам'яний мед – це рідкісний та своєрідний вид меду. Його збирають дикі бджоли, відкладаючи в ущелинах кам'яних стрімчаків. Кам'яний мед пальового кольору, приємного аромату та гарного смаку. Мед майже не містять віск. На відміну від звичайного бджолиного, кам'яний мед не є липким, тому не вимагає спеціальної тари. За місцем походження він має назву Абхазького, Узбекистані меду. Він дуже густий і важко відкачується, мед білого кольору, з сильним ароматом та гострим смаком.</a:t>
            </a:r>
            <a:endParaRPr lang="uk-UA" sz="1400" dirty="0"/>
          </a:p>
        </p:txBody>
      </p:sp>
      <p:pic>
        <p:nvPicPr>
          <p:cNvPr id="10" name="Рисунок 9">
            <a:extLst>
              <a:ext uri="{FF2B5EF4-FFF2-40B4-BE49-F238E27FC236}">
                <a16:creationId xmlns="" xmlns:a16="http://schemas.microsoft.com/office/drawing/2014/main" id="{2DB6C8F8-BCD3-5DCB-BADF-7A16855DF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555" y="2815205"/>
            <a:ext cx="4826767" cy="3446614"/>
          </a:xfrm>
          <a:prstGeom prst="rect">
            <a:avLst/>
          </a:prstGeom>
        </p:spPr>
      </p:pic>
      <p:sp>
        <p:nvSpPr>
          <p:cNvPr id="11" name="TextBox 10">
            <a:extLst>
              <a:ext uri="{FF2B5EF4-FFF2-40B4-BE49-F238E27FC236}">
                <a16:creationId xmlns="" xmlns:a16="http://schemas.microsoft.com/office/drawing/2014/main" id="{71C07773-F5C1-4FD6-2075-E7D47A26017F}"/>
              </a:ext>
            </a:extLst>
          </p:cNvPr>
          <p:cNvSpPr txBox="1"/>
          <p:nvPr/>
        </p:nvSpPr>
        <p:spPr>
          <a:xfrm>
            <a:off x="2617919" y="3641789"/>
            <a:ext cx="1695635" cy="369332"/>
          </a:xfrm>
          <a:prstGeom prst="rect">
            <a:avLst/>
          </a:prstGeom>
          <a:noFill/>
        </p:spPr>
        <p:txBody>
          <a:bodyPr wrap="square" rtlCol="0">
            <a:spAutoFit/>
          </a:bodyPr>
          <a:lstStyle/>
          <a:p>
            <a:r>
              <a:rPr lang="ru-RU" dirty="0" err="1"/>
              <a:t>Отруйний</a:t>
            </a:r>
            <a:r>
              <a:rPr lang="ru-RU" dirty="0"/>
              <a:t> мед</a:t>
            </a:r>
            <a:r>
              <a:rPr lang="x-none" dirty="0"/>
              <a:t>:</a:t>
            </a:r>
          </a:p>
        </p:txBody>
      </p:sp>
      <p:sp>
        <p:nvSpPr>
          <p:cNvPr id="12" name="TextBox 11">
            <a:extLst>
              <a:ext uri="{FF2B5EF4-FFF2-40B4-BE49-F238E27FC236}">
                <a16:creationId xmlns="" xmlns:a16="http://schemas.microsoft.com/office/drawing/2014/main" id="{EF19B63D-6BBB-3484-8273-817E51B418CB}"/>
              </a:ext>
            </a:extLst>
          </p:cNvPr>
          <p:cNvSpPr txBox="1"/>
          <p:nvPr/>
        </p:nvSpPr>
        <p:spPr>
          <a:xfrm>
            <a:off x="3377099" y="4011122"/>
            <a:ext cx="3015081" cy="2462213"/>
          </a:xfrm>
          <a:prstGeom prst="rect">
            <a:avLst/>
          </a:prstGeom>
          <a:noFill/>
        </p:spPr>
        <p:txBody>
          <a:bodyPr wrap="square" rtlCol="0">
            <a:spAutoFit/>
          </a:bodyPr>
          <a:lstStyle/>
          <a:p>
            <a:r>
              <a:rPr lang="uk-UA" sz="1400" dirty="0" smtClean="0"/>
              <a:t>Його ще називають "п'яний мед". Виробляється він бджолами з нектару квіток азалії, гірського лавра, </a:t>
            </a:r>
            <a:r>
              <a:rPr lang="uk-UA" sz="1400" dirty="0" err="1" smtClean="0"/>
              <a:t>андромеди</a:t>
            </a:r>
            <a:r>
              <a:rPr lang="uk-UA" sz="1400" dirty="0" smtClean="0"/>
              <a:t>, рододендрону </a:t>
            </a:r>
            <a:r>
              <a:rPr lang="uk-UA" sz="1400" dirty="0" err="1" smtClean="0"/>
              <a:t>понтійського</a:t>
            </a:r>
            <a:r>
              <a:rPr lang="uk-UA" sz="1400" dirty="0" smtClean="0"/>
              <a:t>, чемериці та деяких інших рослин, так само квіток болотяних чагарників – вересу та багна. У чистому вигляді цей мед отруйний. Ознаки отруєння таким медом виявляються через 20 хвилин (до 2-х годин) після їжі.</a:t>
            </a:r>
            <a:endParaRPr lang="uk-UA" sz="1400" dirty="0"/>
          </a:p>
        </p:txBody>
      </p:sp>
      <p:pic>
        <p:nvPicPr>
          <p:cNvPr id="14" name="Рисунок 13">
            <a:extLst>
              <a:ext uri="{FF2B5EF4-FFF2-40B4-BE49-F238E27FC236}">
                <a16:creationId xmlns="" xmlns:a16="http://schemas.microsoft.com/office/drawing/2014/main" id="{8DB855D2-C683-7223-1867-C39583852D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20" y="3952401"/>
            <a:ext cx="3015080" cy="2652444"/>
          </a:xfrm>
          <a:prstGeom prst="rect">
            <a:avLst/>
          </a:prstGeom>
        </p:spPr>
      </p:pic>
      <p:pic>
        <p:nvPicPr>
          <p:cNvPr id="5" name="Рисунок 4">
            <a:extLst>
              <a:ext uri="{FF2B5EF4-FFF2-40B4-BE49-F238E27FC236}">
                <a16:creationId xmlns="" xmlns:a16="http://schemas.microsoft.com/office/drawing/2014/main" id="{A14ACA45-D513-B5FB-8208-2C1AD01620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6629" y="223729"/>
            <a:ext cx="725009" cy="718952"/>
          </a:xfrm>
          <a:prstGeom prst="rect">
            <a:avLst/>
          </a:prstGeom>
        </p:spPr>
      </p:pic>
      <p:sp>
        <p:nvSpPr>
          <p:cNvPr id="9" name="TextBox 8">
            <a:extLst>
              <a:ext uri="{FF2B5EF4-FFF2-40B4-BE49-F238E27FC236}">
                <a16:creationId xmlns="" xmlns:a16="http://schemas.microsoft.com/office/drawing/2014/main" id="{F81FED93-A0E1-0BDB-2407-E9F61BF28FB5}"/>
              </a:ext>
            </a:extLst>
          </p:cNvPr>
          <p:cNvSpPr txBox="1"/>
          <p:nvPr/>
        </p:nvSpPr>
        <p:spPr>
          <a:xfrm>
            <a:off x="951638" y="253155"/>
            <a:ext cx="548688" cy="369332"/>
          </a:xfrm>
          <a:prstGeom prst="rect">
            <a:avLst/>
          </a:prstGeom>
          <a:noFill/>
        </p:spPr>
        <p:txBody>
          <a:bodyPr wrap="square" rtlCol="0">
            <a:spAutoFit/>
          </a:bodyPr>
          <a:lstStyle/>
          <a:p>
            <a:r>
              <a:rPr lang="x-none" dirty="0"/>
              <a:t>3-4</a:t>
            </a:r>
          </a:p>
        </p:txBody>
      </p:sp>
    </p:spTree>
    <p:extLst>
      <p:ext uri="{BB962C8B-B14F-4D97-AF65-F5344CB8AC3E}">
        <p14:creationId xmlns:p14="http://schemas.microsoft.com/office/powerpoint/2010/main" val="6078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600E8A2-944C-2CA2-7729-D2B36334A4EB}"/>
              </a:ext>
            </a:extLst>
          </p:cNvPr>
          <p:cNvSpPr>
            <a:spLocks noGrp="1"/>
          </p:cNvSpPr>
          <p:nvPr>
            <p:ph type="title"/>
          </p:nvPr>
        </p:nvSpPr>
        <p:spPr>
          <a:xfrm>
            <a:off x="1952515" y="173610"/>
            <a:ext cx="8578478" cy="1356360"/>
          </a:xfrm>
        </p:spPr>
        <p:txBody>
          <a:bodyPr/>
          <a:lstStyle/>
          <a:p>
            <a:r>
              <a:rPr lang="uk-UA" dirty="0" smtClean="0">
                <a:solidFill>
                  <a:schemeClr val="tx1"/>
                </a:solidFill>
              </a:rPr>
              <a:t>3.</a:t>
            </a:r>
            <a:r>
              <a:rPr lang="uk-UA" sz="4000" dirty="0" smtClean="0">
                <a:solidFill>
                  <a:schemeClr val="tx1"/>
                </a:solidFill>
              </a:rPr>
              <a:t>Розвиток сучасного бджільництва</a:t>
            </a:r>
            <a:r>
              <a:rPr lang="uk-UA" sz="4000" dirty="0" smtClean="0"/>
              <a:t> </a:t>
            </a:r>
            <a:r>
              <a:rPr lang="uk-UA" sz="4000" dirty="0" smtClean="0">
                <a:solidFill>
                  <a:schemeClr val="tx1"/>
                </a:solidFill>
              </a:rPr>
              <a:t>і </a:t>
            </a:r>
            <a:br>
              <a:rPr lang="uk-UA" sz="4000" dirty="0" smtClean="0">
                <a:solidFill>
                  <a:schemeClr val="tx1"/>
                </a:solidFill>
              </a:rPr>
            </a:br>
            <a:r>
              <a:rPr lang="uk-UA" sz="4000" dirty="0" smtClean="0">
                <a:solidFill>
                  <a:schemeClr val="tx1"/>
                </a:solidFill>
              </a:rPr>
              <a:t>що потрібно про нього знати.</a:t>
            </a:r>
            <a:endParaRPr lang="uk-UA" dirty="0"/>
          </a:p>
        </p:txBody>
      </p:sp>
      <p:sp>
        <p:nvSpPr>
          <p:cNvPr id="3" name="Объект 2">
            <a:extLst>
              <a:ext uri="{FF2B5EF4-FFF2-40B4-BE49-F238E27FC236}">
                <a16:creationId xmlns="" xmlns:a16="http://schemas.microsoft.com/office/drawing/2014/main" id="{C9288155-8096-4D76-AFA4-DEC24050746A}"/>
              </a:ext>
            </a:extLst>
          </p:cNvPr>
          <p:cNvSpPr>
            <a:spLocks noGrp="1"/>
          </p:cNvSpPr>
          <p:nvPr>
            <p:ph idx="1"/>
          </p:nvPr>
        </p:nvSpPr>
        <p:spPr>
          <a:xfrm>
            <a:off x="219293" y="1440920"/>
            <a:ext cx="10796578" cy="1062583"/>
          </a:xfrm>
        </p:spPr>
        <p:txBody>
          <a:bodyPr>
            <a:normAutofit fontScale="92500" lnSpcReduction="20000"/>
          </a:bodyPr>
          <a:lstStyle/>
          <a:p>
            <a:r>
              <a:rPr lang="uk-UA" dirty="0" smtClean="0"/>
              <a:t>  Бджільництво широко розвинене у всіх кліматичних зонах. У світі використовується близько 55-60 млн бджолиних сімей, які виробляють до 1 млн </a:t>
            </a:r>
            <a:r>
              <a:rPr lang="uk-UA" dirty="0" err="1" smtClean="0"/>
              <a:t>тонн</a:t>
            </a:r>
            <a:r>
              <a:rPr lang="uk-UA" dirty="0" smtClean="0"/>
              <a:t> меду. Найбільшим виробником цього продукту вважається Україна та Китай. В Україні займає велику площу сучасних пасік які розміщені біля плантацій степових рослин, лісних </a:t>
            </a:r>
            <a:r>
              <a:rPr lang="uk-UA" dirty="0" err="1" smtClean="0"/>
              <a:t>угодій</a:t>
            </a:r>
            <a:r>
              <a:rPr lang="uk-UA" dirty="0" smtClean="0"/>
              <a:t> та лісопосадок.</a:t>
            </a:r>
            <a:endParaRPr lang="uk-UA" dirty="0"/>
          </a:p>
        </p:txBody>
      </p:sp>
      <p:pic>
        <p:nvPicPr>
          <p:cNvPr id="5" name="Рисунок 4">
            <a:extLst>
              <a:ext uri="{FF2B5EF4-FFF2-40B4-BE49-F238E27FC236}">
                <a16:creationId xmlns="" xmlns:a16="http://schemas.microsoft.com/office/drawing/2014/main" id="{3EB89A52-0D85-F77C-EC32-2B3005E8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60" y="2981843"/>
            <a:ext cx="5864360" cy="3254720"/>
          </a:xfrm>
          <a:prstGeom prst="rect">
            <a:avLst/>
          </a:prstGeom>
        </p:spPr>
      </p:pic>
      <p:pic>
        <p:nvPicPr>
          <p:cNvPr id="7" name="Рисунок 6">
            <a:extLst>
              <a:ext uri="{FF2B5EF4-FFF2-40B4-BE49-F238E27FC236}">
                <a16:creationId xmlns="" xmlns:a16="http://schemas.microsoft.com/office/drawing/2014/main" id="{5DA9DDC2-6F23-EAAA-9F58-A26DC5738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754" y="2797281"/>
            <a:ext cx="5638586" cy="3757714"/>
          </a:xfrm>
          <a:prstGeom prst="rect">
            <a:avLst/>
          </a:prstGeom>
        </p:spPr>
      </p:pic>
      <p:pic>
        <p:nvPicPr>
          <p:cNvPr id="4" name="Рисунок 3">
            <a:extLst>
              <a:ext uri="{FF2B5EF4-FFF2-40B4-BE49-F238E27FC236}">
                <a16:creationId xmlns="" xmlns:a16="http://schemas.microsoft.com/office/drawing/2014/main" id="{C6B29BD7-F660-771D-33D4-259E00A77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61698" y="243628"/>
            <a:ext cx="725009" cy="718952"/>
          </a:xfrm>
          <a:prstGeom prst="rect">
            <a:avLst/>
          </a:prstGeom>
        </p:spPr>
      </p:pic>
    </p:spTree>
    <p:extLst>
      <p:ext uri="{BB962C8B-B14F-4D97-AF65-F5344CB8AC3E}">
        <p14:creationId xmlns:p14="http://schemas.microsoft.com/office/powerpoint/2010/main" val="255269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45A11878-64A1-D962-5986-C5EB55784827}"/>
              </a:ext>
            </a:extLst>
          </p:cNvPr>
          <p:cNvSpPr>
            <a:spLocks noGrp="1"/>
          </p:cNvSpPr>
          <p:nvPr>
            <p:ph idx="1"/>
          </p:nvPr>
        </p:nvSpPr>
        <p:spPr>
          <a:xfrm>
            <a:off x="280032" y="4987783"/>
            <a:ext cx="5353236" cy="1439167"/>
          </a:xfrm>
        </p:spPr>
        <p:txBody>
          <a:bodyPr>
            <a:normAutofit/>
          </a:bodyPr>
          <a:lstStyle/>
          <a:p>
            <a:pPr marL="45720" indent="0">
              <a:buNone/>
            </a:pPr>
            <a:r>
              <a:rPr lang="x-none" sz="1600"/>
              <a:t>  </a:t>
            </a:r>
            <a:r>
              <a:rPr lang="uk-UA" sz="1800" dirty="0" smtClean="0">
                <a:solidFill>
                  <a:schemeClr val="tx1"/>
                </a:solidFill>
              </a:rPr>
              <a:t>Трохи менше меду виробляється у Канаді. Ще одним лідером із виробництва меду у світі сьогодні є Мексика. У цій країні дає світу 50 тисяч </a:t>
            </a:r>
            <a:r>
              <a:rPr lang="uk-UA" sz="1800" dirty="0" err="1" smtClean="0">
                <a:solidFill>
                  <a:schemeClr val="tx1"/>
                </a:solidFill>
              </a:rPr>
              <a:t>тонн</a:t>
            </a:r>
            <a:r>
              <a:rPr lang="uk-UA" sz="1800" dirty="0" smtClean="0">
                <a:solidFill>
                  <a:schemeClr val="tx1"/>
                </a:solidFill>
              </a:rPr>
              <a:t> на рік. Він практично повністю експорту в країни Латинської Америки ,Бразилії та Аргентині.</a:t>
            </a:r>
            <a:endParaRPr lang="uk-UA" sz="1600" dirty="0">
              <a:solidFill>
                <a:schemeClr val="tx1"/>
              </a:solidFill>
            </a:endParaRPr>
          </a:p>
        </p:txBody>
      </p:sp>
      <p:pic>
        <p:nvPicPr>
          <p:cNvPr id="5" name="Рисунок 4">
            <a:extLst>
              <a:ext uri="{FF2B5EF4-FFF2-40B4-BE49-F238E27FC236}">
                <a16:creationId xmlns="" xmlns:a16="http://schemas.microsoft.com/office/drawing/2014/main" id="{F8E5DB2A-D851-7903-6FF6-E005660F0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2" y="969035"/>
            <a:ext cx="5046567" cy="3511858"/>
          </a:xfrm>
          <a:prstGeom prst="rect">
            <a:avLst/>
          </a:prstGeom>
        </p:spPr>
      </p:pic>
      <p:pic>
        <p:nvPicPr>
          <p:cNvPr id="9" name="Рисунок 8">
            <a:extLst>
              <a:ext uri="{FF2B5EF4-FFF2-40B4-BE49-F238E27FC236}">
                <a16:creationId xmlns="" xmlns:a16="http://schemas.microsoft.com/office/drawing/2014/main" id="{743ACC23-381D-877C-0A03-4A8F13B99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14" y="3094296"/>
            <a:ext cx="5534844" cy="3511858"/>
          </a:xfrm>
          <a:prstGeom prst="rect">
            <a:avLst/>
          </a:prstGeom>
        </p:spPr>
      </p:pic>
      <p:sp>
        <p:nvSpPr>
          <p:cNvPr id="4" name="TextBox 3">
            <a:extLst>
              <a:ext uri="{FF2B5EF4-FFF2-40B4-BE49-F238E27FC236}">
                <a16:creationId xmlns="" xmlns:a16="http://schemas.microsoft.com/office/drawing/2014/main" id="{1C12197F-EC7D-482A-B9EA-3886D446B5FE}"/>
              </a:ext>
            </a:extLst>
          </p:cNvPr>
          <p:cNvSpPr txBox="1"/>
          <p:nvPr/>
        </p:nvSpPr>
        <p:spPr>
          <a:xfrm>
            <a:off x="5633269" y="1150633"/>
            <a:ext cx="6043473" cy="1754326"/>
          </a:xfrm>
          <a:prstGeom prst="rect">
            <a:avLst/>
          </a:prstGeom>
          <a:noFill/>
        </p:spPr>
        <p:txBody>
          <a:bodyPr wrap="square">
            <a:spAutoFit/>
          </a:bodyPr>
          <a:lstStyle/>
          <a:p>
            <a:r>
              <a:rPr lang="uk-UA" sz="1800" dirty="0" smtClean="0"/>
              <a:t>   Історія зростання бджільництва показує великі успіхи в американських бджолярів. На території США міститься понад 4 млн. бджолиних сімей. Вони виробляють 80 тисяч </a:t>
            </a:r>
            <a:r>
              <a:rPr lang="uk-UA" sz="1800" dirty="0" err="1" smtClean="0"/>
              <a:t>тонн</a:t>
            </a:r>
            <a:r>
              <a:rPr lang="uk-UA" sz="1800" dirty="0" smtClean="0"/>
              <a:t> меду. Основними медоносами цієї країни є конюшина, люцерна, ріпак, цитрусові та гречка. Більшість процесів на американських пасіках автоматизовано.</a:t>
            </a:r>
            <a:endParaRPr lang="uk-UA" dirty="0"/>
          </a:p>
        </p:txBody>
      </p:sp>
      <p:sp>
        <p:nvSpPr>
          <p:cNvPr id="6" name="TextBox 5">
            <a:extLst>
              <a:ext uri="{FF2B5EF4-FFF2-40B4-BE49-F238E27FC236}">
                <a16:creationId xmlns="" xmlns:a16="http://schemas.microsoft.com/office/drawing/2014/main" id="{8330163E-119E-B211-A9EA-342AD07D7540}"/>
              </a:ext>
            </a:extLst>
          </p:cNvPr>
          <p:cNvSpPr txBox="1"/>
          <p:nvPr/>
        </p:nvSpPr>
        <p:spPr>
          <a:xfrm>
            <a:off x="6210314" y="346853"/>
            <a:ext cx="5046567" cy="369332"/>
          </a:xfrm>
          <a:prstGeom prst="rect">
            <a:avLst/>
          </a:prstGeom>
          <a:noFill/>
        </p:spPr>
        <p:txBody>
          <a:bodyPr wrap="square" rtlCol="0">
            <a:spAutoFit/>
          </a:bodyPr>
          <a:lstStyle/>
          <a:p>
            <a:r>
              <a:rPr lang="uk-UA" dirty="0"/>
              <a:t>Порівняння сучасного </a:t>
            </a:r>
            <a:r>
              <a:rPr lang="uk-UA" dirty="0" smtClean="0"/>
              <a:t>бджільництва різних </a:t>
            </a:r>
            <a:r>
              <a:rPr lang="uk-UA" dirty="0"/>
              <a:t>країн</a:t>
            </a:r>
            <a:endParaRPr lang="x-none" dirty="0"/>
          </a:p>
        </p:txBody>
      </p:sp>
      <p:sp>
        <p:nvSpPr>
          <p:cNvPr id="8" name="TextBox 7">
            <a:extLst>
              <a:ext uri="{FF2B5EF4-FFF2-40B4-BE49-F238E27FC236}">
                <a16:creationId xmlns="" xmlns:a16="http://schemas.microsoft.com/office/drawing/2014/main" id="{163E7240-B4AA-2AC1-57C1-D93A016E013A}"/>
              </a:ext>
            </a:extLst>
          </p:cNvPr>
          <p:cNvSpPr txBox="1"/>
          <p:nvPr/>
        </p:nvSpPr>
        <p:spPr>
          <a:xfrm>
            <a:off x="7270088" y="923277"/>
            <a:ext cx="2769833" cy="369332"/>
          </a:xfrm>
          <a:prstGeom prst="rect">
            <a:avLst/>
          </a:prstGeom>
          <a:noFill/>
        </p:spPr>
        <p:txBody>
          <a:bodyPr wrap="square" rtlCol="0">
            <a:spAutoFit/>
          </a:bodyPr>
          <a:lstStyle/>
          <a:p>
            <a:r>
              <a:rPr lang="uk-UA" dirty="0" smtClean="0"/>
              <a:t>Бджільництво Америки</a:t>
            </a:r>
            <a:endParaRPr lang="x-none" dirty="0"/>
          </a:p>
        </p:txBody>
      </p:sp>
      <p:sp>
        <p:nvSpPr>
          <p:cNvPr id="10" name="TextBox 9">
            <a:extLst>
              <a:ext uri="{FF2B5EF4-FFF2-40B4-BE49-F238E27FC236}">
                <a16:creationId xmlns="" xmlns:a16="http://schemas.microsoft.com/office/drawing/2014/main" id="{1C43F79A-056A-D1ED-4D7D-C2B4988EA73B}"/>
              </a:ext>
            </a:extLst>
          </p:cNvPr>
          <p:cNvSpPr txBox="1"/>
          <p:nvPr/>
        </p:nvSpPr>
        <p:spPr>
          <a:xfrm>
            <a:off x="1638315" y="4480893"/>
            <a:ext cx="2636669" cy="369332"/>
          </a:xfrm>
          <a:prstGeom prst="rect">
            <a:avLst/>
          </a:prstGeom>
          <a:noFill/>
        </p:spPr>
        <p:txBody>
          <a:bodyPr wrap="square" rtlCol="0">
            <a:spAutoFit/>
          </a:bodyPr>
          <a:lstStyle/>
          <a:p>
            <a:r>
              <a:rPr lang="uk-UA" dirty="0" smtClean="0"/>
              <a:t>Бджільництво </a:t>
            </a:r>
            <a:r>
              <a:rPr lang="uk-UA" dirty="0"/>
              <a:t>М</a:t>
            </a:r>
            <a:r>
              <a:rPr lang="uk-UA" dirty="0" smtClean="0"/>
              <a:t>ексики</a:t>
            </a:r>
            <a:endParaRPr lang="x-none" dirty="0"/>
          </a:p>
        </p:txBody>
      </p:sp>
      <p:pic>
        <p:nvPicPr>
          <p:cNvPr id="11" name="Рисунок 10">
            <a:extLst>
              <a:ext uri="{FF2B5EF4-FFF2-40B4-BE49-F238E27FC236}">
                <a16:creationId xmlns="" xmlns:a16="http://schemas.microsoft.com/office/drawing/2014/main" id="{9078BB85-32FF-C929-041D-C156CE2C7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6629" y="253155"/>
            <a:ext cx="725009" cy="718952"/>
          </a:xfrm>
          <a:prstGeom prst="rect">
            <a:avLst/>
          </a:prstGeom>
        </p:spPr>
      </p:pic>
      <p:sp>
        <p:nvSpPr>
          <p:cNvPr id="12" name="TextBox 11">
            <a:extLst>
              <a:ext uri="{FF2B5EF4-FFF2-40B4-BE49-F238E27FC236}">
                <a16:creationId xmlns="" xmlns:a16="http://schemas.microsoft.com/office/drawing/2014/main" id="{6BE96C86-8529-450C-36C0-B4C69DD21C1F}"/>
              </a:ext>
            </a:extLst>
          </p:cNvPr>
          <p:cNvSpPr txBox="1"/>
          <p:nvPr/>
        </p:nvSpPr>
        <p:spPr>
          <a:xfrm>
            <a:off x="951638" y="253155"/>
            <a:ext cx="841651" cy="369332"/>
          </a:xfrm>
          <a:prstGeom prst="rect">
            <a:avLst/>
          </a:prstGeom>
          <a:noFill/>
        </p:spPr>
        <p:txBody>
          <a:bodyPr wrap="square" rtlCol="0">
            <a:spAutoFit/>
          </a:bodyPr>
          <a:lstStyle/>
          <a:p>
            <a:r>
              <a:rPr lang="uk-UA" dirty="0"/>
              <a:t>3-2</a:t>
            </a:r>
            <a:endParaRPr lang="x-none" dirty="0"/>
          </a:p>
        </p:txBody>
      </p:sp>
    </p:spTree>
    <p:extLst>
      <p:ext uri="{BB962C8B-B14F-4D97-AF65-F5344CB8AC3E}">
        <p14:creationId xmlns:p14="http://schemas.microsoft.com/office/powerpoint/2010/main" val="199897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7F26ABE-2E5A-F050-A909-8F97B64C3E26}"/>
              </a:ext>
            </a:extLst>
          </p:cNvPr>
          <p:cNvSpPr>
            <a:spLocks noGrp="1"/>
          </p:cNvSpPr>
          <p:nvPr>
            <p:ph type="title"/>
          </p:nvPr>
        </p:nvSpPr>
        <p:spPr>
          <a:xfrm>
            <a:off x="1158240" y="297544"/>
            <a:ext cx="9875520" cy="696453"/>
          </a:xfrm>
        </p:spPr>
        <p:txBody>
          <a:bodyPr/>
          <a:lstStyle/>
          <a:p>
            <a:r>
              <a:rPr lang="uk-UA" dirty="0" smtClean="0"/>
              <a:t>Спосіб </a:t>
            </a:r>
            <a:r>
              <a:rPr lang="uk-UA" dirty="0"/>
              <a:t>добування</a:t>
            </a:r>
            <a:endParaRPr lang="x-none" dirty="0"/>
          </a:p>
        </p:txBody>
      </p:sp>
      <p:sp>
        <p:nvSpPr>
          <p:cNvPr id="3" name="Объект 2">
            <a:extLst>
              <a:ext uri="{FF2B5EF4-FFF2-40B4-BE49-F238E27FC236}">
                <a16:creationId xmlns="" xmlns:a16="http://schemas.microsoft.com/office/drawing/2014/main" id="{DBBF5E43-8A62-0B7F-995F-83A60990A56A}"/>
              </a:ext>
            </a:extLst>
          </p:cNvPr>
          <p:cNvSpPr>
            <a:spLocks noGrp="1"/>
          </p:cNvSpPr>
          <p:nvPr>
            <p:ph idx="1"/>
          </p:nvPr>
        </p:nvSpPr>
        <p:spPr>
          <a:xfrm>
            <a:off x="578641" y="993996"/>
            <a:ext cx="7956110" cy="2131769"/>
          </a:xfrm>
        </p:spPr>
        <p:txBody>
          <a:bodyPr>
            <a:normAutofit/>
          </a:bodyPr>
          <a:lstStyle/>
          <a:p>
            <a:r>
              <a:rPr lang="uk-UA" sz="1800" dirty="0" smtClean="0"/>
              <a:t>Мед підрозділяють на </a:t>
            </a:r>
            <a:r>
              <a:rPr lang="uk-UA" sz="1800" dirty="0" smtClean="0">
                <a:highlight>
                  <a:srgbClr val="FFFF00"/>
                </a:highlight>
              </a:rPr>
              <a:t>стільниковий і відцентровий</a:t>
            </a:r>
            <a:r>
              <a:rPr lang="uk-UA" sz="1800" dirty="0" smtClean="0"/>
              <a:t>. </a:t>
            </a:r>
          </a:p>
          <a:p>
            <a:r>
              <a:rPr lang="uk-UA" sz="1800" dirty="0" smtClean="0"/>
              <a:t>Стільниковий мед не вилучається із стільників, а продається разом з ними у вигляді невеликих прямокутників. Усередині сотень мед може бути рідким або мати густу консистенцію. </a:t>
            </a:r>
          </a:p>
          <a:p>
            <a:r>
              <a:rPr lang="uk-UA" sz="1800" dirty="0" smtClean="0"/>
              <a:t>Відцентровий мед отримують шляхом його викачування з осередків </a:t>
            </a:r>
            <a:r>
              <a:rPr lang="uk-UA" sz="1800" dirty="0" err="1" smtClean="0"/>
              <a:t>сотів</a:t>
            </a:r>
            <a:r>
              <a:rPr lang="uk-UA" sz="1800" dirty="0" smtClean="0"/>
              <a:t> за допомогою медогонки.</a:t>
            </a:r>
            <a:endParaRPr lang="uk-UA" sz="1800" dirty="0"/>
          </a:p>
        </p:txBody>
      </p:sp>
      <p:pic>
        <p:nvPicPr>
          <p:cNvPr id="4" name="Рисунок 3">
            <a:extLst>
              <a:ext uri="{FF2B5EF4-FFF2-40B4-BE49-F238E27FC236}">
                <a16:creationId xmlns="" xmlns:a16="http://schemas.microsoft.com/office/drawing/2014/main" id="{F11B5340-0F9D-77F0-961B-191E101E20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6629" y="297544"/>
            <a:ext cx="725009" cy="718952"/>
          </a:xfrm>
          <a:prstGeom prst="rect">
            <a:avLst/>
          </a:prstGeom>
        </p:spPr>
      </p:pic>
      <p:pic>
        <p:nvPicPr>
          <p:cNvPr id="6" name="Рисунок 5">
            <a:extLst>
              <a:ext uri="{FF2B5EF4-FFF2-40B4-BE49-F238E27FC236}">
                <a16:creationId xmlns="" xmlns:a16="http://schemas.microsoft.com/office/drawing/2014/main" id="{666F8BB5-923B-196B-5D96-9B6FD347D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33" y="2992867"/>
            <a:ext cx="3112364" cy="3112364"/>
          </a:xfrm>
          <a:prstGeom prst="rect">
            <a:avLst/>
          </a:prstGeom>
        </p:spPr>
      </p:pic>
      <p:pic>
        <p:nvPicPr>
          <p:cNvPr id="8" name="Рисунок 7">
            <a:extLst>
              <a:ext uri="{FF2B5EF4-FFF2-40B4-BE49-F238E27FC236}">
                <a16:creationId xmlns="" xmlns:a16="http://schemas.microsoft.com/office/drawing/2014/main" id="{D3D878CF-534C-9888-1FF7-881189E27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751" y="297544"/>
            <a:ext cx="3430620" cy="2286521"/>
          </a:xfrm>
          <a:prstGeom prst="rect">
            <a:avLst/>
          </a:prstGeom>
        </p:spPr>
      </p:pic>
      <p:pic>
        <p:nvPicPr>
          <p:cNvPr id="12" name="Рисунок 11">
            <a:extLst>
              <a:ext uri="{FF2B5EF4-FFF2-40B4-BE49-F238E27FC236}">
                <a16:creationId xmlns="" xmlns:a16="http://schemas.microsoft.com/office/drawing/2014/main" id="{110D2647-4E06-A023-8ABF-38CD83474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696" y="3234333"/>
            <a:ext cx="3657601" cy="2743201"/>
          </a:xfrm>
          <a:prstGeom prst="rect">
            <a:avLst/>
          </a:prstGeom>
        </p:spPr>
      </p:pic>
      <p:pic>
        <p:nvPicPr>
          <p:cNvPr id="14" name="Рисунок 13">
            <a:extLst>
              <a:ext uri="{FF2B5EF4-FFF2-40B4-BE49-F238E27FC236}">
                <a16:creationId xmlns="" xmlns:a16="http://schemas.microsoft.com/office/drawing/2014/main" id="{E026AE0A-FC83-F6CA-E09B-B8044CA34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9215" y="2615319"/>
            <a:ext cx="2413373" cy="3827819"/>
          </a:xfrm>
          <a:prstGeom prst="rect">
            <a:avLst/>
          </a:prstGeom>
        </p:spPr>
      </p:pic>
      <p:sp>
        <p:nvSpPr>
          <p:cNvPr id="15" name="TextBox 14">
            <a:extLst>
              <a:ext uri="{FF2B5EF4-FFF2-40B4-BE49-F238E27FC236}">
                <a16:creationId xmlns="" xmlns:a16="http://schemas.microsoft.com/office/drawing/2014/main" id="{2BABFFD6-4640-C576-C4B9-CCB6A9B12F96}"/>
              </a:ext>
            </a:extLst>
          </p:cNvPr>
          <p:cNvSpPr txBox="1"/>
          <p:nvPr/>
        </p:nvSpPr>
        <p:spPr>
          <a:xfrm>
            <a:off x="1431526" y="6105231"/>
            <a:ext cx="1427578" cy="369332"/>
          </a:xfrm>
          <a:prstGeom prst="rect">
            <a:avLst/>
          </a:prstGeom>
          <a:noFill/>
        </p:spPr>
        <p:txBody>
          <a:bodyPr wrap="square" rtlCol="0">
            <a:spAutoFit/>
          </a:bodyPr>
          <a:lstStyle/>
          <a:p>
            <a:r>
              <a:rPr lang="x-none" dirty="0" err="1"/>
              <a:t>Електрична</a:t>
            </a:r>
            <a:endParaRPr lang="x-none" dirty="0"/>
          </a:p>
        </p:txBody>
      </p:sp>
      <p:sp>
        <p:nvSpPr>
          <p:cNvPr id="16" name="TextBox 15">
            <a:extLst>
              <a:ext uri="{FF2B5EF4-FFF2-40B4-BE49-F238E27FC236}">
                <a16:creationId xmlns="" xmlns:a16="http://schemas.microsoft.com/office/drawing/2014/main" id="{8381B8EC-8C07-CB2F-43E2-187E02A3CB2A}"/>
              </a:ext>
            </a:extLst>
          </p:cNvPr>
          <p:cNvSpPr txBox="1"/>
          <p:nvPr/>
        </p:nvSpPr>
        <p:spPr>
          <a:xfrm>
            <a:off x="9478494" y="6073806"/>
            <a:ext cx="771567" cy="369332"/>
          </a:xfrm>
          <a:prstGeom prst="rect">
            <a:avLst/>
          </a:prstGeom>
          <a:noFill/>
        </p:spPr>
        <p:txBody>
          <a:bodyPr wrap="square" rtlCol="0">
            <a:spAutoFit/>
          </a:bodyPr>
          <a:lstStyle/>
          <a:p>
            <a:r>
              <a:rPr lang="x-none" dirty="0" err="1"/>
              <a:t>Ручна</a:t>
            </a:r>
            <a:endParaRPr lang="x-none" dirty="0"/>
          </a:p>
        </p:txBody>
      </p:sp>
    </p:spTree>
    <p:extLst>
      <p:ext uri="{BB962C8B-B14F-4D97-AF65-F5344CB8AC3E}">
        <p14:creationId xmlns:p14="http://schemas.microsoft.com/office/powerpoint/2010/main" val="3901642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C8AADE1F-37D5-23B6-6CA3-2D6508B51467}"/>
              </a:ext>
            </a:extLst>
          </p:cNvPr>
          <p:cNvSpPr>
            <a:spLocks noGrp="1"/>
          </p:cNvSpPr>
          <p:nvPr>
            <p:ph idx="1"/>
          </p:nvPr>
        </p:nvSpPr>
        <p:spPr>
          <a:xfrm>
            <a:off x="224682" y="4811697"/>
            <a:ext cx="11722594" cy="3239240"/>
          </a:xfrm>
        </p:spPr>
        <p:txBody>
          <a:bodyPr>
            <a:normAutofit/>
          </a:bodyPr>
          <a:lstStyle/>
          <a:p>
            <a:pPr marL="45720" indent="0">
              <a:buNone/>
            </a:pPr>
            <a:r>
              <a:rPr lang="uk-UA" dirty="0" smtClean="0"/>
              <a:t>  Ще з давніх-давен для розведення бджіл використовували виключно дерев'яні вулики, які з успіхом користуються і зараз. Однак сфера бджільництва не стоїть на одному місці, постійно розвивається та вдосконалюється. Тому з приходом у сучасний світ нових технологій, стали популярними та затребуваними вулики з пінополістиролу. Ці легкі і теплі бджолині будиночки мають цілу низку серйозних переваг.</a:t>
            </a:r>
            <a:endParaRPr lang="uk-UA" dirty="0"/>
          </a:p>
        </p:txBody>
      </p:sp>
      <p:pic>
        <p:nvPicPr>
          <p:cNvPr id="5" name="Рисунок 4">
            <a:extLst>
              <a:ext uri="{FF2B5EF4-FFF2-40B4-BE49-F238E27FC236}">
                <a16:creationId xmlns="" xmlns:a16="http://schemas.microsoft.com/office/drawing/2014/main" id="{D032A0E5-33C8-2708-4334-969D549BD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24" y="1917577"/>
            <a:ext cx="4209480" cy="2806320"/>
          </a:xfrm>
          <a:prstGeom prst="rect">
            <a:avLst/>
          </a:prstGeom>
        </p:spPr>
      </p:pic>
      <p:pic>
        <p:nvPicPr>
          <p:cNvPr id="11" name="Рисунок 10">
            <a:extLst>
              <a:ext uri="{FF2B5EF4-FFF2-40B4-BE49-F238E27FC236}">
                <a16:creationId xmlns="" xmlns:a16="http://schemas.microsoft.com/office/drawing/2014/main" id="{C351B115-6DBA-0195-51D4-B584077E0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1023" y="337351"/>
            <a:ext cx="3572911" cy="2666630"/>
          </a:xfrm>
          <a:prstGeom prst="rect">
            <a:avLst/>
          </a:prstGeom>
        </p:spPr>
      </p:pic>
      <p:pic>
        <p:nvPicPr>
          <p:cNvPr id="13" name="Рисунок 12">
            <a:extLst>
              <a:ext uri="{FF2B5EF4-FFF2-40B4-BE49-F238E27FC236}">
                <a16:creationId xmlns="" xmlns:a16="http://schemas.microsoft.com/office/drawing/2014/main" id="{BDBFBDD6-04BC-44D3-6D3D-9B5B461AE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651" y="972107"/>
            <a:ext cx="3737925" cy="2806320"/>
          </a:xfrm>
          <a:prstGeom prst="rect">
            <a:avLst/>
          </a:prstGeom>
        </p:spPr>
      </p:pic>
      <p:pic>
        <p:nvPicPr>
          <p:cNvPr id="2" name="Рисунок 1">
            <a:extLst>
              <a:ext uri="{FF2B5EF4-FFF2-40B4-BE49-F238E27FC236}">
                <a16:creationId xmlns="" xmlns:a16="http://schemas.microsoft.com/office/drawing/2014/main" id="{259F858F-AFAA-C00C-5E53-080AEF97C1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6629" y="253155"/>
            <a:ext cx="725009" cy="718952"/>
          </a:xfrm>
          <a:prstGeom prst="rect">
            <a:avLst/>
          </a:prstGeom>
        </p:spPr>
      </p:pic>
      <p:sp>
        <p:nvSpPr>
          <p:cNvPr id="4" name="TextBox 3">
            <a:extLst>
              <a:ext uri="{FF2B5EF4-FFF2-40B4-BE49-F238E27FC236}">
                <a16:creationId xmlns="" xmlns:a16="http://schemas.microsoft.com/office/drawing/2014/main" id="{6F3A96C2-3DFE-F7BE-10BC-0C7636F6796A}"/>
              </a:ext>
            </a:extLst>
          </p:cNvPr>
          <p:cNvSpPr txBox="1"/>
          <p:nvPr/>
        </p:nvSpPr>
        <p:spPr>
          <a:xfrm>
            <a:off x="1325316" y="345479"/>
            <a:ext cx="3643792" cy="400110"/>
          </a:xfrm>
          <a:prstGeom prst="rect">
            <a:avLst/>
          </a:prstGeom>
          <a:noFill/>
        </p:spPr>
        <p:txBody>
          <a:bodyPr wrap="square" rtlCol="0">
            <a:spAutoFit/>
          </a:bodyPr>
          <a:lstStyle/>
          <a:p>
            <a:r>
              <a:rPr lang="x-none" sz="2000" dirty="0" err="1"/>
              <a:t>Сучасн</a:t>
            </a:r>
            <a:r>
              <a:rPr lang="uk-UA" sz="2000" dirty="0"/>
              <a:t>е виробництво вуликів</a:t>
            </a:r>
            <a:endParaRPr lang="x-none" sz="2000" dirty="0"/>
          </a:p>
        </p:txBody>
      </p:sp>
      <p:pic>
        <p:nvPicPr>
          <p:cNvPr id="6" name="Рисунок 5">
            <a:extLst>
              <a:ext uri="{FF2B5EF4-FFF2-40B4-BE49-F238E27FC236}">
                <a16:creationId xmlns="" xmlns:a16="http://schemas.microsoft.com/office/drawing/2014/main" id="{E29CBF6A-7236-1CDC-8229-7AA73FF66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29195" y="1085366"/>
            <a:ext cx="725009" cy="718952"/>
          </a:xfrm>
          <a:prstGeom prst="rect">
            <a:avLst/>
          </a:prstGeom>
        </p:spPr>
      </p:pic>
      <p:pic>
        <p:nvPicPr>
          <p:cNvPr id="7" name="Рисунок 6">
            <a:extLst>
              <a:ext uri="{FF2B5EF4-FFF2-40B4-BE49-F238E27FC236}">
                <a16:creationId xmlns="" xmlns:a16="http://schemas.microsoft.com/office/drawing/2014/main" id="{89FE1266-C607-ABF2-0D3C-5403452F6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606604" y="4004945"/>
            <a:ext cx="725009" cy="718952"/>
          </a:xfrm>
          <a:prstGeom prst="rect">
            <a:avLst/>
          </a:prstGeom>
        </p:spPr>
      </p:pic>
      <p:pic>
        <p:nvPicPr>
          <p:cNvPr id="8" name="Рисунок 7">
            <a:extLst>
              <a:ext uri="{FF2B5EF4-FFF2-40B4-BE49-F238E27FC236}">
                <a16:creationId xmlns="" xmlns:a16="http://schemas.microsoft.com/office/drawing/2014/main" id="{A7D77909-D126-DD46-6CE1-A8DE79B48F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86687" y="3138913"/>
            <a:ext cx="725009" cy="718952"/>
          </a:xfrm>
          <a:prstGeom prst="rect">
            <a:avLst/>
          </a:prstGeom>
        </p:spPr>
      </p:pic>
    </p:spTree>
    <p:extLst>
      <p:ext uri="{BB962C8B-B14F-4D97-AF65-F5344CB8AC3E}">
        <p14:creationId xmlns:p14="http://schemas.microsoft.com/office/powerpoint/2010/main" val="186568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4A5DE7D-F83A-D30B-FD7D-983AEDB24DF6}"/>
              </a:ext>
            </a:extLst>
          </p:cNvPr>
          <p:cNvSpPr>
            <a:spLocks noGrp="1"/>
          </p:cNvSpPr>
          <p:nvPr>
            <p:ph type="title"/>
          </p:nvPr>
        </p:nvSpPr>
        <p:spPr>
          <a:xfrm>
            <a:off x="1409330" y="233605"/>
            <a:ext cx="10699812" cy="516385"/>
          </a:xfrm>
        </p:spPr>
        <p:txBody>
          <a:bodyPr>
            <a:normAutofit fontScale="90000"/>
          </a:bodyPr>
          <a:lstStyle/>
          <a:p>
            <a:r>
              <a:rPr lang="ru-RU" dirty="0">
                <a:solidFill>
                  <a:schemeClr val="tx1"/>
                </a:solidFill>
              </a:rPr>
              <a:t>4.Використання меду </a:t>
            </a:r>
            <a:r>
              <a:rPr lang="uk-UA" dirty="0" smtClean="0">
                <a:solidFill>
                  <a:schemeClr val="tx1"/>
                </a:solidFill>
              </a:rPr>
              <a:t>у медицині і косметології</a:t>
            </a:r>
            <a:r>
              <a:rPr lang="ru-RU" dirty="0" smtClean="0">
                <a:solidFill>
                  <a:schemeClr val="tx1"/>
                </a:solidFill>
              </a:rPr>
              <a:t>.</a:t>
            </a:r>
            <a:endParaRPr lang="ru-RU" dirty="0"/>
          </a:p>
        </p:txBody>
      </p:sp>
      <p:sp>
        <p:nvSpPr>
          <p:cNvPr id="3" name="Объект 2">
            <a:extLst>
              <a:ext uri="{FF2B5EF4-FFF2-40B4-BE49-F238E27FC236}">
                <a16:creationId xmlns="" xmlns:a16="http://schemas.microsoft.com/office/drawing/2014/main" id="{DFA0916E-3973-77C7-EE8D-35B43C455324}"/>
              </a:ext>
            </a:extLst>
          </p:cNvPr>
          <p:cNvSpPr>
            <a:spLocks noGrp="1"/>
          </p:cNvSpPr>
          <p:nvPr>
            <p:ph idx="1"/>
          </p:nvPr>
        </p:nvSpPr>
        <p:spPr>
          <a:xfrm>
            <a:off x="931703" y="1125244"/>
            <a:ext cx="9872871" cy="2630775"/>
          </a:xfrm>
        </p:spPr>
        <p:txBody>
          <a:bodyPr>
            <a:normAutofit lnSpcReduction="10000"/>
          </a:bodyPr>
          <a:lstStyle/>
          <a:p>
            <a:r>
              <a:rPr lang="uk-UA" dirty="0" smtClean="0"/>
              <a:t>Бджолиний мед - джерело здоров'я. Найчастіше використовують в лікуванні ГРВІ та інших простудних захворювань він має </a:t>
            </a:r>
            <a:r>
              <a:rPr lang="uk-UA" dirty="0" err="1" smtClean="0"/>
              <a:t>імуностимулюючу</a:t>
            </a:r>
            <a:r>
              <a:rPr lang="uk-UA" dirty="0" smtClean="0"/>
              <a:t> та потогінну дію. Він допомагає при підвищеній температурі, гарячкових станах, почутті слабкості. Мед використовують в лікуванні: ШКТ; зниження маси тіла; обробки ран; безсоння. Мед має виражену антибактеріальну дію.</a:t>
            </a:r>
          </a:p>
          <a:p>
            <a:r>
              <a:rPr lang="uk-UA" dirty="0" smtClean="0"/>
              <a:t>У складі косметичних засобів мед застосовується як зволожуючий та поживний інгредієнт, що благотворно впливає не тільки на шкіру обличчя та тіла, але і на волосся.</a:t>
            </a:r>
            <a:endParaRPr lang="uk-UA" dirty="0"/>
          </a:p>
        </p:txBody>
      </p:sp>
      <p:pic>
        <p:nvPicPr>
          <p:cNvPr id="5" name="Рисунок 4">
            <a:extLst>
              <a:ext uri="{FF2B5EF4-FFF2-40B4-BE49-F238E27FC236}">
                <a16:creationId xmlns="" xmlns:a16="http://schemas.microsoft.com/office/drawing/2014/main" id="{142C66F7-7A05-1268-9E38-2917D1C05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354" y="3489690"/>
            <a:ext cx="4770785" cy="3122695"/>
          </a:xfrm>
          <a:prstGeom prst="rect">
            <a:avLst/>
          </a:prstGeom>
        </p:spPr>
      </p:pic>
      <p:pic>
        <p:nvPicPr>
          <p:cNvPr id="7" name="Рисунок 6">
            <a:extLst>
              <a:ext uri="{FF2B5EF4-FFF2-40B4-BE49-F238E27FC236}">
                <a16:creationId xmlns="" xmlns:a16="http://schemas.microsoft.com/office/drawing/2014/main" id="{193A5D6C-DD81-C30C-23BC-7137FFAC5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39" y="3489690"/>
            <a:ext cx="4687410" cy="3134705"/>
          </a:xfrm>
          <a:prstGeom prst="rect">
            <a:avLst/>
          </a:prstGeom>
        </p:spPr>
      </p:pic>
      <p:pic>
        <p:nvPicPr>
          <p:cNvPr id="4" name="Рисунок 3">
            <a:extLst>
              <a:ext uri="{FF2B5EF4-FFF2-40B4-BE49-F238E27FC236}">
                <a16:creationId xmlns="" xmlns:a16="http://schemas.microsoft.com/office/drawing/2014/main" id="{166CAC55-5AC1-AE71-D081-ECC50ABC0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71017" y="233605"/>
            <a:ext cx="725009" cy="718952"/>
          </a:xfrm>
          <a:prstGeom prst="rect">
            <a:avLst/>
          </a:prstGeom>
        </p:spPr>
      </p:pic>
    </p:spTree>
    <p:extLst>
      <p:ext uri="{BB962C8B-B14F-4D97-AF65-F5344CB8AC3E}">
        <p14:creationId xmlns:p14="http://schemas.microsoft.com/office/powerpoint/2010/main" val="1033302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420F94-4D4F-0786-DDF9-B04B7000C7A4}"/>
              </a:ext>
            </a:extLst>
          </p:cNvPr>
          <p:cNvSpPr>
            <a:spLocks noGrp="1"/>
          </p:cNvSpPr>
          <p:nvPr>
            <p:ph type="title"/>
          </p:nvPr>
        </p:nvSpPr>
        <p:spPr>
          <a:xfrm>
            <a:off x="1092323" y="0"/>
            <a:ext cx="10832977" cy="1012054"/>
          </a:xfrm>
        </p:spPr>
        <p:txBody>
          <a:bodyPr>
            <a:normAutofit/>
          </a:bodyPr>
          <a:lstStyle/>
          <a:p>
            <a:r>
              <a:rPr lang="ru-RU" dirty="0">
                <a:solidFill>
                  <a:schemeClr val="tx1"/>
                </a:solidFill>
              </a:rPr>
              <a:t> 5. </a:t>
            </a:r>
            <a:r>
              <a:rPr lang="uk-UA" sz="3200" dirty="0" smtClean="0">
                <a:solidFill>
                  <a:schemeClr val="tx1"/>
                </a:solidFill>
              </a:rPr>
              <a:t>Дослідження користі меду, його цінність та </a:t>
            </a:r>
            <a:r>
              <a:rPr lang="uk-UA" sz="3200" dirty="0">
                <a:solidFill>
                  <a:schemeClr val="tx1"/>
                </a:solidFill>
              </a:rPr>
              <a:t>з</a:t>
            </a:r>
            <a:r>
              <a:rPr lang="uk-UA" sz="3200" dirty="0" smtClean="0">
                <a:solidFill>
                  <a:schemeClr val="tx1"/>
                </a:solidFill>
              </a:rPr>
              <a:t>береження</a:t>
            </a:r>
            <a:r>
              <a:rPr lang="ru-RU" sz="3200" dirty="0" smtClean="0">
                <a:solidFill>
                  <a:schemeClr val="tx1"/>
                </a:solidFill>
              </a:rPr>
              <a:t>.</a:t>
            </a:r>
            <a:endParaRPr lang="ru-RU" sz="3600" dirty="0"/>
          </a:p>
        </p:txBody>
      </p:sp>
      <p:sp>
        <p:nvSpPr>
          <p:cNvPr id="3" name="Объект 2">
            <a:extLst>
              <a:ext uri="{FF2B5EF4-FFF2-40B4-BE49-F238E27FC236}">
                <a16:creationId xmlns="" xmlns:a16="http://schemas.microsoft.com/office/drawing/2014/main" id="{6BE5B44E-0664-6AFF-FC0E-54D157F34AC1}"/>
              </a:ext>
            </a:extLst>
          </p:cNvPr>
          <p:cNvSpPr>
            <a:spLocks noGrp="1"/>
          </p:cNvSpPr>
          <p:nvPr>
            <p:ph idx="1"/>
          </p:nvPr>
        </p:nvSpPr>
        <p:spPr>
          <a:xfrm>
            <a:off x="266700" y="908482"/>
            <a:ext cx="11256516" cy="3207647"/>
          </a:xfrm>
        </p:spPr>
        <p:txBody>
          <a:bodyPr>
            <a:normAutofit/>
          </a:bodyPr>
          <a:lstStyle/>
          <a:p>
            <a:r>
              <a:rPr lang="uk-UA" dirty="0" smtClean="0"/>
              <a:t>  </a:t>
            </a:r>
            <a:r>
              <a:rPr lang="uk-UA" sz="1800" dirty="0" smtClean="0"/>
              <a:t>Користь та шкода меду обумовлюються його складом. Він має найширший спектр корисних для здоров'я властивостей. Він добре відновлює сили організму після перенесених захворювань. Має мед користь для печінки та підшлункової, є чудовим антидепресантом. Продукт знижує тривожність та нормалізує сон. Його застосовують як лікувальний засіб при виснаженні та ослабленні організму. Мед натще нормалізує обмін речовин. Його використовують як швидкий енергетик для поліпшення загального самопочуття, зігрівання, збільшення природних реактивних сил організму.</a:t>
            </a:r>
          </a:p>
          <a:p>
            <a:r>
              <a:rPr lang="uk-UA" sz="1800" dirty="0" smtClean="0"/>
              <a:t>  В древньому Єгипті була традиція </a:t>
            </a:r>
            <a:r>
              <a:rPr lang="uk-UA" sz="1800" dirty="0" err="1" smtClean="0"/>
              <a:t>усохший</a:t>
            </a:r>
            <a:r>
              <a:rPr lang="uk-UA" sz="1800" dirty="0" smtClean="0"/>
              <a:t> який відходив в царство мертвих повинен з собою взяти: зброю і їжу. Головною стравою було тушковане м'ясо яке заливалось товстим шаром меду. В нас час вчені вивчали святі піраміди , то їжа яку вони знайшли приготовлена декілька тисяч століть назад доволі їстівна.</a:t>
            </a:r>
            <a:endParaRPr lang="uk-UA" sz="1800" dirty="0"/>
          </a:p>
        </p:txBody>
      </p:sp>
      <p:pic>
        <p:nvPicPr>
          <p:cNvPr id="7" name="Рисунок 6">
            <a:extLst>
              <a:ext uri="{FF2B5EF4-FFF2-40B4-BE49-F238E27FC236}">
                <a16:creationId xmlns="" xmlns:a16="http://schemas.microsoft.com/office/drawing/2014/main" id="{F4F10A2B-DD5E-35E2-8277-D941FB3156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308" y="3429000"/>
            <a:ext cx="4633959" cy="3090815"/>
          </a:xfrm>
          <a:prstGeom prst="rect">
            <a:avLst/>
          </a:prstGeom>
        </p:spPr>
      </p:pic>
      <p:pic>
        <p:nvPicPr>
          <p:cNvPr id="4" name="Рисунок 3">
            <a:extLst>
              <a:ext uri="{FF2B5EF4-FFF2-40B4-BE49-F238E27FC236}">
                <a16:creationId xmlns="" xmlns:a16="http://schemas.microsoft.com/office/drawing/2014/main" id="{EDE5BC8D-3F84-61ED-4E2C-9A9143C84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1118" y="189530"/>
            <a:ext cx="725009" cy="718952"/>
          </a:xfrm>
          <a:prstGeom prst="rect">
            <a:avLst/>
          </a:prstGeom>
        </p:spPr>
      </p:pic>
      <p:pic>
        <p:nvPicPr>
          <p:cNvPr id="6" name="Рисунок 5">
            <a:extLst>
              <a:ext uri="{FF2B5EF4-FFF2-40B4-BE49-F238E27FC236}">
                <a16:creationId xmlns="" xmlns:a16="http://schemas.microsoft.com/office/drawing/2014/main" id="{15C2E660-FCC9-5794-F213-D164EF9EB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22" y="3429000"/>
            <a:ext cx="4391240" cy="3095824"/>
          </a:xfrm>
          <a:prstGeom prst="rect">
            <a:avLst/>
          </a:prstGeom>
        </p:spPr>
      </p:pic>
    </p:spTree>
    <p:extLst>
      <p:ext uri="{BB962C8B-B14F-4D97-AF65-F5344CB8AC3E}">
        <p14:creationId xmlns:p14="http://schemas.microsoft.com/office/powerpoint/2010/main" val="1092318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E0431073-43ED-D728-6EF6-EFE9A5FF275D}"/>
              </a:ext>
            </a:extLst>
          </p:cNvPr>
          <p:cNvSpPr>
            <a:spLocks noGrp="1"/>
          </p:cNvSpPr>
          <p:nvPr>
            <p:ph idx="1"/>
          </p:nvPr>
        </p:nvSpPr>
        <p:spPr>
          <a:xfrm>
            <a:off x="1164393" y="600222"/>
            <a:ext cx="9872871" cy="2466175"/>
          </a:xfrm>
        </p:spPr>
        <p:txBody>
          <a:bodyPr>
            <a:normAutofit lnSpcReduction="10000"/>
          </a:bodyPr>
          <a:lstStyle/>
          <a:p>
            <a:r>
              <a:rPr lang="ru-RU" dirty="0"/>
              <a:t>  </a:t>
            </a:r>
            <a:r>
              <a:rPr lang="uk-UA" dirty="0" smtClean="0"/>
              <a:t>Бджолиний мед добре зберігається. У разі високої вологості за нормальної температури +11—19 °З мед може закисати. Зберігати мед слід за нормальної температури +5—10 °З сухому, темному, добре провітрюваному приміщенні. Посуд повинен бути герметично закритий. Не можна залишати мед в оцинкованому посуді та з алюмінію.</a:t>
            </a:r>
          </a:p>
          <a:p>
            <a:r>
              <a:rPr lang="uk-UA" dirty="0" smtClean="0"/>
              <a:t>Норми споживання:дітям-20г в день, дорослим-100г в день(при відсутності алергічних захворювань. Наприклад </a:t>
            </a:r>
            <a:r>
              <a:rPr lang="uk-UA" dirty="0" err="1" smtClean="0"/>
              <a:t>голандці</a:t>
            </a:r>
            <a:r>
              <a:rPr lang="uk-UA" dirty="0" smtClean="0"/>
              <a:t> вживають до 2 кг на рік а любителі меду австрійці та німці 500г, наші українці також 500г.</a:t>
            </a:r>
            <a:endParaRPr lang="uk-UA" dirty="0"/>
          </a:p>
        </p:txBody>
      </p:sp>
      <p:pic>
        <p:nvPicPr>
          <p:cNvPr id="5" name="Рисунок 4">
            <a:extLst>
              <a:ext uri="{FF2B5EF4-FFF2-40B4-BE49-F238E27FC236}">
                <a16:creationId xmlns="" xmlns:a16="http://schemas.microsoft.com/office/drawing/2014/main" id="{1D8AB06D-5A53-7F8D-E2A6-DF04E56F54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13"/>
          <a:stretch/>
        </p:blipFill>
        <p:spPr>
          <a:xfrm>
            <a:off x="239696" y="3204817"/>
            <a:ext cx="2913157" cy="3124962"/>
          </a:xfrm>
          <a:prstGeom prst="rect">
            <a:avLst/>
          </a:prstGeom>
        </p:spPr>
      </p:pic>
      <p:pic>
        <p:nvPicPr>
          <p:cNvPr id="7" name="Рисунок 6">
            <a:extLst>
              <a:ext uri="{FF2B5EF4-FFF2-40B4-BE49-F238E27FC236}">
                <a16:creationId xmlns="" xmlns:a16="http://schemas.microsoft.com/office/drawing/2014/main" id="{8B16F152-DB92-94EE-6558-21DA63206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523" y="3035989"/>
            <a:ext cx="5141887" cy="3432209"/>
          </a:xfrm>
          <a:prstGeom prst="rect">
            <a:avLst/>
          </a:prstGeom>
        </p:spPr>
      </p:pic>
      <p:pic>
        <p:nvPicPr>
          <p:cNvPr id="9" name="Рисунок 8">
            <a:extLst>
              <a:ext uri="{FF2B5EF4-FFF2-40B4-BE49-F238E27FC236}">
                <a16:creationId xmlns="" xmlns:a16="http://schemas.microsoft.com/office/drawing/2014/main" id="{ACD74AA5-9877-33E2-D508-1D8943538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410" y="3035989"/>
            <a:ext cx="4584035" cy="3432209"/>
          </a:xfrm>
          <a:prstGeom prst="rect">
            <a:avLst/>
          </a:prstGeom>
        </p:spPr>
      </p:pic>
      <p:sp>
        <p:nvSpPr>
          <p:cNvPr id="2" name="TextBox 1">
            <a:extLst>
              <a:ext uri="{FF2B5EF4-FFF2-40B4-BE49-F238E27FC236}">
                <a16:creationId xmlns="" xmlns:a16="http://schemas.microsoft.com/office/drawing/2014/main" id="{243611D9-D954-5394-78AA-E87F2C4DF121}"/>
              </a:ext>
            </a:extLst>
          </p:cNvPr>
          <p:cNvSpPr txBox="1"/>
          <p:nvPr/>
        </p:nvSpPr>
        <p:spPr>
          <a:xfrm>
            <a:off x="1296778" y="296728"/>
            <a:ext cx="5325963" cy="369332"/>
          </a:xfrm>
          <a:prstGeom prst="rect">
            <a:avLst/>
          </a:prstGeom>
          <a:noFill/>
        </p:spPr>
        <p:txBody>
          <a:bodyPr wrap="square" rtlCol="0">
            <a:spAutoFit/>
          </a:bodyPr>
          <a:lstStyle/>
          <a:p>
            <a:r>
              <a:rPr lang="uk-UA" dirty="0"/>
              <a:t>Правила збереження та норми споживання меду</a:t>
            </a:r>
            <a:endParaRPr lang="x-none" dirty="0"/>
          </a:p>
        </p:txBody>
      </p:sp>
      <p:pic>
        <p:nvPicPr>
          <p:cNvPr id="4" name="Рисунок 3">
            <a:extLst>
              <a:ext uri="{FF2B5EF4-FFF2-40B4-BE49-F238E27FC236}">
                <a16:creationId xmlns="" xmlns:a16="http://schemas.microsoft.com/office/drawing/2014/main" id="{64F4558F-0788-D019-F4CA-BB50140AA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6629" y="253155"/>
            <a:ext cx="725009" cy="718952"/>
          </a:xfrm>
          <a:prstGeom prst="rect">
            <a:avLst/>
          </a:prstGeom>
        </p:spPr>
      </p:pic>
      <p:sp>
        <p:nvSpPr>
          <p:cNvPr id="6" name="TextBox 5">
            <a:extLst>
              <a:ext uri="{FF2B5EF4-FFF2-40B4-BE49-F238E27FC236}">
                <a16:creationId xmlns="" xmlns:a16="http://schemas.microsoft.com/office/drawing/2014/main" id="{5A34FEDF-7DB9-8E32-AF49-BEB5C7A112B1}"/>
              </a:ext>
            </a:extLst>
          </p:cNvPr>
          <p:cNvSpPr txBox="1"/>
          <p:nvPr/>
        </p:nvSpPr>
        <p:spPr>
          <a:xfrm>
            <a:off x="879528" y="185522"/>
            <a:ext cx="550415" cy="369332"/>
          </a:xfrm>
          <a:prstGeom prst="rect">
            <a:avLst/>
          </a:prstGeom>
          <a:noFill/>
        </p:spPr>
        <p:txBody>
          <a:bodyPr wrap="square" rtlCol="0">
            <a:spAutoFit/>
          </a:bodyPr>
          <a:lstStyle/>
          <a:p>
            <a:r>
              <a:rPr lang="uk-UA" dirty="0"/>
              <a:t>5-2</a:t>
            </a:r>
            <a:endParaRPr lang="x-none" dirty="0"/>
          </a:p>
        </p:txBody>
      </p:sp>
    </p:spTree>
    <p:extLst>
      <p:ext uri="{BB962C8B-B14F-4D97-AF65-F5344CB8AC3E}">
        <p14:creationId xmlns:p14="http://schemas.microsoft.com/office/powerpoint/2010/main" val="358798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864D955-960F-CB79-6BBE-1257E154C72A}"/>
              </a:ext>
            </a:extLst>
          </p:cNvPr>
          <p:cNvSpPr>
            <a:spLocks noGrp="1"/>
          </p:cNvSpPr>
          <p:nvPr>
            <p:ph type="title"/>
          </p:nvPr>
        </p:nvSpPr>
        <p:spPr>
          <a:xfrm>
            <a:off x="1029808" y="505922"/>
            <a:ext cx="12393229" cy="553375"/>
          </a:xfrm>
        </p:spPr>
        <p:txBody>
          <a:bodyPr>
            <a:normAutofit fontScale="90000"/>
          </a:bodyPr>
          <a:lstStyle/>
          <a:p>
            <a:r>
              <a:rPr lang="ru-RU" sz="4000" dirty="0">
                <a:solidFill>
                  <a:schemeClr val="tx1"/>
                </a:solidFill>
              </a:rPr>
              <a:t>6.Прославляння меду у </a:t>
            </a:r>
            <a:r>
              <a:rPr lang="uk-UA" sz="4000" dirty="0" smtClean="0">
                <a:solidFill>
                  <a:schemeClr val="tx1"/>
                </a:solidFill>
              </a:rPr>
              <a:t>мистецтві та літературі України</a:t>
            </a:r>
            <a:r>
              <a:rPr lang="ru-RU" sz="4000" dirty="0" smtClean="0">
                <a:solidFill>
                  <a:schemeClr val="tx1"/>
                </a:solidFill>
              </a:rPr>
              <a:t>. </a:t>
            </a:r>
            <a:r>
              <a:rPr lang="ru-RU" dirty="0">
                <a:solidFill>
                  <a:schemeClr val="tx1"/>
                </a:solidFill>
              </a:rPr>
              <a:t/>
            </a:r>
            <a:br>
              <a:rPr lang="ru-RU" dirty="0">
                <a:solidFill>
                  <a:schemeClr val="tx1"/>
                </a:solidFill>
              </a:rPr>
            </a:br>
            <a:endParaRPr lang="ru-RU" dirty="0"/>
          </a:p>
        </p:txBody>
      </p:sp>
      <p:pic>
        <p:nvPicPr>
          <p:cNvPr id="5" name="Рисунок 4">
            <a:extLst>
              <a:ext uri="{FF2B5EF4-FFF2-40B4-BE49-F238E27FC236}">
                <a16:creationId xmlns="" xmlns:a16="http://schemas.microsoft.com/office/drawing/2014/main" id="{6DCB5618-1DE7-EF12-FC97-C611195CF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86" y="779756"/>
            <a:ext cx="3738012" cy="3212354"/>
          </a:xfrm>
          <a:prstGeom prst="rect">
            <a:avLst/>
          </a:prstGeom>
        </p:spPr>
      </p:pic>
      <p:sp>
        <p:nvSpPr>
          <p:cNvPr id="6" name="TextBox 5">
            <a:extLst>
              <a:ext uri="{FF2B5EF4-FFF2-40B4-BE49-F238E27FC236}">
                <a16:creationId xmlns="" xmlns:a16="http://schemas.microsoft.com/office/drawing/2014/main" id="{64274F2A-CDAD-46B5-0868-8F281C4B1EB0}"/>
              </a:ext>
            </a:extLst>
          </p:cNvPr>
          <p:cNvSpPr txBox="1"/>
          <p:nvPr/>
        </p:nvSpPr>
        <p:spPr>
          <a:xfrm>
            <a:off x="2125259" y="3981004"/>
            <a:ext cx="3817399" cy="307777"/>
          </a:xfrm>
          <a:prstGeom prst="rect">
            <a:avLst/>
          </a:prstGeom>
          <a:noFill/>
        </p:spPr>
        <p:txBody>
          <a:bodyPr wrap="square" rtlCol="0">
            <a:spAutoFit/>
          </a:bodyPr>
          <a:lstStyle/>
          <a:p>
            <a:r>
              <a:rPr lang="ru-RU" sz="1400" b="0" i="0" dirty="0" err="1">
                <a:solidFill>
                  <a:srgbClr val="626D7A"/>
                </a:solidFill>
                <a:effectLst/>
                <a:latin typeface="Noto Sans Armenian"/>
              </a:rPr>
              <a:t>Зигрида</a:t>
            </a:r>
            <a:r>
              <a:rPr lang="ru-RU" sz="1400" b="0" i="0" dirty="0">
                <a:solidFill>
                  <a:srgbClr val="626D7A"/>
                </a:solidFill>
                <a:effectLst/>
                <a:latin typeface="Noto Sans Armenian"/>
              </a:rPr>
              <a:t> </a:t>
            </a:r>
            <a:r>
              <a:rPr lang="ru-RU" sz="1400" b="0" i="0" dirty="0" err="1">
                <a:solidFill>
                  <a:srgbClr val="626D7A"/>
                </a:solidFill>
                <a:effectLst/>
                <a:latin typeface="Noto Sans Armenian"/>
              </a:rPr>
              <a:t>Иленане</a:t>
            </a:r>
            <a:r>
              <a:rPr lang="ru-RU" sz="1400" b="0" i="0" dirty="0">
                <a:solidFill>
                  <a:srgbClr val="626D7A"/>
                </a:solidFill>
                <a:effectLst/>
                <a:latin typeface="Noto Sans Armenian"/>
              </a:rPr>
              <a:t>. Мед. Натюрморт. 1958 г.</a:t>
            </a:r>
            <a:endParaRPr lang="x-none" sz="1400" dirty="0"/>
          </a:p>
        </p:txBody>
      </p:sp>
      <p:pic>
        <p:nvPicPr>
          <p:cNvPr id="10" name="Рисунок 9">
            <a:extLst>
              <a:ext uri="{FF2B5EF4-FFF2-40B4-BE49-F238E27FC236}">
                <a16:creationId xmlns="" xmlns:a16="http://schemas.microsoft.com/office/drawing/2014/main" id="{7104C24B-7EDB-FEF1-8A52-45FB9F54F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990" y="2027086"/>
            <a:ext cx="2937309" cy="4204165"/>
          </a:xfrm>
          <a:prstGeom prst="rect">
            <a:avLst/>
          </a:prstGeom>
        </p:spPr>
      </p:pic>
      <p:sp>
        <p:nvSpPr>
          <p:cNvPr id="11" name="TextBox 10">
            <a:extLst>
              <a:ext uri="{FF2B5EF4-FFF2-40B4-BE49-F238E27FC236}">
                <a16:creationId xmlns="" xmlns:a16="http://schemas.microsoft.com/office/drawing/2014/main" id="{DCD6A60D-9064-073B-1766-C2D20DBD4A9E}"/>
              </a:ext>
            </a:extLst>
          </p:cNvPr>
          <p:cNvSpPr txBox="1"/>
          <p:nvPr/>
        </p:nvSpPr>
        <p:spPr>
          <a:xfrm>
            <a:off x="8815606" y="6201042"/>
            <a:ext cx="3269767" cy="307777"/>
          </a:xfrm>
          <a:prstGeom prst="rect">
            <a:avLst/>
          </a:prstGeom>
          <a:noFill/>
        </p:spPr>
        <p:txBody>
          <a:bodyPr wrap="square" rtlCol="0">
            <a:spAutoFit/>
          </a:bodyPr>
          <a:lstStyle/>
          <a:p>
            <a:r>
              <a:rPr lang="ru-RU" sz="1400" b="0" i="0" dirty="0">
                <a:solidFill>
                  <a:srgbClr val="626D7A"/>
                </a:solidFill>
                <a:effectLst/>
                <a:latin typeface="Noto Sans Armenian"/>
              </a:rPr>
              <a:t>Шишкин Иван Иванович. Пасека. 1882 г.</a:t>
            </a:r>
            <a:endParaRPr lang="x-none" sz="1400" dirty="0"/>
          </a:p>
        </p:txBody>
      </p:sp>
      <p:pic>
        <p:nvPicPr>
          <p:cNvPr id="13" name="Рисунок 12">
            <a:extLst>
              <a:ext uri="{FF2B5EF4-FFF2-40B4-BE49-F238E27FC236}">
                <a16:creationId xmlns="" xmlns:a16="http://schemas.microsoft.com/office/drawing/2014/main" id="{C717F636-3D10-88E1-C071-7D3E4E361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6" y="1474328"/>
            <a:ext cx="3078628" cy="3976562"/>
          </a:xfrm>
          <a:prstGeom prst="rect">
            <a:avLst/>
          </a:prstGeom>
        </p:spPr>
      </p:pic>
      <p:sp>
        <p:nvSpPr>
          <p:cNvPr id="14" name="TextBox 13">
            <a:extLst>
              <a:ext uri="{FF2B5EF4-FFF2-40B4-BE49-F238E27FC236}">
                <a16:creationId xmlns="" xmlns:a16="http://schemas.microsoft.com/office/drawing/2014/main" id="{AEF415BF-8B2B-F057-4EFB-113F71E71615}"/>
              </a:ext>
            </a:extLst>
          </p:cNvPr>
          <p:cNvSpPr txBox="1"/>
          <p:nvPr/>
        </p:nvSpPr>
        <p:spPr>
          <a:xfrm>
            <a:off x="5785186" y="5435786"/>
            <a:ext cx="3269766" cy="307777"/>
          </a:xfrm>
          <a:prstGeom prst="rect">
            <a:avLst/>
          </a:prstGeom>
          <a:noFill/>
        </p:spPr>
        <p:txBody>
          <a:bodyPr wrap="square" rtlCol="0">
            <a:spAutoFit/>
          </a:bodyPr>
          <a:lstStyle/>
          <a:p>
            <a:r>
              <a:rPr lang="ru-RU" sz="1400" b="0" i="0" dirty="0">
                <a:solidFill>
                  <a:srgbClr val="626D7A"/>
                </a:solidFill>
                <a:effectLst/>
                <a:latin typeface="Noto Sans Armenian"/>
              </a:rPr>
              <a:t>Шишкин Иван Иванович. Пасека. 1882 г.</a:t>
            </a:r>
            <a:endParaRPr lang="x-none" sz="1400" dirty="0"/>
          </a:p>
        </p:txBody>
      </p:sp>
      <p:pic>
        <p:nvPicPr>
          <p:cNvPr id="16" name="Рисунок 15">
            <a:extLst>
              <a:ext uri="{FF2B5EF4-FFF2-40B4-BE49-F238E27FC236}">
                <a16:creationId xmlns="" xmlns:a16="http://schemas.microsoft.com/office/drawing/2014/main" id="{774C78B4-EBBA-DEE8-5217-6DC6AD6E36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896" y="815904"/>
            <a:ext cx="1726215" cy="2756431"/>
          </a:xfrm>
          <a:prstGeom prst="rect">
            <a:avLst/>
          </a:prstGeom>
        </p:spPr>
      </p:pic>
      <p:pic>
        <p:nvPicPr>
          <p:cNvPr id="20" name="Рисунок 19">
            <a:extLst>
              <a:ext uri="{FF2B5EF4-FFF2-40B4-BE49-F238E27FC236}">
                <a16:creationId xmlns="" xmlns:a16="http://schemas.microsoft.com/office/drawing/2014/main" id="{1B376914-E252-45CF-B2C3-E3CDFC012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169" y="3932794"/>
            <a:ext cx="1745942" cy="2327923"/>
          </a:xfrm>
          <a:prstGeom prst="rect">
            <a:avLst/>
          </a:prstGeom>
        </p:spPr>
      </p:pic>
      <p:pic>
        <p:nvPicPr>
          <p:cNvPr id="22" name="Рисунок 21">
            <a:extLst>
              <a:ext uri="{FF2B5EF4-FFF2-40B4-BE49-F238E27FC236}">
                <a16:creationId xmlns="" xmlns:a16="http://schemas.microsoft.com/office/drawing/2014/main" id="{8F1FB65F-3E82-9786-88C4-82998B6102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1986" y="4268797"/>
            <a:ext cx="1416403" cy="2319864"/>
          </a:xfrm>
          <a:prstGeom prst="rect">
            <a:avLst/>
          </a:prstGeom>
        </p:spPr>
      </p:pic>
      <p:sp>
        <p:nvSpPr>
          <p:cNvPr id="4" name="TextBox 3">
            <a:extLst>
              <a:ext uri="{FF2B5EF4-FFF2-40B4-BE49-F238E27FC236}">
                <a16:creationId xmlns="" xmlns:a16="http://schemas.microsoft.com/office/drawing/2014/main" id="{D8D10E61-533A-B955-DFA0-58866F8551F1}"/>
              </a:ext>
            </a:extLst>
          </p:cNvPr>
          <p:cNvSpPr txBox="1"/>
          <p:nvPr/>
        </p:nvSpPr>
        <p:spPr>
          <a:xfrm>
            <a:off x="748717" y="3482873"/>
            <a:ext cx="736846" cy="369332"/>
          </a:xfrm>
          <a:prstGeom prst="rect">
            <a:avLst/>
          </a:prstGeom>
          <a:noFill/>
        </p:spPr>
        <p:txBody>
          <a:bodyPr wrap="square" rtlCol="0">
            <a:spAutoFit/>
          </a:bodyPr>
          <a:lstStyle/>
          <a:p>
            <a:r>
              <a:rPr lang="uk-UA" dirty="0"/>
              <a:t>казка</a:t>
            </a:r>
            <a:endParaRPr lang="x-none" dirty="0"/>
          </a:p>
        </p:txBody>
      </p:sp>
      <p:pic>
        <p:nvPicPr>
          <p:cNvPr id="3" name="Рисунок 2">
            <a:extLst>
              <a:ext uri="{FF2B5EF4-FFF2-40B4-BE49-F238E27FC236}">
                <a16:creationId xmlns="" xmlns:a16="http://schemas.microsoft.com/office/drawing/2014/main" id="{581EF4B1-327F-3E67-F338-07A3A3B3DC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26629" y="253155"/>
            <a:ext cx="522088" cy="517726"/>
          </a:xfrm>
          <a:prstGeom prst="rect">
            <a:avLst/>
          </a:prstGeom>
        </p:spPr>
      </p:pic>
    </p:spTree>
    <p:extLst>
      <p:ext uri="{BB962C8B-B14F-4D97-AF65-F5344CB8AC3E}">
        <p14:creationId xmlns:p14="http://schemas.microsoft.com/office/powerpoint/2010/main" val="6675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203CB06-EEA8-9EB1-D2D0-362593CCEF1E}"/>
              </a:ext>
            </a:extLst>
          </p:cNvPr>
          <p:cNvSpPr>
            <a:spLocks noGrp="1"/>
          </p:cNvSpPr>
          <p:nvPr>
            <p:ph type="title"/>
          </p:nvPr>
        </p:nvSpPr>
        <p:spPr>
          <a:xfrm>
            <a:off x="848188" y="161044"/>
            <a:ext cx="11862786" cy="677661"/>
          </a:xfrm>
        </p:spPr>
        <p:txBody>
          <a:bodyPr>
            <a:normAutofit fontScale="90000"/>
          </a:bodyPr>
          <a:lstStyle/>
          <a:p>
            <a:r>
              <a:rPr lang="ru-RU" dirty="0">
                <a:solidFill>
                  <a:schemeClr val="tx1"/>
                </a:solidFill>
              </a:rPr>
              <a:t>7.</a:t>
            </a:r>
            <a:r>
              <a:rPr lang="ru-RU" sz="3600" dirty="0">
                <a:solidFill>
                  <a:schemeClr val="tx1"/>
                </a:solidFill>
              </a:rPr>
              <a:t>Використання меду в </a:t>
            </a:r>
            <a:r>
              <a:rPr lang="uk-UA" sz="3600" dirty="0" smtClean="0">
                <a:solidFill>
                  <a:schemeClr val="tx1"/>
                </a:solidFill>
              </a:rPr>
              <a:t>національній українській кухні</a:t>
            </a:r>
            <a:r>
              <a:rPr lang="ru-RU" sz="3600" dirty="0" smtClean="0">
                <a:solidFill>
                  <a:schemeClr val="tx1"/>
                </a:solidFill>
              </a:rPr>
              <a:t>.</a:t>
            </a:r>
            <a:endParaRPr lang="ru-RU" dirty="0"/>
          </a:p>
        </p:txBody>
      </p:sp>
      <p:sp>
        <p:nvSpPr>
          <p:cNvPr id="3" name="TextBox 2">
            <a:extLst>
              <a:ext uri="{FF2B5EF4-FFF2-40B4-BE49-F238E27FC236}">
                <a16:creationId xmlns="" xmlns:a16="http://schemas.microsoft.com/office/drawing/2014/main" id="{E7ADA618-F527-836A-72E3-158CA46C82CD}"/>
              </a:ext>
            </a:extLst>
          </p:cNvPr>
          <p:cNvSpPr txBox="1"/>
          <p:nvPr/>
        </p:nvSpPr>
        <p:spPr>
          <a:xfrm>
            <a:off x="5859264" y="1012896"/>
            <a:ext cx="6239152" cy="2585323"/>
          </a:xfrm>
          <a:prstGeom prst="rect">
            <a:avLst/>
          </a:prstGeom>
          <a:noFill/>
        </p:spPr>
        <p:txBody>
          <a:bodyPr wrap="square" rtlCol="0">
            <a:spAutoFit/>
          </a:bodyPr>
          <a:lstStyle/>
          <a:p>
            <a:r>
              <a:rPr lang="ru-RU" dirty="0"/>
              <a:t>  </a:t>
            </a:r>
            <a:r>
              <a:rPr lang="uk-UA" dirty="0" smtClean="0"/>
              <a:t>Мед використовується не тільки як інгредієнт для надання солодощі. Активне використання меду в маринуванні м'яса та риби дозволяє надати страві пікантності, а також запобігає розмноженню бактерій. Звичайно, основна функція меду в натуральному вигляді і є замінником цукру. Навіть простий торт з медом буде набагато кориснішим. Важливо згадати, що мед використовувався задовго до початку виробництва цукру, і саме він був основним джерелом насолоди у наших предків.</a:t>
            </a:r>
            <a:endParaRPr lang="uk-UA" dirty="0"/>
          </a:p>
        </p:txBody>
      </p:sp>
      <p:pic>
        <p:nvPicPr>
          <p:cNvPr id="5" name="Рисунок 4">
            <a:extLst>
              <a:ext uri="{FF2B5EF4-FFF2-40B4-BE49-F238E27FC236}">
                <a16:creationId xmlns="" xmlns:a16="http://schemas.microsoft.com/office/drawing/2014/main" id="{7D4183C3-36DD-3711-EDCF-7E6408F81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33" y="1064218"/>
            <a:ext cx="4913661" cy="3369367"/>
          </a:xfrm>
          <a:prstGeom prst="rect">
            <a:avLst/>
          </a:prstGeom>
        </p:spPr>
      </p:pic>
      <p:pic>
        <p:nvPicPr>
          <p:cNvPr id="7" name="Рисунок 6">
            <a:extLst>
              <a:ext uri="{FF2B5EF4-FFF2-40B4-BE49-F238E27FC236}">
                <a16:creationId xmlns="" xmlns:a16="http://schemas.microsoft.com/office/drawing/2014/main" id="{DB879193-F5DC-40E0-E835-A715DA27A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700" y="3823732"/>
            <a:ext cx="3385015" cy="2403360"/>
          </a:xfrm>
          <a:prstGeom prst="rect">
            <a:avLst/>
          </a:prstGeom>
        </p:spPr>
      </p:pic>
      <p:pic>
        <p:nvPicPr>
          <p:cNvPr id="4" name="Рисунок 3">
            <a:extLst>
              <a:ext uri="{FF2B5EF4-FFF2-40B4-BE49-F238E27FC236}">
                <a16:creationId xmlns="" xmlns:a16="http://schemas.microsoft.com/office/drawing/2014/main" id="{52EBC807-A416-E8EE-708A-7A98312B9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23" y="4325468"/>
            <a:ext cx="3385015" cy="2257778"/>
          </a:xfrm>
          <a:prstGeom prst="rect">
            <a:avLst/>
          </a:prstGeom>
        </p:spPr>
      </p:pic>
      <p:pic>
        <p:nvPicPr>
          <p:cNvPr id="8" name="Рисунок 7">
            <a:extLst>
              <a:ext uri="{FF2B5EF4-FFF2-40B4-BE49-F238E27FC236}">
                <a16:creationId xmlns="" xmlns:a16="http://schemas.microsoft.com/office/drawing/2014/main" id="{28E933A5-7286-C755-4A62-57669F95C8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6629" y="253155"/>
            <a:ext cx="725009" cy="718952"/>
          </a:xfrm>
          <a:prstGeom prst="rect">
            <a:avLst/>
          </a:prstGeom>
        </p:spPr>
      </p:pic>
    </p:spTree>
    <p:extLst>
      <p:ext uri="{BB962C8B-B14F-4D97-AF65-F5344CB8AC3E}">
        <p14:creationId xmlns:p14="http://schemas.microsoft.com/office/powerpoint/2010/main" val="230464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1734" y="1839190"/>
            <a:ext cx="5486450" cy="4062845"/>
          </a:xfrm>
          <a:prstGeom prst="rect">
            <a:avLst/>
          </a:prstGeom>
        </p:spPr>
      </p:pic>
      <p:sp>
        <p:nvSpPr>
          <p:cNvPr id="2" name="Заголовок 1"/>
          <p:cNvSpPr>
            <a:spLocks noGrp="1"/>
          </p:cNvSpPr>
          <p:nvPr>
            <p:ph type="title"/>
          </p:nvPr>
        </p:nvSpPr>
        <p:spPr>
          <a:xfrm>
            <a:off x="1846729" y="582004"/>
            <a:ext cx="9507071" cy="842794"/>
          </a:xfrm>
        </p:spPr>
        <p:txBody>
          <a:bodyPr>
            <a:normAutofit/>
          </a:bodyPr>
          <a:lstStyle/>
          <a:p>
            <a:r>
              <a:rPr lang="ru-RU" dirty="0">
                <a:cs typeface="Calibri Light"/>
              </a:rPr>
              <a:t>Тема </a:t>
            </a:r>
            <a:r>
              <a:rPr lang="uk-UA" dirty="0" smtClean="0">
                <a:cs typeface="Calibri Light"/>
              </a:rPr>
              <a:t>дослідження</a:t>
            </a:r>
            <a:r>
              <a:rPr lang="ru-RU" dirty="0" smtClean="0">
                <a:cs typeface="Calibri Light"/>
              </a:rPr>
              <a:t>:</a:t>
            </a:r>
            <a:r>
              <a:rPr lang="uk-UA" sz="3600" dirty="0">
                <a:solidFill>
                  <a:srgbClr val="FF0000"/>
                </a:solidFill>
                <a:latin typeface="Calibri" panose="020F0502020204030204" pitchFamily="34" charset="0"/>
                <a:cs typeface="Calibri" panose="020F0502020204030204" pitchFamily="34" charset="0"/>
              </a:rPr>
              <a:t>«</a:t>
            </a:r>
            <a:r>
              <a:rPr lang="uk-UA" sz="4400" dirty="0">
                <a:solidFill>
                  <a:srgbClr val="FF0000"/>
                </a:solidFill>
                <a:latin typeface="Calibri" panose="020F0502020204030204" pitchFamily="34" charset="0"/>
                <a:cs typeface="Calibri" panose="020F0502020204030204" pitchFamily="34" charset="0"/>
              </a:rPr>
              <a:t>Рідке золото-МЕД</a:t>
            </a:r>
            <a:r>
              <a:rPr lang="uk-UA" sz="3600" dirty="0">
                <a:solidFill>
                  <a:srgbClr val="FF0000"/>
                </a:solidFill>
                <a:latin typeface="Calibri" panose="020F0502020204030204" pitchFamily="34" charset="0"/>
                <a:cs typeface="Calibri" panose="020F0502020204030204" pitchFamily="34" charset="0"/>
              </a:rPr>
              <a:t>»</a:t>
            </a:r>
            <a:endParaRPr lang="ru-RU" dirty="0"/>
          </a:p>
        </p:txBody>
      </p:sp>
      <p:pic>
        <p:nvPicPr>
          <p:cNvPr id="4" name="Рисунок 4" descr="Изображение выглядит как текст, часы, коллекция картинок&#10;&#10;Автоматически созданное описание">
            <a:extLst>
              <a:ext uri="{FF2B5EF4-FFF2-40B4-BE49-F238E27FC236}">
                <a16:creationId xmlns="" xmlns:a16="http://schemas.microsoft.com/office/drawing/2014/main" id="{1D6DFA01-AB56-FF9D-43FD-948E1E5333E5}"/>
              </a:ext>
            </a:extLst>
          </p:cNvPr>
          <p:cNvPicPr>
            <a:picLocks noGrp="1" noChangeAspect="1"/>
          </p:cNvPicPr>
          <p:nvPr>
            <p:ph idx="1"/>
          </p:nvPr>
        </p:nvPicPr>
        <p:blipFill>
          <a:blip r:embed="rId3"/>
          <a:stretch>
            <a:fillRect/>
          </a:stretch>
        </p:blipFill>
        <p:spPr>
          <a:xfrm>
            <a:off x="310718" y="3891310"/>
            <a:ext cx="2645903" cy="2711721"/>
          </a:xfr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3941" y="422106"/>
            <a:ext cx="1192788" cy="1127126"/>
          </a:xfrm>
          <a:prstGeom prst="rect">
            <a:avLst/>
          </a:prstGeom>
        </p:spPr>
      </p:pic>
      <p:sp>
        <p:nvSpPr>
          <p:cNvPr id="8" name="TextBox 7"/>
          <p:cNvSpPr txBox="1"/>
          <p:nvPr/>
        </p:nvSpPr>
        <p:spPr>
          <a:xfrm>
            <a:off x="3415840" y="6907295"/>
            <a:ext cx="3998465" cy="369332"/>
          </a:xfrm>
          <a:prstGeom prst="rect">
            <a:avLst/>
          </a:prstGeom>
          <a:noFill/>
        </p:spPr>
        <p:txBody>
          <a:bodyPr wrap="square" rtlCol="0">
            <a:spAutoFit/>
          </a:bodyPr>
          <a:lstStyle/>
          <a:p>
            <a:endParaRPr lang="uk-UA" dirty="0"/>
          </a:p>
        </p:txBody>
      </p:sp>
      <p:sp>
        <p:nvSpPr>
          <p:cNvPr id="10" name="TextBox 9"/>
          <p:cNvSpPr txBox="1"/>
          <p:nvPr/>
        </p:nvSpPr>
        <p:spPr>
          <a:xfrm>
            <a:off x="7009286" y="4577487"/>
            <a:ext cx="3844636" cy="369332"/>
          </a:xfrm>
          <a:prstGeom prst="rect">
            <a:avLst/>
          </a:prstGeom>
          <a:noFill/>
        </p:spPr>
        <p:txBody>
          <a:bodyPr wrap="square" rtlCol="0">
            <a:spAutoFit/>
          </a:bodyPr>
          <a:lstStyle/>
          <a:p>
            <a:r>
              <a:rPr lang="uk-UA" dirty="0"/>
              <a:t>І з гірких квітів буває солодкий мед.</a:t>
            </a:r>
          </a:p>
        </p:txBody>
      </p:sp>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8842" y="2979070"/>
            <a:ext cx="2521930" cy="1783083"/>
          </a:xfrm>
          <a:prstGeom prst="rect">
            <a:avLst/>
          </a:prstGeom>
        </p:spPr>
      </p:pic>
      <p:pic>
        <p:nvPicPr>
          <p:cNvPr id="5" name="Рисунок 4">
            <a:extLst>
              <a:ext uri="{FF2B5EF4-FFF2-40B4-BE49-F238E27FC236}">
                <a16:creationId xmlns="" xmlns:a16="http://schemas.microsoft.com/office/drawing/2014/main" id="{10A77889-5032-CA2A-2E2A-EA53348AC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17147" flipH="1">
            <a:off x="3957449" y="4262446"/>
            <a:ext cx="1192788" cy="1127126"/>
          </a:xfrm>
          <a:prstGeom prst="rect">
            <a:avLst/>
          </a:prstGeom>
        </p:spPr>
      </p:pic>
      <p:pic>
        <p:nvPicPr>
          <p:cNvPr id="6" name="Рисунок 5">
            <a:extLst>
              <a:ext uri="{FF2B5EF4-FFF2-40B4-BE49-F238E27FC236}">
                <a16:creationId xmlns="" xmlns:a16="http://schemas.microsoft.com/office/drawing/2014/main" id="{2E3762A3-EC8A-CD8F-AC62-0E13F0159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90503" flipH="1">
            <a:off x="5465854" y="4079186"/>
            <a:ext cx="1260291" cy="1127126"/>
          </a:xfrm>
          <a:prstGeom prst="rect">
            <a:avLst/>
          </a:prstGeom>
        </p:spPr>
      </p:pic>
      <p:pic>
        <p:nvPicPr>
          <p:cNvPr id="7" name="Рисунок 6">
            <a:extLst>
              <a:ext uri="{FF2B5EF4-FFF2-40B4-BE49-F238E27FC236}">
                <a16:creationId xmlns="" xmlns:a16="http://schemas.microsoft.com/office/drawing/2014/main" id="{8EC65E69-93E6-869C-E693-E246CB40D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81199" flipH="1">
            <a:off x="3003003" y="4978147"/>
            <a:ext cx="1192788" cy="1127126"/>
          </a:xfrm>
          <a:prstGeom prst="rect">
            <a:avLst/>
          </a:prstGeom>
        </p:spPr>
      </p:pic>
      <p:sp>
        <p:nvSpPr>
          <p:cNvPr id="9" name="TextBox 8">
            <a:extLst>
              <a:ext uri="{FF2B5EF4-FFF2-40B4-BE49-F238E27FC236}">
                <a16:creationId xmlns="" xmlns:a16="http://schemas.microsoft.com/office/drawing/2014/main" id="{9C0E97B6-0FBD-72B9-AD3F-8F786A172D28}"/>
              </a:ext>
            </a:extLst>
          </p:cNvPr>
          <p:cNvSpPr txBox="1"/>
          <p:nvPr/>
        </p:nvSpPr>
        <p:spPr>
          <a:xfrm rot="20967764">
            <a:off x="798175" y="1787521"/>
            <a:ext cx="6987473" cy="1477328"/>
          </a:xfrm>
          <a:prstGeom prst="rect">
            <a:avLst/>
          </a:prstGeom>
          <a:noFill/>
        </p:spPr>
        <p:txBody>
          <a:bodyPr wrap="square" rtlCol="0">
            <a:spAutoFit/>
          </a:bodyPr>
          <a:lstStyle/>
          <a:p>
            <a:r>
              <a:rPr lang="uk-UA" sz="2400" dirty="0">
                <a:effectLst/>
                <a:latin typeface="Times New Roman" panose="02020603050405020304" pitchFamily="18" charset="0"/>
                <a:ea typeface="Times New Roman" panose="02020603050405020304" pitchFamily="18" charset="0"/>
                <a:cs typeface="Times New Roman" panose="02020603050405020304" pitchFamily="18" charset="0"/>
              </a:rPr>
              <a:t>«Бджола їсти не просить, а мед носить. </a:t>
            </a:r>
          </a:p>
          <a:p>
            <a:r>
              <a:rPr lang="uk-UA" sz="2400" dirty="0">
                <a:effectLst/>
                <a:latin typeface="Times New Roman" panose="02020603050405020304" pitchFamily="18" charset="0"/>
                <a:ea typeface="Times New Roman" panose="02020603050405020304" pitchFamily="18" charset="0"/>
                <a:cs typeface="Times New Roman" panose="02020603050405020304" pitchFamily="18" charset="0"/>
              </a:rPr>
              <a:t>Щоб відчути смак меду треба мудрувати, і мед будеш мати.»</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135165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0B1A149-4458-9A19-39FF-DFFBBF6B082A}"/>
              </a:ext>
            </a:extLst>
          </p:cNvPr>
          <p:cNvSpPr>
            <a:spLocks noGrp="1"/>
          </p:cNvSpPr>
          <p:nvPr>
            <p:ph type="title"/>
          </p:nvPr>
        </p:nvSpPr>
        <p:spPr>
          <a:xfrm>
            <a:off x="239697" y="245615"/>
            <a:ext cx="6889072" cy="775317"/>
          </a:xfrm>
        </p:spPr>
        <p:txBody>
          <a:bodyPr>
            <a:normAutofit fontScale="90000"/>
          </a:bodyPr>
          <a:lstStyle/>
          <a:p>
            <a:r>
              <a:rPr lang="ru-RU" dirty="0">
                <a:solidFill>
                  <a:schemeClr val="tx1"/>
                </a:solidFill>
              </a:rPr>
              <a:t>7.1 закуски та, </a:t>
            </a:r>
            <a:r>
              <a:rPr lang="ru-RU" dirty="0" err="1">
                <a:solidFill>
                  <a:schemeClr val="tx1"/>
                </a:solidFill>
              </a:rPr>
              <a:t>салати</a:t>
            </a:r>
            <a:r>
              <a:rPr lang="ru-RU" dirty="0">
                <a:solidFill>
                  <a:schemeClr val="tx1"/>
                </a:solidFill>
              </a:rPr>
              <a:t> з медом.</a:t>
            </a:r>
            <a:br>
              <a:rPr lang="ru-RU" dirty="0">
                <a:solidFill>
                  <a:schemeClr val="tx1"/>
                </a:solidFill>
              </a:rPr>
            </a:br>
            <a:endParaRPr lang="ru-RU" dirty="0"/>
          </a:p>
        </p:txBody>
      </p:sp>
      <p:pic>
        <p:nvPicPr>
          <p:cNvPr id="5" name="Объект 4">
            <a:extLst>
              <a:ext uri="{FF2B5EF4-FFF2-40B4-BE49-F238E27FC236}">
                <a16:creationId xmlns="" xmlns:a16="http://schemas.microsoft.com/office/drawing/2014/main" id="{069BAAF0-896B-89D6-2F5A-FA78F9135B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909" y="737855"/>
            <a:ext cx="4346521" cy="2398081"/>
          </a:xfrm>
        </p:spPr>
      </p:pic>
      <p:sp>
        <p:nvSpPr>
          <p:cNvPr id="6" name="TextBox 5">
            <a:extLst>
              <a:ext uri="{FF2B5EF4-FFF2-40B4-BE49-F238E27FC236}">
                <a16:creationId xmlns="" xmlns:a16="http://schemas.microsoft.com/office/drawing/2014/main" id="{B7B67E64-9E33-7D1F-82B1-B5EEA91EC7BF}"/>
              </a:ext>
            </a:extLst>
          </p:cNvPr>
          <p:cNvSpPr txBox="1"/>
          <p:nvPr/>
        </p:nvSpPr>
        <p:spPr>
          <a:xfrm>
            <a:off x="1042342" y="3135936"/>
            <a:ext cx="1571348" cy="369332"/>
          </a:xfrm>
          <a:prstGeom prst="rect">
            <a:avLst/>
          </a:prstGeom>
          <a:noFill/>
        </p:spPr>
        <p:txBody>
          <a:bodyPr wrap="square" rtlCol="0">
            <a:spAutoFit/>
          </a:bodyPr>
          <a:lstStyle/>
          <a:p>
            <a:r>
              <a:rPr lang="ru-RU" dirty="0"/>
              <a:t>Сало в </a:t>
            </a:r>
            <a:r>
              <a:rPr lang="ru-RU" dirty="0" err="1"/>
              <a:t>меді</a:t>
            </a:r>
            <a:endParaRPr lang="x-none" dirty="0"/>
          </a:p>
        </p:txBody>
      </p:sp>
      <p:pic>
        <p:nvPicPr>
          <p:cNvPr id="4" name="Рисунок 3">
            <a:extLst>
              <a:ext uri="{FF2B5EF4-FFF2-40B4-BE49-F238E27FC236}">
                <a16:creationId xmlns="" xmlns:a16="http://schemas.microsoft.com/office/drawing/2014/main" id="{FFBD2617-67B2-2DDC-82EC-829E42A50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008" y="689028"/>
            <a:ext cx="5104435" cy="2816240"/>
          </a:xfrm>
          <a:prstGeom prst="rect">
            <a:avLst/>
          </a:prstGeom>
        </p:spPr>
      </p:pic>
      <p:sp>
        <p:nvSpPr>
          <p:cNvPr id="8" name="TextBox 7">
            <a:extLst>
              <a:ext uri="{FF2B5EF4-FFF2-40B4-BE49-F238E27FC236}">
                <a16:creationId xmlns="" xmlns:a16="http://schemas.microsoft.com/office/drawing/2014/main" id="{911AAB4B-6C15-C582-8F4F-C857B5C91EC9}"/>
              </a:ext>
            </a:extLst>
          </p:cNvPr>
          <p:cNvSpPr txBox="1"/>
          <p:nvPr/>
        </p:nvSpPr>
        <p:spPr>
          <a:xfrm>
            <a:off x="7041432" y="372291"/>
            <a:ext cx="3655011" cy="369332"/>
          </a:xfrm>
          <a:prstGeom prst="rect">
            <a:avLst/>
          </a:prstGeom>
          <a:noFill/>
        </p:spPr>
        <p:txBody>
          <a:bodyPr wrap="square">
            <a:spAutoFit/>
          </a:bodyPr>
          <a:lstStyle/>
          <a:p>
            <a:r>
              <a:rPr lang="ru-RU" dirty="0"/>
              <a:t>Салат з медово-</a:t>
            </a:r>
            <a:r>
              <a:rPr lang="ru-RU" dirty="0" err="1"/>
              <a:t>гірчичною</a:t>
            </a:r>
            <a:r>
              <a:rPr lang="ru-RU" dirty="0"/>
              <a:t> </a:t>
            </a:r>
            <a:r>
              <a:rPr lang="ru-RU" dirty="0" err="1"/>
              <a:t>куркою</a:t>
            </a:r>
            <a:endParaRPr lang="x-none" dirty="0"/>
          </a:p>
        </p:txBody>
      </p:sp>
      <p:pic>
        <p:nvPicPr>
          <p:cNvPr id="10" name="Рисунок 9">
            <a:extLst>
              <a:ext uri="{FF2B5EF4-FFF2-40B4-BE49-F238E27FC236}">
                <a16:creationId xmlns="" xmlns:a16="http://schemas.microsoft.com/office/drawing/2014/main" id="{CAD34BC6-A60B-F38F-91A0-25B55C7CE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219" y="3030216"/>
            <a:ext cx="4776490" cy="3181839"/>
          </a:xfrm>
          <a:prstGeom prst="rect">
            <a:avLst/>
          </a:prstGeom>
        </p:spPr>
      </p:pic>
      <p:sp>
        <p:nvSpPr>
          <p:cNvPr id="12" name="TextBox 11">
            <a:extLst>
              <a:ext uri="{FF2B5EF4-FFF2-40B4-BE49-F238E27FC236}">
                <a16:creationId xmlns="" xmlns:a16="http://schemas.microsoft.com/office/drawing/2014/main" id="{F038621D-EDE8-C297-3218-6C83A23E3708}"/>
              </a:ext>
            </a:extLst>
          </p:cNvPr>
          <p:cNvSpPr txBox="1"/>
          <p:nvPr/>
        </p:nvSpPr>
        <p:spPr>
          <a:xfrm>
            <a:off x="3349100" y="6243053"/>
            <a:ext cx="4170286" cy="369332"/>
          </a:xfrm>
          <a:prstGeom prst="rect">
            <a:avLst/>
          </a:prstGeom>
          <a:noFill/>
        </p:spPr>
        <p:txBody>
          <a:bodyPr wrap="square">
            <a:spAutoFit/>
          </a:bodyPr>
          <a:lstStyle/>
          <a:p>
            <a:r>
              <a:rPr lang="x-none" dirty="0"/>
              <a:t>Салат з </a:t>
            </a:r>
            <a:r>
              <a:rPr lang="x-none" dirty="0" err="1"/>
              <a:t>помідорів</a:t>
            </a:r>
            <a:r>
              <a:rPr lang="x-none" dirty="0"/>
              <a:t> з </a:t>
            </a:r>
            <a:r>
              <a:rPr lang="x-none" dirty="0" err="1"/>
              <a:t>базиліком</a:t>
            </a:r>
            <a:r>
              <a:rPr lang="x-none" dirty="0"/>
              <a:t> та медом</a:t>
            </a:r>
          </a:p>
        </p:txBody>
      </p:sp>
      <p:pic>
        <p:nvPicPr>
          <p:cNvPr id="14" name="Рисунок 13">
            <a:extLst>
              <a:ext uri="{FF2B5EF4-FFF2-40B4-BE49-F238E27FC236}">
                <a16:creationId xmlns="" xmlns:a16="http://schemas.microsoft.com/office/drawing/2014/main" id="{98BB0885-2015-2F0D-7B67-F52BEE69D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1195" y="3062196"/>
            <a:ext cx="4657557" cy="3107256"/>
          </a:xfrm>
          <a:prstGeom prst="rect">
            <a:avLst/>
          </a:prstGeom>
        </p:spPr>
      </p:pic>
      <p:sp>
        <p:nvSpPr>
          <p:cNvPr id="16" name="TextBox 15">
            <a:extLst>
              <a:ext uri="{FF2B5EF4-FFF2-40B4-BE49-F238E27FC236}">
                <a16:creationId xmlns="" xmlns:a16="http://schemas.microsoft.com/office/drawing/2014/main" id="{BE5869F4-A2BC-AD26-4E54-DE4BFE125A82}"/>
              </a:ext>
            </a:extLst>
          </p:cNvPr>
          <p:cNvSpPr txBox="1"/>
          <p:nvPr/>
        </p:nvSpPr>
        <p:spPr>
          <a:xfrm>
            <a:off x="8373862" y="6301043"/>
            <a:ext cx="2155055" cy="369332"/>
          </a:xfrm>
          <a:prstGeom prst="rect">
            <a:avLst/>
          </a:prstGeom>
          <a:noFill/>
        </p:spPr>
        <p:txBody>
          <a:bodyPr wrap="square">
            <a:spAutoFit/>
          </a:bodyPr>
          <a:lstStyle/>
          <a:p>
            <a:r>
              <a:rPr lang="x-none" dirty="0" err="1"/>
              <a:t>Баклажани</a:t>
            </a:r>
            <a:r>
              <a:rPr lang="x-none" dirty="0"/>
              <a:t> з медом</a:t>
            </a:r>
          </a:p>
        </p:txBody>
      </p:sp>
    </p:spTree>
    <p:extLst>
      <p:ext uri="{BB962C8B-B14F-4D97-AF65-F5344CB8AC3E}">
        <p14:creationId xmlns:p14="http://schemas.microsoft.com/office/powerpoint/2010/main" val="29259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54CE69E-1B47-E546-219D-200D1B770E71}"/>
              </a:ext>
            </a:extLst>
          </p:cNvPr>
          <p:cNvSpPr>
            <a:spLocks noGrp="1"/>
          </p:cNvSpPr>
          <p:nvPr>
            <p:ph type="title"/>
          </p:nvPr>
        </p:nvSpPr>
        <p:spPr>
          <a:xfrm>
            <a:off x="518604" y="263370"/>
            <a:ext cx="5577396" cy="562252"/>
          </a:xfrm>
        </p:spPr>
        <p:txBody>
          <a:bodyPr>
            <a:normAutofit fontScale="90000"/>
          </a:bodyPr>
          <a:lstStyle/>
          <a:p>
            <a:r>
              <a:rPr lang="ru-RU" dirty="0">
                <a:solidFill>
                  <a:schemeClr val="tx1"/>
                </a:solidFill>
              </a:rPr>
              <a:t>7.2 </a:t>
            </a:r>
            <a:r>
              <a:rPr lang="ru-RU" dirty="0" err="1">
                <a:solidFill>
                  <a:schemeClr val="tx1"/>
                </a:solidFill>
              </a:rPr>
              <a:t>другі</a:t>
            </a:r>
            <a:r>
              <a:rPr lang="ru-RU" dirty="0">
                <a:solidFill>
                  <a:schemeClr val="tx1"/>
                </a:solidFill>
              </a:rPr>
              <a:t> страви з медом</a:t>
            </a:r>
            <a:endParaRPr lang="ru-RU" dirty="0"/>
          </a:p>
        </p:txBody>
      </p:sp>
      <p:pic>
        <p:nvPicPr>
          <p:cNvPr id="4" name="Рисунок 3">
            <a:extLst>
              <a:ext uri="{FF2B5EF4-FFF2-40B4-BE49-F238E27FC236}">
                <a16:creationId xmlns="" xmlns:a16="http://schemas.microsoft.com/office/drawing/2014/main" id="{B73DFF40-C6E5-1832-73B1-2A9E6FE0E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3503"/>
            <a:ext cx="4405130" cy="2819284"/>
          </a:xfrm>
          <a:prstGeom prst="rect">
            <a:avLst/>
          </a:prstGeom>
        </p:spPr>
      </p:pic>
      <p:sp>
        <p:nvSpPr>
          <p:cNvPr id="5" name="TextBox 4">
            <a:extLst>
              <a:ext uri="{FF2B5EF4-FFF2-40B4-BE49-F238E27FC236}">
                <a16:creationId xmlns="" xmlns:a16="http://schemas.microsoft.com/office/drawing/2014/main" id="{B1317DFC-6307-3912-29C8-329CA5F3B6B2}"/>
              </a:ext>
            </a:extLst>
          </p:cNvPr>
          <p:cNvSpPr txBox="1"/>
          <p:nvPr/>
        </p:nvSpPr>
        <p:spPr>
          <a:xfrm>
            <a:off x="224715" y="3662786"/>
            <a:ext cx="1129683" cy="369332"/>
          </a:xfrm>
          <a:prstGeom prst="rect">
            <a:avLst/>
          </a:prstGeom>
          <a:noFill/>
        </p:spPr>
        <p:txBody>
          <a:bodyPr wrap="square" rtlCol="0">
            <a:spAutoFit/>
          </a:bodyPr>
          <a:lstStyle/>
          <a:p>
            <a:r>
              <a:rPr lang="uk-UA" dirty="0"/>
              <a:t>Кутя</a:t>
            </a:r>
            <a:endParaRPr lang="x-none" dirty="0"/>
          </a:p>
        </p:txBody>
      </p:sp>
      <p:pic>
        <p:nvPicPr>
          <p:cNvPr id="7" name="Рисунок 6">
            <a:extLst>
              <a:ext uri="{FF2B5EF4-FFF2-40B4-BE49-F238E27FC236}">
                <a16:creationId xmlns="" xmlns:a16="http://schemas.microsoft.com/office/drawing/2014/main" id="{1A6FF81C-0C1D-7AA6-A611-95817FD7A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228" y="560855"/>
            <a:ext cx="4440978" cy="2960652"/>
          </a:xfrm>
          <a:prstGeom prst="rect">
            <a:avLst/>
          </a:prstGeom>
        </p:spPr>
      </p:pic>
      <p:sp>
        <p:nvSpPr>
          <p:cNvPr id="8" name="TextBox 7">
            <a:extLst>
              <a:ext uri="{FF2B5EF4-FFF2-40B4-BE49-F238E27FC236}">
                <a16:creationId xmlns="" xmlns:a16="http://schemas.microsoft.com/office/drawing/2014/main" id="{2E7FF2F6-49AE-5CD5-F578-21599BAE9C97}"/>
              </a:ext>
            </a:extLst>
          </p:cNvPr>
          <p:cNvSpPr txBox="1"/>
          <p:nvPr/>
        </p:nvSpPr>
        <p:spPr>
          <a:xfrm>
            <a:off x="6435480" y="263370"/>
            <a:ext cx="4155634" cy="338554"/>
          </a:xfrm>
          <a:prstGeom prst="rect">
            <a:avLst/>
          </a:prstGeom>
          <a:noFill/>
        </p:spPr>
        <p:txBody>
          <a:bodyPr wrap="square" rtlCol="0">
            <a:spAutoFit/>
          </a:bodyPr>
          <a:lstStyle/>
          <a:p>
            <a:r>
              <a:rPr lang="ru-RU" sz="1600" b="0" i="0" u="none" strike="noStrike" dirty="0" err="1">
                <a:solidFill>
                  <a:srgbClr val="1D2124"/>
                </a:solidFill>
                <a:effectLst/>
                <a:latin typeface="inherit"/>
              </a:rPr>
              <a:t>Яловичина</a:t>
            </a:r>
            <a:r>
              <a:rPr lang="ru-RU" sz="1600" b="0" i="0" u="none" strike="noStrike" dirty="0">
                <a:solidFill>
                  <a:srgbClr val="1D2124"/>
                </a:solidFill>
                <a:effectLst/>
                <a:latin typeface="inherit"/>
              </a:rPr>
              <a:t>, запечена з медом і </a:t>
            </a:r>
            <a:r>
              <a:rPr lang="ru-RU" sz="1600" b="0" i="0" u="none" strike="noStrike" dirty="0" err="1">
                <a:solidFill>
                  <a:srgbClr val="1D2124"/>
                </a:solidFill>
                <a:effectLst/>
                <a:latin typeface="inherit"/>
              </a:rPr>
              <a:t>гірчицею</a:t>
            </a:r>
            <a:endParaRPr lang="ru-RU" sz="1600" dirty="0">
              <a:solidFill>
                <a:srgbClr val="1D2124"/>
              </a:solidFill>
              <a:latin typeface="inherit"/>
            </a:endParaRPr>
          </a:p>
        </p:txBody>
      </p:sp>
      <p:pic>
        <p:nvPicPr>
          <p:cNvPr id="10" name="Рисунок 9">
            <a:extLst>
              <a:ext uri="{FF2B5EF4-FFF2-40B4-BE49-F238E27FC236}">
                <a16:creationId xmlns="" xmlns:a16="http://schemas.microsoft.com/office/drawing/2014/main" id="{5522E9B2-080B-70F7-FB2D-A15AF03AB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305" y="3244333"/>
            <a:ext cx="4409015" cy="2939343"/>
          </a:xfrm>
          <a:prstGeom prst="rect">
            <a:avLst/>
          </a:prstGeom>
        </p:spPr>
      </p:pic>
      <p:sp>
        <p:nvSpPr>
          <p:cNvPr id="11" name="TextBox 10">
            <a:extLst>
              <a:ext uri="{FF2B5EF4-FFF2-40B4-BE49-F238E27FC236}">
                <a16:creationId xmlns="" xmlns:a16="http://schemas.microsoft.com/office/drawing/2014/main" id="{F626DE0F-EB0A-E8F2-8BA3-FBE1DE321098}"/>
              </a:ext>
            </a:extLst>
          </p:cNvPr>
          <p:cNvSpPr txBox="1"/>
          <p:nvPr/>
        </p:nvSpPr>
        <p:spPr>
          <a:xfrm>
            <a:off x="2068096" y="6151498"/>
            <a:ext cx="3989409" cy="369332"/>
          </a:xfrm>
          <a:prstGeom prst="rect">
            <a:avLst/>
          </a:prstGeom>
          <a:noFill/>
        </p:spPr>
        <p:txBody>
          <a:bodyPr wrap="square" rtlCol="0">
            <a:spAutoFit/>
          </a:bodyPr>
          <a:lstStyle/>
          <a:p>
            <a:r>
              <a:rPr lang="ru-RU" b="0" i="0" u="none" strike="noStrike" dirty="0" err="1">
                <a:solidFill>
                  <a:srgbClr val="1D2124"/>
                </a:solidFill>
                <a:effectLst/>
                <a:latin typeface="inherit"/>
              </a:rPr>
              <a:t>Свинячі</a:t>
            </a:r>
            <a:r>
              <a:rPr lang="ru-RU" b="0" i="0" u="none" strike="noStrike" dirty="0">
                <a:solidFill>
                  <a:srgbClr val="1D2124"/>
                </a:solidFill>
                <a:effectLst/>
                <a:latin typeface="inherit"/>
              </a:rPr>
              <a:t> </a:t>
            </a:r>
            <a:r>
              <a:rPr lang="ru-RU" b="0" i="0" u="none" strike="noStrike" dirty="0" err="1">
                <a:solidFill>
                  <a:srgbClr val="1D2124"/>
                </a:solidFill>
                <a:effectLst/>
                <a:latin typeface="inherit"/>
              </a:rPr>
              <a:t>реберця</a:t>
            </a:r>
            <a:r>
              <a:rPr lang="ru-RU" b="0" i="0" u="none" strike="noStrike" dirty="0">
                <a:solidFill>
                  <a:srgbClr val="1D2124"/>
                </a:solidFill>
                <a:effectLst/>
                <a:latin typeface="inherit"/>
              </a:rPr>
              <a:t> з медом</a:t>
            </a:r>
            <a:endParaRPr lang="ru-RU" dirty="0">
              <a:solidFill>
                <a:srgbClr val="1D2124"/>
              </a:solidFill>
              <a:latin typeface="inherit"/>
            </a:endParaRPr>
          </a:p>
        </p:txBody>
      </p:sp>
      <p:pic>
        <p:nvPicPr>
          <p:cNvPr id="13" name="Рисунок 12">
            <a:extLst>
              <a:ext uri="{FF2B5EF4-FFF2-40B4-BE49-F238E27FC236}">
                <a16:creationId xmlns="" xmlns:a16="http://schemas.microsoft.com/office/drawing/2014/main" id="{AC2805E8-BA13-13A1-1D48-C8A40B129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9816" y="3125682"/>
            <a:ext cx="4713584" cy="3142389"/>
          </a:xfrm>
          <a:prstGeom prst="rect">
            <a:avLst/>
          </a:prstGeom>
        </p:spPr>
      </p:pic>
      <p:sp>
        <p:nvSpPr>
          <p:cNvPr id="14" name="TextBox 13">
            <a:extLst>
              <a:ext uri="{FF2B5EF4-FFF2-40B4-BE49-F238E27FC236}">
                <a16:creationId xmlns="" xmlns:a16="http://schemas.microsoft.com/office/drawing/2014/main" id="{2139E035-7C9D-B5C1-8659-5F5B3F3C5A39}"/>
              </a:ext>
            </a:extLst>
          </p:cNvPr>
          <p:cNvSpPr txBox="1"/>
          <p:nvPr/>
        </p:nvSpPr>
        <p:spPr>
          <a:xfrm>
            <a:off x="10380458" y="2809156"/>
            <a:ext cx="1664691" cy="369332"/>
          </a:xfrm>
          <a:prstGeom prst="rect">
            <a:avLst/>
          </a:prstGeom>
          <a:noFill/>
        </p:spPr>
        <p:txBody>
          <a:bodyPr wrap="square" rtlCol="0">
            <a:spAutoFit/>
          </a:bodyPr>
          <a:lstStyle/>
          <a:p>
            <a:r>
              <a:rPr lang="ru-RU" b="0" i="0" u="none" strike="noStrike" dirty="0">
                <a:solidFill>
                  <a:srgbClr val="343A40"/>
                </a:solidFill>
                <a:effectLst/>
                <a:latin typeface="inherit"/>
              </a:rPr>
              <a:t>Короп з медом</a:t>
            </a:r>
            <a:endParaRPr lang="ru-RU" dirty="0">
              <a:solidFill>
                <a:srgbClr val="343A40"/>
              </a:solidFill>
              <a:latin typeface="inherit"/>
            </a:endParaRPr>
          </a:p>
        </p:txBody>
      </p:sp>
    </p:spTree>
    <p:extLst>
      <p:ext uri="{BB962C8B-B14F-4D97-AF65-F5344CB8AC3E}">
        <p14:creationId xmlns:p14="http://schemas.microsoft.com/office/powerpoint/2010/main" val="150275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F67CB73-22A4-B48D-4962-2A4797373721}"/>
              </a:ext>
            </a:extLst>
          </p:cNvPr>
          <p:cNvSpPr>
            <a:spLocks noGrp="1"/>
          </p:cNvSpPr>
          <p:nvPr>
            <p:ph type="title"/>
          </p:nvPr>
        </p:nvSpPr>
        <p:spPr>
          <a:xfrm>
            <a:off x="237478" y="254493"/>
            <a:ext cx="10140518" cy="580008"/>
          </a:xfrm>
        </p:spPr>
        <p:txBody>
          <a:bodyPr>
            <a:normAutofit fontScale="90000"/>
          </a:bodyPr>
          <a:lstStyle/>
          <a:p>
            <a:r>
              <a:rPr lang="ru-RU" dirty="0">
                <a:solidFill>
                  <a:schemeClr val="tx1"/>
                </a:solidFill>
              </a:rPr>
              <a:t>7.3 </a:t>
            </a:r>
            <a:r>
              <a:rPr lang="uk-UA" dirty="0" smtClean="0">
                <a:solidFill>
                  <a:schemeClr val="tx1"/>
                </a:solidFill>
              </a:rPr>
              <a:t>кондитерські та хлібобулочні  вироби</a:t>
            </a:r>
            <a:endParaRPr lang="uk-UA" dirty="0"/>
          </a:p>
        </p:txBody>
      </p:sp>
      <p:pic>
        <p:nvPicPr>
          <p:cNvPr id="4" name="Рисунок 3">
            <a:extLst>
              <a:ext uri="{FF2B5EF4-FFF2-40B4-BE49-F238E27FC236}">
                <a16:creationId xmlns="" xmlns:a16="http://schemas.microsoft.com/office/drawing/2014/main" id="{576EE2DE-5DEC-7E61-53A5-261884A93D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956" y="1125010"/>
            <a:ext cx="3884855" cy="2913641"/>
          </a:xfrm>
          <a:prstGeom prst="rect">
            <a:avLst/>
          </a:prstGeom>
        </p:spPr>
      </p:pic>
      <p:sp>
        <p:nvSpPr>
          <p:cNvPr id="5" name="TextBox 4">
            <a:extLst>
              <a:ext uri="{FF2B5EF4-FFF2-40B4-BE49-F238E27FC236}">
                <a16:creationId xmlns="" xmlns:a16="http://schemas.microsoft.com/office/drawing/2014/main" id="{73511E26-E623-E601-6FB8-CF234D814ADD}"/>
              </a:ext>
            </a:extLst>
          </p:cNvPr>
          <p:cNvSpPr txBox="1"/>
          <p:nvPr/>
        </p:nvSpPr>
        <p:spPr>
          <a:xfrm>
            <a:off x="925497" y="788335"/>
            <a:ext cx="3515557" cy="369332"/>
          </a:xfrm>
          <a:prstGeom prst="rect">
            <a:avLst/>
          </a:prstGeom>
          <a:noFill/>
        </p:spPr>
        <p:txBody>
          <a:bodyPr wrap="square" rtlCol="0">
            <a:spAutoFit/>
          </a:bodyPr>
          <a:lstStyle/>
          <a:p>
            <a:r>
              <a:rPr lang="ru-RU" i="0" dirty="0" err="1">
                <a:solidFill>
                  <a:srgbClr val="000000"/>
                </a:solidFill>
                <a:effectLst/>
                <a:latin typeface="Arial" panose="020B0604020202020204" pitchFamily="34" charset="0"/>
              </a:rPr>
              <a:t>Шулики</a:t>
            </a:r>
            <a:r>
              <a:rPr lang="ru-RU" i="0" dirty="0">
                <a:solidFill>
                  <a:srgbClr val="000000"/>
                </a:solidFill>
                <a:effectLst/>
                <a:latin typeface="Arial" panose="020B0604020202020204" pitchFamily="34" charset="0"/>
              </a:rPr>
              <a:t>(</a:t>
            </a:r>
            <a:r>
              <a:rPr lang="ru-RU" i="0" dirty="0" err="1">
                <a:solidFill>
                  <a:srgbClr val="000000"/>
                </a:solidFill>
                <a:effectLst/>
                <a:latin typeface="Arial" panose="020B0604020202020204" pitchFamily="34" charset="0"/>
              </a:rPr>
              <a:t>коржі</a:t>
            </a:r>
            <a:r>
              <a:rPr lang="ru-RU" i="0" dirty="0">
                <a:solidFill>
                  <a:srgbClr val="000000"/>
                </a:solidFill>
                <a:effectLst/>
                <a:latin typeface="Arial" panose="020B0604020202020204" pitchFamily="34" charset="0"/>
              </a:rPr>
              <a:t>) </a:t>
            </a:r>
            <a:r>
              <a:rPr lang="ru-RU" i="0" dirty="0" err="1">
                <a:solidFill>
                  <a:srgbClr val="000000"/>
                </a:solidFill>
                <a:effectLst/>
                <a:latin typeface="Arial" panose="020B0604020202020204" pitchFamily="34" charset="0"/>
              </a:rPr>
              <a:t>медові</a:t>
            </a:r>
            <a:r>
              <a:rPr lang="ru-RU" i="0" dirty="0">
                <a:solidFill>
                  <a:srgbClr val="000000"/>
                </a:solidFill>
                <a:effectLst/>
                <a:latin typeface="Arial" panose="020B0604020202020204" pitchFamily="34" charset="0"/>
              </a:rPr>
              <a:t> з маком</a:t>
            </a:r>
          </a:p>
        </p:txBody>
      </p:sp>
      <p:pic>
        <p:nvPicPr>
          <p:cNvPr id="7" name="Рисунок 6">
            <a:extLst>
              <a:ext uri="{FF2B5EF4-FFF2-40B4-BE49-F238E27FC236}">
                <a16:creationId xmlns="" xmlns:a16="http://schemas.microsoft.com/office/drawing/2014/main" id="{5B3CAC4D-39E1-B40D-5B76-E5BD902EE7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737" y="1111500"/>
            <a:ext cx="4103702" cy="3109695"/>
          </a:xfrm>
          <a:prstGeom prst="rect">
            <a:avLst/>
          </a:prstGeom>
        </p:spPr>
      </p:pic>
      <p:sp>
        <p:nvSpPr>
          <p:cNvPr id="8" name="TextBox 7">
            <a:extLst>
              <a:ext uri="{FF2B5EF4-FFF2-40B4-BE49-F238E27FC236}">
                <a16:creationId xmlns="" xmlns:a16="http://schemas.microsoft.com/office/drawing/2014/main" id="{0C5FB221-12BD-C90A-6068-6D8AD16A5FC4}"/>
              </a:ext>
            </a:extLst>
          </p:cNvPr>
          <p:cNvSpPr txBox="1"/>
          <p:nvPr/>
        </p:nvSpPr>
        <p:spPr>
          <a:xfrm>
            <a:off x="5486401" y="742168"/>
            <a:ext cx="3295835" cy="369332"/>
          </a:xfrm>
          <a:prstGeom prst="rect">
            <a:avLst/>
          </a:prstGeom>
          <a:noFill/>
        </p:spPr>
        <p:txBody>
          <a:bodyPr wrap="square" rtlCol="0">
            <a:spAutoFit/>
          </a:bodyPr>
          <a:lstStyle/>
          <a:p>
            <a:r>
              <a:rPr lang="ru-RU" dirty="0"/>
              <a:t>Вареники з маком та медом</a:t>
            </a:r>
            <a:endParaRPr lang="x-none" dirty="0"/>
          </a:p>
        </p:txBody>
      </p:sp>
      <p:pic>
        <p:nvPicPr>
          <p:cNvPr id="10" name="Рисунок 9">
            <a:extLst>
              <a:ext uri="{FF2B5EF4-FFF2-40B4-BE49-F238E27FC236}">
                <a16:creationId xmlns="" xmlns:a16="http://schemas.microsoft.com/office/drawing/2014/main" id="{9D8A858F-0696-0DDD-AD64-F0B6AFCFF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144" y="3604140"/>
            <a:ext cx="4189152" cy="2792768"/>
          </a:xfrm>
          <a:prstGeom prst="rect">
            <a:avLst/>
          </a:prstGeom>
        </p:spPr>
      </p:pic>
      <p:sp>
        <p:nvSpPr>
          <p:cNvPr id="11" name="TextBox 10">
            <a:extLst>
              <a:ext uri="{FF2B5EF4-FFF2-40B4-BE49-F238E27FC236}">
                <a16:creationId xmlns="" xmlns:a16="http://schemas.microsoft.com/office/drawing/2014/main" id="{4F3DD1ED-B633-EA5C-7663-3ED4C6B6CDBC}"/>
              </a:ext>
            </a:extLst>
          </p:cNvPr>
          <p:cNvSpPr txBox="1"/>
          <p:nvPr/>
        </p:nvSpPr>
        <p:spPr>
          <a:xfrm>
            <a:off x="2476871" y="6321954"/>
            <a:ext cx="3515557" cy="369332"/>
          </a:xfrm>
          <a:prstGeom prst="rect">
            <a:avLst/>
          </a:prstGeom>
          <a:noFill/>
        </p:spPr>
        <p:txBody>
          <a:bodyPr wrap="square" rtlCol="0">
            <a:spAutoFit/>
          </a:bodyPr>
          <a:lstStyle/>
          <a:p>
            <a:r>
              <a:rPr lang="ru-RU" b="0" i="0" u="none" strike="noStrike" dirty="0" err="1">
                <a:solidFill>
                  <a:srgbClr val="1D2124"/>
                </a:solidFill>
                <a:effectLst/>
                <a:latin typeface="inherit"/>
              </a:rPr>
              <a:t>Млинці</a:t>
            </a:r>
            <a:r>
              <a:rPr lang="ru-RU" b="0" i="0" u="none" strike="noStrike" dirty="0">
                <a:solidFill>
                  <a:srgbClr val="1D2124"/>
                </a:solidFill>
                <a:effectLst/>
                <a:latin typeface="inherit"/>
              </a:rPr>
              <a:t> на медовому </a:t>
            </a:r>
            <a:r>
              <a:rPr lang="ru-RU" b="0" i="0" u="none" strike="noStrike" dirty="0" err="1">
                <a:solidFill>
                  <a:srgbClr val="1D2124"/>
                </a:solidFill>
                <a:effectLst/>
                <a:latin typeface="inherit"/>
              </a:rPr>
              <a:t>тісті</a:t>
            </a:r>
            <a:endParaRPr lang="ru-RU" dirty="0">
              <a:solidFill>
                <a:srgbClr val="1D2124"/>
              </a:solidFill>
              <a:latin typeface="inherit"/>
            </a:endParaRPr>
          </a:p>
        </p:txBody>
      </p:sp>
      <p:pic>
        <p:nvPicPr>
          <p:cNvPr id="13" name="Рисунок 12">
            <a:extLst>
              <a:ext uri="{FF2B5EF4-FFF2-40B4-BE49-F238E27FC236}">
                <a16:creationId xmlns="" xmlns:a16="http://schemas.microsoft.com/office/drawing/2014/main" id="{DFCCC46D-0F2C-6B3A-F8AE-3C319C947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588" y="3429000"/>
            <a:ext cx="4339432" cy="2892954"/>
          </a:xfrm>
          <a:prstGeom prst="rect">
            <a:avLst/>
          </a:prstGeom>
        </p:spPr>
      </p:pic>
      <p:sp>
        <p:nvSpPr>
          <p:cNvPr id="14" name="TextBox 13">
            <a:extLst>
              <a:ext uri="{FF2B5EF4-FFF2-40B4-BE49-F238E27FC236}">
                <a16:creationId xmlns="" xmlns:a16="http://schemas.microsoft.com/office/drawing/2014/main" id="{85686CB2-48F3-03ED-1429-DF0DD20D800F}"/>
              </a:ext>
            </a:extLst>
          </p:cNvPr>
          <p:cNvSpPr txBox="1"/>
          <p:nvPr/>
        </p:nvSpPr>
        <p:spPr>
          <a:xfrm>
            <a:off x="8140824" y="6252023"/>
            <a:ext cx="3515557" cy="369332"/>
          </a:xfrm>
          <a:prstGeom prst="rect">
            <a:avLst/>
          </a:prstGeom>
          <a:noFill/>
        </p:spPr>
        <p:txBody>
          <a:bodyPr wrap="square" rtlCol="0">
            <a:spAutoFit/>
          </a:bodyPr>
          <a:lstStyle/>
          <a:p>
            <a:r>
              <a:rPr lang="ru-RU" b="0" i="0" u="none" strike="noStrike" dirty="0" err="1">
                <a:solidFill>
                  <a:srgbClr val="1D2124"/>
                </a:solidFill>
                <a:effectLst/>
                <a:latin typeface="inherit"/>
              </a:rPr>
              <a:t>Медові</a:t>
            </a:r>
            <a:r>
              <a:rPr lang="ru-RU" b="0" i="0" u="none" strike="noStrike" dirty="0">
                <a:solidFill>
                  <a:srgbClr val="1D2124"/>
                </a:solidFill>
                <a:effectLst/>
                <a:latin typeface="inherit"/>
              </a:rPr>
              <a:t> пряники</a:t>
            </a:r>
            <a:endParaRPr lang="ru-RU" dirty="0">
              <a:solidFill>
                <a:srgbClr val="1D2124"/>
              </a:solidFill>
              <a:latin typeface="inherit"/>
            </a:endParaRPr>
          </a:p>
        </p:txBody>
      </p:sp>
    </p:spTree>
    <p:extLst>
      <p:ext uri="{BB962C8B-B14F-4D97-AF65-F5344CB8AC3E}">
        <p14:creationId xmlns:p14="http://schemas.microsoft.com/office/powerpoint/2010/main" val="284921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F8F22FE-0D5A-3F97-9285-0F6CA06D1A20}"/>
              </a:ext>
            </a:extLst>
          </p:cNvPr>
          <p:cNvSpPr>
            <a:spLocks noGrp="1"/>
          </p:cNvSpPr>
          <p:nvPr>
            <p:ph type="title"/>
          </p:nvPr>
        </p:nvSpPr>
        <p:spPr>
          <a:xfrm>
            <a:off x="237478" y="245615"/>
            <a:ext cx="7255276" cy="580008"/>
          </a:xfrm>
        </p:spPr>
        <p:txBody>
          <a:bodyPr>
            <a:normAutofit fontScale="90000"/>
          </a:bodyPr>
          <a:lstStyle/>
          <a:p>
            <a:r>
              <a:rPr lang="ru-RU" dirty="0">
                <a:solidFill>
                  <a:schemeClr val="tx1"/>
                </a:solidFill>
              </a:rPr>
              <a:t>7.4Використання меду в напоях.</a:t>
            </a:r>
            <a:endParaRPr lang="ru-RU" dirty="0"/>
          </a:p>
        </p:txBody>
      </p:sp>
      <p:pic>
        <p:nvPicPr>
          <p:cNvPr id="4" name="Рисунок 3">
            <a:extLst>
              <a:ext uri="{FF2B5EF4-FFF2-40B4-BE49-F238E27FC236}">
                <a16:creationId xmlns="" xmlns:a16="http://schemas.microsoft.com/office/drawing/2014/main" id="{3F2B5E37-503F-90AC-A39F-4860F8408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839" y="3853644"/>
            <a:ext cx="3659819" cy="2439879"/>
          </a:xfrm>
          <a:prstGeom prst="rect">
            <a:avLst/>
          </a:prstGeom>
        </p:spPr>
      </p:pic>
      <p:sp>
        <p:nvSpPr>
          <p:cNvPr id="5" name="TextBox 4">
            <a:extLst>
              <a:ext uri="{FF2B5EF4-FFF2-40B4-BE49-F238E27FC236}">
                <a16:creationId xmlns="" xmlns:a16="http://schemas.microsoft.com/office/drawing/2014/main" id="{980A3C31-D616-09C0-9A85-46906BAA7196}"/>
              </a:ext>
            </a:extLst>
          </p:cNvPr>
          <p:cNvSpPr txBox="1"/>
          <p:nvPr/>
        </p:nvSpPr>
        <p:spPr>
          <a:xfrm>
            <a:off x="4084838" y="6236781"/>
            <a:ext cx="3659819" cy="369332"/>
          </a:xfrm>
          <a:prstGeom prst="rect">
            <a:avLst/>
          </a:prstGeom>
          <a:noFill/>
        </p:spPr>
        <p:txBody>
          <a:bodyPr wrap="square" rtlCol="0">
            <a:spAutoFit/>
          </a:bodyPr>
          <a:lstStyle/>
          <a:p>
            <a:r>
              <a:rPr lang="ru-RU" dirty="0" err="1">
                <a:solidFill>
                  <a:srgbClr val="343A40"/>
                </a:solidFill>
                <a:latin typeface="inherit"/>
              </a:rPr>
              <a:t>Винний</a:t>
            </a:r>
            <a:r>
              <a:rPr lang="ru-RU" dirty="0">
                <a:solidFill>
                  <a:srgbClr val="343A40"/>
                </a:solidFill>
                <a:latin typeface="inherit"/>
              </a:rPr>
              <a:t> </a:t>
            </a:r>
            <a:r>
              <a:rPr lang="ru-RU" dirty="0" err="1">
                <a:solidFill>
                  <a:srgbClr val="343A40"/>
                </a:solidFill>
                <a:latin typeface="inherit"/>
              </a:rPr>
              <a:t>збитень</a:t>
            </a:r>
            <a:endParaRPr lang="ru-RU" dirty="0">
              <a:solidFill>
                <a:srgbClr val="343A40"/>
              </a:solidFill>
              <a:latin typeface="inherit"/>
            </a:endParaRPr>
          </a:p>
        </p:txBody>
      </p:sp>
      <p:pic>
        <p:nvPicPr>
          <p:cNvPr id="7" name="Рисунок 6">
            <a:extLst>
              <a:ext uri="{FF2B5EF4-FFF2-40B4-BE49-F238E27FC236}">
                <a16:creationId xmlns="" xmlns:a16="http://schemas.microsoft.com/office/drawing/2014/main" id="{B706444F-C604-D76E-ED6C-4018FCA3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7084" y="334391"/>
            <a:ext cx="3075311" cy="4286796"/>
          </a:xfrm>
          <a:prstGeom prst="rect">
            <a:avLst/>
          </a:prstGeom>
        </p:spPr>
      </p:pic>
      <p:sp>
        <p:nvSpPr>
          <p:cNvPr id="8" name="TextBox 7">
            <a:extLst>
              <a:ext uri="{FF2B5EF4-FFF2-40B4-BE49-F238E27FC236}">
                <a16:creationId xmlns="" xmlns:a16="http://schemas.microsoft.com/office/drawing/2014/main" id="{A690A757-AA93-0C8C-C678-034806D600CB}"/>
              </a:ext>
            </a:extLst>
          </p:cNvPr>
          <p:cNvSpPr txBox="1"/>
          <p:nvPr/>
        </p:nvSpPr>
        <p:spPr>
          <a:xfrm>
            <a:off x="8942432" y="4621187"/>
            <a:ext cx="1624613" cy="369332"/>
          </a:xfrm>
          <a:prstGeom prst="rect">
            <a:avLst/>
          </a:prstGeom>
          <a:noFill/>
        </p:spPr>
        <p:txBody>
          <a:bodyPr wrap="square" rtlCol="0">
            <a:spAutoFit/>
          </a:bodyPr>
          <a:lstStyle/>
          <a:p>
            <a:r>
              <a:rPr lang="ru-RU" b="0" i="0" dirty="0">
                <a:solidFill>
                  <a:srgbClr val="202122"/>
                </a:solidFill>
                <a:effectLst/>
                <a:latin typeface="Arial" panose="020B0604020202020204" pitchFamily="34" charset="0"/>
              </a:rPr>
              <a:t>Мед </a:t>
            </a:r>
            <a:r>
              <a:rPr lang="ru-RU" b="0" i="0" dirty="0" err="1">
                <a:solidFill>
                  <a:srgbClr val="202122"/>
                </a:solidFill>
                <a:effectLst/>
                <a:latin typeface="Arial" panose="020B0604020202020204" pitchFamily="34" charset="0"/>
              </a:rPr>
              <a:t>питний</a:t>
            </a:r>
            <a:endParaRPr lang="x-none" dirty="0"/>
          </a:p>
        </p:txBody>
      </p:sp>
      <p:pic>
        <p:nvPicPr>
          <p:cNvPr id="10" name="Рисунок 9">
            <a:extLst>
              <a:ext uri="{FF2B5EF4-FFF2-40B4-BE49-F238E27FC236}">
                <a16:creationId xmlns="" xmlns:a16="http://schemas.microsoft.com/office/drawing/2014/main" id="{D5F935DA-3683-92C0-7075-08CA5C3F5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431" y="825623"/>
            <a:ext cx="4121518" cy="2774098"/>
          </a:xfrm>
          <a:prstGeom prst="rect">
            <a:avLst/>
          </a:prstGeom>
        </p:spPr>
      </p:pic>
      <p:sp>
        <p:nvSpPr>
          <p:cNvPr id="11" name="TextBox 10">
            <a:extLst>
              <a:ext uri="{FF2B5EF4-FFF2-40B4-BE49-F238E27FC236}">
                <a16:creationId xmlns="" xmlns:a16="http://schemas.microsoft.com/office/drawing/2014/main" id="{65338A0A-FD9D-258C-D6C4-DC905A8C2385}"/>
              </a:ext>
            </a:extLst>
          </p:cNvPr>
          <p:cNvSpPr txBox="1"/>
          <p:nvPr/>
        </p:nvSpPr>
        <p:spPr>
          <a:xfrm>
            <a:off x="3996431" y="3519425"/>
            <a:ext cx="4121518" cy="369332"/>
          </a:xfrm>
          <a:prstGeom prst="rect">
            <a:avLst/>
          </a:prstGeom>
          <a:noFill/>
        </p:spPr>
        <p:txBody>
          <a:bodyPr wrap="square" rtlCol="0">
            <a:spAutoFit/>
          </a:bodyPr>
          <a:lstStyle/>
          <a:p>
            <a:r>
              <a:rPr lang="ru-RU" dirty="0"/>
              <a:t>Медовуха</a:t>
            </a:r>
            <a:endParaRPr lang="x-none" dirty="0"/>
          </a:p>
        </p:txBody>
      </p:sp>
      <p:pic>
        <p:nvPicPr>
          <p:cNvPr id="13" name="Рисунок 12">
            <a:extLst>
              <a:ext uri="{FF2B5EF4-FFF2-40B4-BE49-F238E27FC236}">
                <a16:creationId xmlns="" xmlns:a16="http://schemas.microsoft.com/office/drawing/2014/main" id="{B68B0797-8333-63A5-EB14-E68AD188F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10" y="1008712"/>
            <a:ext cx="3109404" cy="4145872"/>
          </a:xfrm>
          <a:prstGeom prst="rect">
            <a:avLst/>
          </a:prstGeom>
        </p:spPr>
      </p:pic>
      <p:sp>
        <p:nvSpPr>
          <p:cNvPr id="14" name="TextBox 13">
            <a:extLst>
              <a:ext uri="{FF2B5EF4-FFF2-40B4-BE49-F238E27FC236}">
                <a16:creationId xmlns="" xmlns:a16="http://schemas.microsoft.com/office/drawing/2014/main" id="{7C6429F4-5976-AAAC-A113-2100788D0A8D}"/>
              </a:ext>
            </a:extLst>
          </p:cNvPr>
          <p:cNvSpPr txBox="1"/>
          <p:nvPr/>
        </p:nvSpPr>
        <p:spPr>
          <a:xfrm>
            <a:off x="344010" y="5172340"/>
            <a:ext cx="3109404" cy="369332"/>
          </a:xfrm>
          <a:prstGeom prst="rect">
            <a:avLst/>
          </a:prstGeom>
          <a:noFill/>
        </p:spPr>
        <p:txBody>
          <a:bodyPr wrap="square" rtlCol="0">
            <a:spAutoFit/>
          </a:bodyPr>
          <a:lstStyle/>
          <a:p>
            <a:r>
              <a:rPr lang="ru-RU" dirty="0" err="1"/>
              <a:t>Медове</a:t>
            </a:r>
            <a:r>
              <a:rPr lang="ru-RU" dirty="0"/>
              <a:t> </a:t>
            </a:r>
            <a:r>
              <a:rPr lang="ru-RU" dirty="0" err="1"/>
              <a:t>шампанське</a:t>
            </a:r>
            <a:endParaRPr lang="x-none" dirty="0"/>
          </a:p>
        </p:txBody>
      </p:sp>
    </p:spTree>
    <p:extLst>
      <p:ext uri="{BB962C8B-B14F-4D97-AF65-F5344CB8AC3E}">
        <p14:creationId xmlns:p14="http://schemas.microsoft.com/office/powerpoint/2010/main" val="801519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61BAB88-0C76-D232-2087-DC1356BBDFD9}"/>
              </a:ext>
            </a:extLst>
          </p:cNvPr>
          <p:cNvSpPr>
            <a:spLocks noGrp="1"/>
          </p:cNvSpPr>
          <p:nvPr>
            <p:ph type="title"/>
          </p:nvPr>
        </p:nvSpPr>
        <p:spPr>
          <a:xfrm>
            <a:off x="435006" y="369903"/>
            <a:ext cx="2532355" cy="464598"/>
          </a:xfrm>
        </p:spPr>
        <p:txBody>
          <a:bodyPr>
            <a:normAutofit fontScale="90000"/>
          </a:bodyPr>
          <a:lstStyle/>
          <a:p>
            <a:r>
              <a:rPr lang="uk-UA" dirty="0" smtClean="0">
                <a:solidFill>
                  <a:schemeClr val="tx1"/>
                </a:solidFill>
              </a:rPr>
              <a:t>Висновок:</a:t>
            </a:r>
            <a:endParaRPr lang="uk-UA" dirty="0"/>
          </a:p>
        </p:txBody>
      </p:sp>
      <p:sp>
        <p:nvSpPr>
          <p:cNvPr id="3" name="TextBox 2">
            <a:extLst>
              <a:ext uri="{FF2B5EF4-FFF2-40B4-BE49-F238E27FC236}">
                <a16:creationId xmlns="" xmlns:a16="http://schemas.microsoft.com/office/drawing/2014/main" id="{BD8B6F35-E9D9-C8C6-97B8-BC9A53EA7CD4}"/>
              </a:ext>
            </a:extLst>
          </p:cNvPr>
          <p:cNvSpPr txBox="1"/>
          <p:nvPr/>
        </p:nvSpPr>
        <p:spPr>
          <a:xfrm>
            <a:off x="435006" y="985421"/>
            <a:ext cx="7001523" cy="3970318"/>
          </a:xfrm>
          <a:prstGeom prst="rect">
            <a:avLst/>
          </a:prstGeom>
          <a:noFill/>
        </p:spPr>
        <p:txBody>
          <a:bodyPr wrap="square" rtlCol="0">
            <a:spAutoFit/>
          </a:bodyPr>
          <a:lstStyle/>
          <a:p>
            <a:r>
              <a:rPr lang="uk-UA" dirty="0" smtClean="0"/>
              <a:t>Мед - це натуральний продукт з багатим вмістом вітамінів, ферментів, мікроелементів та інших корисних речовин людини. Мед та його цілющі властивості відомі людям з давніх часів.</a:t>
            </a:r>
          </a:p>
          <a:p>
            <a:r>
              <a:rPr lang="uk-UA" sz="1800" dirty="0" smtClean="0"/>
              <a:t>Кулінарна характеристика меду відома всім, говорячи про користь меду, варто знати, що він не тільки корисний, але й смачний.  Українська кухня використовують більшість в страва х:для заправок салатів, в соуси, в каші з круп додають, гарячі страви з борошна та сиру домашнього, до млинів</a:t>
            </a:r>
            <a:r>
              <a:rPr lang="uk-UA" dirty="0" smtClean="0"/>
              <a:t>, оладків ,сирників  і подають окремо в </a:t>
            </a:r>
            <a:r>
              <a:rPr lang="uk-UA" dirty="0" err="1" smtClean="0"/>
              <a:t>соусничках</a:t>
            </a:r>
            <a:r>
              <a:rPr lang="uk-UA" dirty="0" smtClean="0"/>
              <a:t> так як мед краще використовувати в натуральному вигляді. Ми всі знаємо що до меду не використовують теплову обробку тому що вин втрачає свої корисні властивості. Важко відшукати людину, яка не знає користь меду для організму. У кожному будинку є хоча б півлітрова банка меду. Ми часто чуємо, що треба їсти мед, він дуже корисний. Так і є, але в міру!</a:t>
            </a:r>
            <a:endParaRPr lang="uk-UA" dirty="0"/>
          </a:p>
        </p:txBody>
      </p:sp>
      <p:pic>
        <p:nvPicPr>
          <p:cNvPr id="5" name="Рисунок 4">
            <a:extLst>
              <a:ext uri="{FF2B5EF4-FFF2-40B4-BE49-F238E27FC236}">
                <a16:creationId xmlns="" xmlns:a16="http://schemas.microsoft.com/office/drawing/2014/main" id="{380A7779-BB0E-B0EB-B0C1-3DCDB9DF0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529" y="683581"/>
            <a:ext cx="4454537" cy="2974332"/>
          </a:xfrm>
          <a:prstGeom prst="rect">
            <a:avLst/>
          </a:prstGeom>
        </p:spPr>
      </p:pic>
      <p:pic>
        <p:nvPicPr>
          <p:cNvPr id="7" name="Рисунок 6">
            <a:extLst>
              <a:ext uri="{FF2B5EF4-FFF2-40B4-BE49-F238E27FC236}">
                <a16:creationId xmlns="" xmlns:a16="http://schemas.microsoft.com/office/drawing/2014/main" id="{7512F7C1-819A-1EE8-5185-A2FF78EC2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883" y="3778545"/>
            <a:ext cx="4611183" cy="2743989"/>
          </a:xfrm>
          <a:prstGeom prst="rect">
            <a:avLst/>
          </a:prstGeom>
        </p:spPr>
      </p:pic>
    </p:spTree>
    <p:extLst>
      <p:ext uri="{BB962C8B-B14F-4D97-AF65-F5344CB8AC3E}">
        <p14:creationId xmlns:p14="http://schemas.microsoft.com/office/powerpoint/2010/main" val="488687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7566193-DD23-8E48-D7A6-95499CD01D5F}"/>
              </a:ext>
            </a:extLst>
          </p:cNvPr>
          <p:cNvSpPr>
            <a:spLocks noGrp="1"/>
          </p:cNvSpPr>
          <p:nvPr>
            <p:ph type="title"/>
          </p:nvPr>
        </p:nvSpPr>
        <p:spPr>
          <a:xfrm>
            <a:off x="858915" y="210103"/>
            <a:ext cx="2683276" cy="482353"/>
          </a:xfrm>
        </p:spPr>
        <p:txBody>
          <a:bodyPr>
            <a:normAutofit fontScale="90000"/>
          </a:bodyPr>
          <a:lstStyle/>
          <a:p>
            <a:r>
              <a:rPr lang="uk-UA" dirty="0" smtClean="0">
                <a:solidFill>
                  <a:schemeClr val="tx1"/>
                </a:solidFill>
              </a:rPr>
              <a:t>Література</a:t>
            </a:r>
            <a:endParaRPr lang="uk-UA" dirty="0"/>
          </a:p>
        </p:txBody>
      </p:sp>
      <p:pic>
        <p:nvPicPr>
          <p:cNvPr id="4" name="Рисунок 3">
            <a:extLst>
              <a:ext uri="{FF2B5EF4-FFF2-40B4-BE49-F238E27FC236}">
                <a16:creationId xmlns="" xmlns:a16="http://schemas.microsoft.com/office/drawing/2014/main" id="{C0A6E0CE-46DA-384D-9286-1EA7F8C3E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641" y="451280"/>
            <a:ext cx="6286500" cy="3190875"/>
          </a:xfrm>
          <a:prstGeom prst="rect">
            <a:avLst/>
          </a:prstGeom>
        </p:spPr>
      </p:pic>
      <p:sp>
        <p:nvSpPr>
          <p:cNvPr id="5" name="TextBox 4">
            <a:extLst>
              <a:ext uri="{FF2B5EF4-FFF2-40B4-BE49-F238E27FC236}">
                <a16:creationId xmlns="" xmlns:a16="http://schemas.microsoft.com/office/drawing/2014/main" id="{72A4D0A7-6A81-FA87-1EF1-101B0DE4941C}"/>
              </a:ext>
            </a:extLst>
          </p:cNvPr>
          <p:cNvSpPr txBox="1"/>
          <p:nvPr/>
        </p:nvSpPr>
        <p:spPr>
          <a:xfrm>
            <a:off x="266329" y="779941"/>
            <a:ext cx="4776187" cy="2926057"/>
          </a:xfrm>
          <a:prstGeom prst="rect">
            <a:avLst/>
          </a:prstGeom>
          <a:noFill/>
        </p:spPr>
        <p:txBody>
          <a:bodyPr wrap="square" rtlCol="0">
            <a:spAutoFit/>
          </a:bodyPr>
          <a:lstStyle/>
          <a:p>
            <a:pPr>
              <a:lnSpc>
                <a:spcPct val="107000"/>
              </a:lnSpc>
              <a:spcAft>
                <a:spcPts val="800"/>
              </a:spcAft>
            </a:pPr>
            <a:r>
              <a:rPr lang="uk-UA" sz="180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rPr>
              <a:t>Мартьянова Л. М. Мед. Золотий еліксир здоров'я. Користь та протипоказання, народні рецепти, Кулінарія, медицина. Київ, 2015. 287 С.</a:t>
            </a:r>
            <a:endParaRPr lang="uk-UA" sz="1800" dirty="0" smtClean="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uk-UA" sz="1800" dirty="0" smtClean="0">
                <a:solidFill>
                  <a:srgbClr val="221F1F"/>
                </a:solidFill>
                <a:effectLst/>
                <a:latin typeface="Calibri" panose="020F0502020204030204" pitchFamily="34" charset="0"/>
                <a:ea typeface="Calibri" panose="020F0502020204030204" pitchFamily="34" charset="0"/>
                <a:cs typeface="Calibri" panose="020F0502020204030204" pitchFamily="34" charset="0"/>
              </a:rPr>
              <a:t>Баранова А. І. Бджолиний мед - здоров'я цілий рік! Продукти бджільництва для здоров'я та довголіття. Київ, 2017. 224. С.</a:t>
            </a:r>
            <a:endParaRPr lang="uk-UA" sz="1800" dirty="0" smtClean="0">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100"/>
              </a:spcAft>
            </a:pPr>
            <a:r>
              <a:rPr lang="uk-UA" dirty="0" err="1" smtClean="0">
                <a:solidFill>
                  <a:srgbClr val="444444"/>
                </a:solidFill>
                <a:latin typeface="Calibri" panose="020F0502020204030204" pitchFamily="34" charset="0"/>
                <a:cs typeface="Calibri" panose="020F0502020204030204" pitchFamily="34" charset="0"/>
              </a:rPr>
              <a:t>В.С.Доцяк</a:t>
            </a:r>
            <a:r>
              <a:rPr lang="uk-UA" dirty="0" smtClean="0">
                <a:solidFill>
                  <a:srgbClr val="444444"/>
                </a:solidFill>
                <a:latin typeface="Calibri" panose="020F0502020204030204" pitchFamily="34" charset="0"/>
                <a:cs typeface="Calibri" panose="020F0502020204030204" pitchFamily="34" charset="0"/>
              </a:rPr>
              <a:t> </a:t>
            </a:r>
            <a:r>
              <a:rPr lang="uk-UA" sz="1800" dirty="0" smtClean="0">
                <a:solidFill>
                  <a:srgbClr val="444444"/>
                </a:solidFill>
                <a:effectLst/>
                <a:latin typeface="Calibri" panose="020F0502020204030204" pitchFamily="34" charset="0"/>
                <a:cs typeface="Calibri" panose="020F0502020204030204" pitchFamily="34" charset="0"/>
              </a:rPr>
              <a:t>Українська кухня</a:t>
            </a:r>
            <a:r>
              <a:rPr lang="uk-UA" dirty="0" smtClean="0">
                <a:solidFill>
                  <a:srgbClr val="444444"/>
                </a:solidFill>
                <a:latin typeface="Calibri" panose="020F0502020204030204" pitchFamily="34" charset="0"/>
                <a:cs typeface="Calibri" panose="020F0502020204030204" pitchFamily="34" charset="0"/>
              </a:rPr>
              <a:t> </a:t>
            </a:r>
            <a:r>
              <a:rPr lang="uk-UA" sz="1800" b="0" i="0" dirty="0" smtClean="0">
                <a:solidFill>
                  <a:srgbClr val="444444"/>
                </a:solidFill>
                <a:effectLst/>
                <a:latin typeface="Calibri" panose="020F0502020204030204" pitchFamily="34" charset="0"/>
                <a:cs typeface="Calibri" panose="020F0502020204030204" pitchFamily="34" charset="0"/>
              </a:rPr>
              <a:t>2-ге вид.,– Львів,</a:t>
            </a:r>
            <a:r>
              <a:rPr lang="uk-UA" sz="1800" i="0" dirty="0" smtClean="0">
                <a:solidFill>
                  <a:srgbClr val="444444"/>
                </a:solidFill>
                <a:effectLst/>
                <a:latin typeface="Calibri" panose="020F0502020204030204" pitchFamily="34" charset="0"/>
                <a:cs typeface="Calibri" panose="020F0502020204030204" pitchFamily="34" charset="0"/>
              </a:rPr>
              <a:t> 1998</a:t>
            </a:r>
            <a:r>
              <a:rPr lang="uk-UA" sz="1800" b="0" i="0" dirty="0" smtClean="0">
                <a:solidFill>
                  <a:srgbClr val="444444"/>
                </a:solidFill>
                <a:effectLst/>
                <a:latin typeface="Calibri" panose="020F0502020204030204" pitchFamily="34" charset="0"/>
                <a:cs typeface="Calibri" panose="020F0502020204030204" pitchFamily="34" charset="0"/>
              </a:rPr>
              <a:t>. – 556.с.</a:t>
            </a:r>
            <a:endParaRPr lang="uk-UA" sz="1800" b="0" i="0" dirty="0">
              <a:solidFill>
                <a:srgbClr val="444444"/>
              </a:solidFill>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403E1BC5-E967-6941-282A-444DA9F2CDA8}"/>
              </a:ext>
            </a:extLst>
          </p:cNvPr>
          <p:cNvSpPr txBox="1"/>
          <p:nvPr/>
        </p:nvSpPr>
        <p:spPr>
          <a:xfrm>
            <a:off x="266329" y="3773871"/>
            <a:ext cx="10582737" cy="646331"/>
          </a:xfrm>
          <a:prstGeom prst="rect">
            <a:avLst/>
          </a:prstGeom>
          <a:noFill/>
        </p:spPr>
        <p:txBody>
          <a:bodyPr wrap="square" rtlCol="0">
            <a:spAutoFit/>
          </a:bodyPr>
          <a:lstStyle/>
          <a:p>
            <a:r>
              <a:rPr lang="en-US" dirty="0">
                <a:hlinkClick r:id="rId3"/>
              </a:rPr>
              <a:t>http://www.medpodillya.com/stati/klassifikaciya-meda/</a:t>
            </a:r>
            <a:endParaRPr lang="x-none" dirty="0"/>
          </a:p>
          <a:p>
            <a:r>
              <a:rPr lang="en-US" dirty="0">
                <a:hlinkClick r:id="rId4"/>
              </a:rPr>
              <a:t>https://</a:t>
            </a:r>
            <a:r>
              <a:rPr lang="en-US" dirty="0" smtClean="0">
                <a:hlinkClick r:id="rId4"/>
              </a:rPr>
              <a:t>edaplus.info/directory-honey.html</a:t>
            </a:r>
            <a:endParaRPr lang="uk-UA" dirty="0"/>
          </a:p>
        </p:txBody>
      </p:sp>
    </p:spTree>
    <p:extLst>
      <p:ext uri="{BB962C8B-B14F-4D97-AF65-F5344CB8AC3E}">
        <p14:creationId xmlns:p14="http://schemas.microsoft.com/office/powerpoint/2010/main" val="903363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51889" y="2607025"/>
            <a:ext cx="5993949" cy="1107996"/>
          </a:xfrm>
          <a:prstGeom prst="rect">
            <a:avLst/>
          </a:prstGeom>
        </p:spPr>
        <p:txBody>
          <a:bodyPr wrap="none">
            <a:spAutoFit/>
          </a:bodyPr>
          <a:lstStyle/>
          <a:p>
            <a:pPr algn="ctr"/>
            <a:r>
              <a:rPr lang="uk-UA" sz="6600" dirty="0" smtClean="0"/>
              <a:t>Дякую за увагу!</a:t>
            </a:r>
            <a:endParaRPr lang="x-none" sz="6600" dirty="0"/>
          </a:p>
        </p:txBody>
      </p:sp>
    </p:spTree>
    <p:extLst>
      <p:ext uri="{BB962C8B-B14F-4D97-AF65-F5344CB8AC3E}">
        <p14:creationId xmlns:p14="http://schemas.microsoft.com/office/powerpoint/2010/main" val="3987252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C17B5B4-2B67-3ADA-C336-6F0BC16702D3}"/>
              </a:ext>
            </a:extLst>
          </p:cNvPr>
          <p:cNvSpPr>
            <a:spLocks noGrp="1"/>
          </p:cNvSpPr>
          <p:nvPr>
            <p:ph type="title"/>
          </p:nvPr>
        </p:nvSpPr>
        <p:spPr>
          <a:xfrm>
            <a:off x="1028700" y="277091"/>
            <a:ext cx="9875520" cy="554182"/>
          </a:xfrm>
        </p:spPr>
        <p:txBody>
          <a:bodyPr>
            <a:normAutofit fontScale="90000"/>
          </a:bodyPr>
          <a:lstStyle/>
          <a:p>
            <a:r>
              <a:rPr lang="ru-RU" dirty="0">
                <a:solidFill>
                  <a:schemeClr val="tx1"/>
                </a:solidFill>
              </a:rPr>
              <a:t>План:</a:t>
            </a:r>
          </a:p>
        </p:txBody>
      </p:sp>
      <p:sp>
        <p:nvSpPr>
          <p:cNvPr id="3" name="Объект 2">
            <a:extLst>
              <a:ext uri="{FF2B5EF4-FFF2-40B4-BE49-F238E27FC236}">
                <a16:creationId xmlns="" xmlns:a16="http://schemas.microsoft.com/office/drawing/2014/main" id="{CF1B3B60-B158-25B6-0183-4BCA4577A483}"/>
              </a:ext>
            </a:extLst>
          </p:cNvPr>
          <p:cNvSpPr>
            <a:spLocks noGrp="1"/>
          </p:cNvSpPr>
          <p:nvPr>
            <p:ph idx="1"/>
          </p:nvPr>
        </p:nvSpPr>
        <p:spPr>
          <a:xfrm>
            <a:off x="1031349" y="831273"/>
            <a:ext cx="9872871" cy="5725391"/>
          </a:xfrm>
        </p:spPr>
        <p:txBody>
          <a:bodyPr>
            <a:normAutofit fontScale="92500" lnSpcReduction="10000"/>
          </a:bodyPr>
          <a:lstStyle/>
          <a:p>
            <a:pPr marL="45720" indent="0">
              <a:buNone/>
            </a:pPr>
            <a:r>
              <a:rPr lang="uk-UA" dirty="0" smtClean="0">
                <a:solidFill>
                  <a:schemeClr val="tx1"/>
                </a:solidFill>
              </a:rPr>
              <a:t>1.Історичні факти виникнення меду.</a:t>
            </a:r>
          </a:p>
          <a:p>
            <a:pPr marL="45720" indent="0">
              <a:buNone/>
            </a:pPr>
            <a:r>
              <a:rPr lang="uk-UA" dirty="0" smtClean="0">
                <a:solidFill>
                  <a:schemeClr val="tx1"/>
                </a:solidFill>
              </a:rPr>
              <a:t>    2.Хімічний склад та класифікація видів меду.</a:t>
            </a:r>
          </a:p>
          <a:p>
            <a:pPr marL="45720" indent="0">
              <a:buNone/>
            </a:pPr>
            <a:r>
              <a:rPr lang="uk-UA" dirty="0" smtClean="0">
                <a:solidFill>
                  <a:schemeClr val="tx1"/>
                </a:solidFill>
              </a:rPr>
              <a:t>       3.Розвиток сучасного бджільництво</a:t>
            </a:r>
            <a:r>
              <a:rPr lang="uk-UA" dirty="0" smtClean="0"/>
              <a:t> </a:t>
            </a:r>
            <a:r>
              <a:rPr lang="uk-UA" dirty="0" smtClean="0">
                <a:solidFill>
                  <a:schemeClr val="tx1"/>
                </a:solidFill>
              </a:rPr>
              <a:t>і що потрібно про нього знати.</a:t>
            </a:r>
          </a:p>
          <a:p>
            <a:pPr marL="45720" indent="0">
              <a:buNone/>
            </a:pPr>
            <a:r>
              <a:rPr lang="uk-UA" dirty="0" smtClean="0">
                <a:solidFill>
                  <a:schemeClr val="tx1"/>
                </a:solidFill>
              </a:rPr>
              <a:t>          4.Використання меду у медицині і косметології.</a:t>
            </a:r>
          </a:p>
          <a:p>
            <a:pPr marL="45720" indent="0">
              <a:buNone/>
            </a:pPr>
            <a:r>
              <a:rPr lang="uk-UA" dirty="0" smtClean="0">
                <a:solidFill>
                  <a:schemeClr val="tx1"/>
                </a:solidFill>
              </a:rPr>
              <a:t>             5. Дослідження користі меду, його цінність та збереження.</a:t>
            </a:r>
          </a:p>
          <a:p>
            <a:pPr marL="45720" indent="0">
              <a:buNone/>
            </a:pPr>
            <a:r>
              <a:rPr lang="uk-UA" dirty="0" smtClean="0">
                <a:solidFill>
                  <a:schemeClr val="tx1"/>
                </a:solidFill>
              </a:rPr>
              <a:t>                 6. Прославляння меду у мистецтві та літературі України. </a:t>
            </a:r>
          </a:p>
          <a:p>
            <a:pPr marL="45720" indent="0">
              <a:buNone/>
            </a:pPr>
            <a:r>
              <a:rPr lang="uk-UA" dirty="0" smtClean="0">
                <a:solidFill>
                  <a:schemeClr val="tx1"/>
                </a:solidFill>
              </a:rPr>
              <a:t>                       7.Використання меду в національної української кухні.</a:t>
            </a:r>
          </a:p>
          <a:p>
            <a:pPr marL="45720" indent="0">
              <a:buNone/>
            </a:pPr>
            <a:r>
              <a:rPr lang="uk-UA" dirty="0" smtClean="0">
                <a:solidFill>
                  <a:schemeClr val="tx1"/>
                </a:solidFill>
              </a:rPr>
              <a:t>                                            7.1 закуски та, салати з медом.</a:t>
            </a:r>
          </a:p>
          <a:p>
            <a:pPr marL="45720" indent="0">
              <a:buNone/>
            </a:pPr>
            <a:r>
              <a:rPr lang="uk-UA" dirty="0" smtClean="0">
                <a:solidFill>
                  <a:schemeClr val="tx1"/>
                </a:solidFill>
              </a:rPr>
              <a:t>                                                   7.2 другі страви з медом</a:t>
            </a:r>
          </a:p>
          <a:p>
            <a:pPr marL="45720" indent="0">
              <a:buNone/>
            </a:pPr>
            <a:r>
              <a:rPr lang="uk-UA" dirty="0" smtClean="0">
                <a:solidFill>
                  <a:schemeClr val="tx1"/>
                </a:solidFill>
              </a:rPr>
              <a:t>                                                        7.3 кондитерські та хлібобулочні  вироби</a:t>
            </a:r>
          </a:p>
          <a:p>
            <a:pPr marL="45720" indent="0">
              <a:buNone/>
            </a:pPr>
            <a:r>
              <a:rPr lang="uk-UA" dirty="0" smtClean="0">
                <a:solidFill>
                  <a:schemeClr val="tx1"/>
                </a:solidFill>
              </a:rPr>
              <a:t>                                                           7.4Використання меду в напоях.</a:t>
            </a:r>
          </a:p>
          <a:p>
            <a:pPr marL="45720" indent="0">
              <a:buNone/>
            </a:pPr>
            <a:r>
              <a:rPr lang="uk-UA" dirty="0" smtClean="0">
                <a:solidFill>
                  <a:schemeClr val="tx1"/>
                </a:solidFill>
              </a:rPr>
              <a:t>                                                                         Висновок.</a:t>
            </a:r>
          </a:p>
          <a:p>
            <a:pPr marL="45720" indent="0">
              <a:buNone/>
            </a:pPr>
            <a:r>
              <a:rPr lang="uk-UA" dirty="0" smtClean="0">
                <a:solidFill>
                  <a:schemeClr val="tx1"/>
                </a:solidFill>
              </a:rPr>
              <a:t>                                                                                 Література.</a:t>
            </a:r>
            <a:endParaRPr lang="uk-UA" dirty="0">
              <a:solidFill>
                <a:schemeClr val="tx1"/>
              </a:solidFill>
            </a:endParaRPr>
          </a:p>
        </p:txBody>
      </p:sp>
    </p:spTree>
    <p:extLst>
      <p:ext uri="{BB962C8B-B14F-4D97-AF65-F5344CB8AC3E}">
        <p14:creationId xmlns:p14="http://schemas.microsoft.com/office/powerpoint/2010/main" val="4033122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B4992F8-FB12-678F-7C95-FCB824397AE0}"/>
              </a:ext>
            </a:extLst>
          </p:cNvPr>
          <p:cNvSpPr>
            <a:spLocks noGrp="1"/>
          </p:cNvSpPr>
          <p:nvPr>
            <p:ph type="title"/>
          </p:nvPr>
        </p:nvSpPr>
        <p:spPr>
          <a:xfrm>
            <a:off x="1031537" y="248715"/>
            <a:ext cx="9875520" cy="766439"/>
          </a:xfrm>
        </p:spPr>
        <p:txBody>
          <a:bodyPr/>
          <a:lstStyle/>
          <a:p>
            <a:r>
              <a:rPr lang="uk-UA" dirty="0" smtClean="0">
                <a:solidFill>
                  <a:schemeClr val="tx1"/>
                </a:solidFill>
              </a:rPr>
              <a:t>1.Історичні факти виникнення меду</a:t>
            </a:r>
            <a:endParaRPr lang="uk-UA" dirty="0"/>
          </a:p>
        </p:txBody>
      </p:sp>
      <p:sp>
        <p:nvSpPr>
          <p:cNvPr id="3" name="Объект 2">
            <a:extLst>
              <a:ext uri="{FF2B5EF4-FFF2-40B4-BE49-F238E27FC236}">
                <a16:creationId xmlns="" xmlns:a16="http://schemas.microsoft.com/office/drawing/2014/main" id="{971D6873-0B8F-CF9A-E25D-5AED84777A13}"/>
              </a:ext>
            </a:extLst>
          </p:cNvPr>
          <p:cNvSpPr>
            <a:spLocks noGrp="1"/>
          </p:cNvSpPr>
          <p:nvPr>
            <p:ph idx="1"/>
          </p:nvPr>
        </p:nvSpPr>
        <p:spPr>
          <a:xfrm>
            <a:off x="377550" y="1066600"/>
            <a:ext cx="11101277" cy="1100830"/>
          </a:xfrm>
        </p:spPr>
        <p:txBody>
          <a:bodyPr>
            <a:normAutofit/>
          </a:bodyPr>
          <a:lstStyle/>
          <a:p>
            <a:r>
              <a:rPr lang="uk-UA" sz="1800" dirty="0" smtClean="0"/>
              <a:t>   Історія меду сягає корінням у глибину тисячоліть. Достовірно відомо, що дикий мед добували ще 15 тис. років тому, у ранньому кам'яному віці. Саме цим віком датується малюнок, виявлений в </a:t>
            </a:r>
            <a:r>
              <a:rPr lang="uk-UA" sz="1800" dirty="0" err="1" smtClean="0"/>
              <a:t>Аранській</a:t>
            </a:r>
            <a:r>
              <a:rPr lang="uk-UA" sz="1800" dirty="0" smtClean="0"/>
              <a:t> печері, неподалік іспанського міста Валенсія. На ньому зображені люди, що вилізли по мотузках до отвору на високій скелі. Один із них дістав звідти соту і переклав у кошик, а навколо людей тим часом літали бджоли.</a:t>
            </a:r>
            <a:endParaRPr lang="uk-UA" sz="1800" dirty="0"/>
          </a:p>
        </p:txBody>
      </p:sp>
      <p:pic>
        <p:nvPicPr>
          <p:cNvPr id="5" name="Рисунок 4">
            <a:extLst>
              <a:ext uri="{FF2B5EF4-FFF2-40B4-BE49-F238E27FC236}">
                <a16:creationId xmlns="" xmlns:a16="http://schemas.microsoft.com/office/drawing/2014/main" id="{0673FADF-F1FD-A755-3931-3BA3AB36F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39" y="2266363"/>
            <a:ext cx="10617693" cy="3868106"/>
          </a:xfrm>
          <a:prstGeom prst="rect">
            <a:avLst/>
          </a:prstGeom>
        </p:spPr>
      </p:pic>
      <p:sp>
        <p:nvSpPr>
          <p:cNvPr id="6" name="TextBox 5">
            <a:extLst>
              <a:ext uri="{FF2B5EF4-FFF2-40B4-BE49-F238E27FC236}">
                <a16:creationId xmlns="" xmlns:a16="http://schemas.microsoft.com/office/drawing/2014/main" id="{E13C0CC4-BAB8-4DA8-4B3E-80E28C001398}"/>
              </a:ext>
            </a:extLst>
          </p:cNvPr>
          <p:cNvSpPr txBox="1"/>
          <p:nvPr/>
        </p:nvSpPr>
        <p:spPr>
          <a:xfrm>
            <a:off x="377550" y="6044502"/>
            <a:ext cx="4087919" cy="584775"/>
          </a:xfrm>
          <a:prstGeom prst="rect">
            <a:avLst/>
          </a:prstGeom>
          <a:noFill/>
        </p:spPr>
        <p:txBody>
          <a:bodyPr wrap="square" rtlCol="0">
            <a:spAutoFit/>
          </a:bodyPr>
          <a:lstStyle/>
          <a:p>
            <a:r>
              <a:rPr lang="uk-UA" sz="1600" dirty="0" smtClean="0"/>
              <a:t>Фреска наскальний малюнок з печери в Ла </a:t>
            </a:r>
            <a:r>
              <a:rPr lang="uk-UA" sz="1600" dirty="0" err="1" smtClean="0"/>
              <a:t>Аранас</a:t>
            </a:r>
            <a:r>
              <a:rPr lang="uk-UA" sz="1600" dirty="0" smtClean="0"/>
              <a:t>, Іспанія, 8000 років до </a:t>
            </a:r>
            <a:r>
              <a:rPr lang="uk-UA" sz="1600" dirty="0" err="1" smtClean="0"/>
              <a:t>н.е</a:t>
            </a:r>
            <a:endParaRPr lang="uk-UA" sz="1600" dirty="0"/>
          </a:p>
        </p:txBody>
      </p:sp>
      <p:sp>
        <p:nvSpPr>
          <p:cNvPr id="7" name="TextBox 6">
            <a:extLst>
              <a:ext uri="{FF2B5EF4-FFF2-40B4-BE49-F238E27FC236}">
                <a16:creationId xmlns="" xmlns:a16="http://schemas.microsoft.com/office/drawing/2014/main" id="{F6C3E8C5-4987-6AC0-EA4C-4CD7133E3BBE}"/>
              </a:ext>
            </a:extLst>
          </p:cNvPr>
          <p:cNvSpPr txBox="1"/>
          <p:nvPr/>
        </p:nvSpPr>
        <p:spPr>
          <a:xfrm>
            <a:off x="6662444" y="6152224"/>
            <a:ext cx="3232951" cy="369332"/>
          </a:xfrm>
          <a:prstGeom prst="rect">
            <a:avLst/>
          </a:prstGeom>
          <a:noFill/>
        </p:spPr>
        <p:txBody>
          <a:bodyPr wrap="square">
            <a:spAutoFit/>
          </a:bodyPr>
          <a:lstStyle/>
          <a:p>
            <a:r>
              <a:rPr lang="uk-UA" dirty="0" smtClean="0"/>
              <a:t>Ф</a:t>
            </a:r>
            <a:r>
              <a:rPr lang="uk-UA" sz="1800" dirty="0" smtClean="0"/>
              <a:t>реска стародавнього Єгипту</a:t>
            </a:r>
            <a:endParaRPr lang="uk-UA" dirty="0"/>
          </a:p>
        </p:txBody>
      </p:sp>
      <p:pic>
        <p:nvPicPr>
          <p:cNvPr id="9" name="Рисунок 8">
            <a:extLst>
              <a:ext uri="{FF2B5EF4-FFF2-40B4-BE49-F238E27FC236}">
                <a16:creationId xmlns="" xmlns:a16="http://schemas.microsoft.com/office/drawing/2014/main" id="{9CA885F3-8814-EC2B-A2AD-FC0ABD219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6629" y="253155"/>
            <a:ext cx="725009" cy="718952"/>
          </a:xfrm>
          <a:prstGeom prst="rect">
            <a:avLst/>
          </a:prstGeom>
        </p:spPr>
      </p:pic>
    </p:spTree>
    <p:extLst>
      <p:ext uri="{BB962C8B-B14F-4D97-AF65-F5344CB8AC3E}">
        <p14:creationId xmlns:p14="http://schemas.microsoft.com/office/powerpoint/2010/main" val="2549486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88C88D82-C6AB-AC02-D4F7-6AD42AD0E534}"/>
              </a:ext>
            </a:extLst>
          </p:cNvPr>
          <p:cNvSpPr>
            <a:spLocks noGrp="1"/>
          </p:cNvSpPr>
          <p:nvPr>
            <p:ph idx="1"/>
          </p:nvPr>
        </p:nvSpPr>
        <p:spPr>
          <a:xfrm>
            <a:off x="5056909" y="598135"/>
            <a:ext cx="7135091" cy="1245093"/>
          </a:xfrm>
          <a:noFill/>
          <a:ln>
            <a:solidFill>
              <a:schemeClr val="bg1"/>
            </a:solidFill>
          </a:ln>
        </p:spPr>
        <p:txBody>
          <a:bodyPr>
            <a:normAutofit/>
          </a:bodyPr>
          <a:lstStyle/>
          <a:p>
            <a:r>
              <a:rPr lang="ru-RU" sz="1800" dirty="0">
                <a:highlight>
                  <a:srgbClr val="FFFF00"/>
                </a:highlight>
              </a:rPr>
              <a:t>   </a:t>
            </a:r>
            <a:r>
              <a:rPr lang="uk-UA" sz="1800" dirty="0" smtClean="0">
                <a:highlight>
                  <a:srgbClr val="FFFF00"/>
                </a:highlight>
              </a:rPr>
              <a:t>Вулики</a:t>
            </a:r>
            <a:r>
              <a:rPr lang="uk-UA" sz="1800" dirty="0" smtClean="0"/>
              <a:t>, що нагадують за конструкцією сучасні, з'явилися приблизно за 7-8 століть до нашої ери в Стародавній Греції. Греки вперше почали робити в них перегородки та ефективно регулювати </a:t>
            </a:r>
            <a:r>
              <a:rPr lang="uk-UA" sz="1800" dirty="0" smtClean="0">
                <a:highlight>
                  <a:srgbClr val="FFFF00"/>
                </a:highlight>
              </a:rPr>
              <a:t>відбір </a:t>
            </a:r>
            <a:r>
              <a:rPr lang="uk-UA" sz="1800" dirty="0" smtClean="0"/>
              <a:t>надлишків меду.</a:t>
            </a:r>
            <a:endParaRPr lang="uk-UA" sz="1800" dirty="0"/>
          </a:p>
        </p:txBody>
      </p:sp>
      <p:pic>
        <p:nvPicPr>
          <p:cNvPr id="7" name="Рисунок 6">
            <a:extLst>
              <a:ext uri="{FF2B5EF4-FFF2-40B4-BE49-F238E27FC236}">
                <a16:creationId xmlns="" xmlns:a16="http://schemas.microsoft.com/office/drawing/2014/main" id="{414973A0-F466-B207-18D6-7E142AF21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638" y="369332"/>
            <a:ext cx="4239414" cy="5748357"/>
          </a:xfrm>
          <a:prstGeom prst="rect">
            <a:avLst/>
          </a:prstGeom>
        </p:spPr>
      </p:pic>
      <p:pic>
        <p:nvPicPr>
          <p:cNvPr id="9" name="Рисунок 8">
            <a:extLst>
              <a:ext uri="{FF2B5EF4-FFF2-40B4-BE49-F238E27FC236}">
                <a16:creationId xmlns="" xmlns:a16="http://schemas.microsoft.com/office/drawing/2014/main" id="{3DDF2DC1-5506-B060-1E3F-8014B13C2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30236"/>
            <a:ext cx="5342963" cy="4128117"/>
          </a:xfrm>
          <a:prstGeom prst="rect">
            <a:avLst/>
          </a:prstGeom>
        </p:spPr>
      </p:pic>
      <p:sp>
        <p:nvSpPr>
          <p:cNvPr id="2" name="TextBox 1">
            <a:extLst>
              <a:ext uri="{FF2B5EF4-FFF2-40B4-BE49-F238E27FC236}">
                <a16:creationId xmlns="" xmlns:a16="http://schemas.microsoft.com/office/drawing/2014/main" id="{D1C3B130-1AA9-C112-112B-BD1918B9A989}"/>
              </a:ext>
            </a:extLst>
          </p:cNvPr>
          <p:cNvSpPr txBox="1"/>
          <p:nvPr/>
        </p:nvSpPr>
        <p:spPr>
          <a:xfrm>
            <a:off x="7182817" y="6003525"/>
            <a:ext cx="3169328" cy="369332"/>
          </a:xfrm>
          <a:prstGeom prst="rect">
            <a:avLst/>
          </a:prstGeom>
          <a:noFill/>
        </p:spPr>
        <p:txBody>
          <a:bodyPr wrap="square" rtlCol="0">
            <a:spAutoFit/>
          </a:bodyPr>
          <a:lstStyle/>
          <a:p>
            <a:r>
              <a:rPr lang="x-none" dirty="0"/>
              <a:t>Ву</a:t>
            </a:r>
            <a:r>
              <a:rPr lang="uk-UA" dirty="0"/>
              <a:t>лики 7-8 століття</a:t>
            </a:r>
            <a:endParaRPr lang="x-none" dirty="0"/>
          </a:p>
        </p:txBody>
      </p:sp>
      <p:sp>
        <p:nvSpPr>
          <p:cNvPr id="4" name="TextBox 3">
            <a:extLst>
              <a:ext uri="{FF2B5EF4-FFF2-40B4-BE49-F238E27FC236}">
                <a16:creationId xmlns="" xmlns:a16="http://schemas.microsoft.com/office/drawing/2014/main" id="{98ABE5FF-C65B-C24E-6F1D-5A12DBD00218}"/>
              </a:ext>
            </a:extLst>
          </p:cNvPr>
          <p:cNvSpPr txBox="1"/>
          <p:nvPr/>
        </p:nvSpPr>
        <p:spPr>
          <a:xfrm>
            <a:off x="1299777" y="6221482"/>
            <a:ext cx="3258105" cy="369332"/>
          </a:xfrm>
          <a:prstGeom prst="rect">
            <a:avLst/>
          </a:prstGeom>
          <a:noFill/>
        </p:spPr>
        <p:txBody>
          <a:bodyPr wrap="square" rtlCol="0">
            <a:spAutoFit/>
          </a:bodyPr>
          <a:lstStyle/>
          <a:p>
            <a:r>
              <a:rPr lang="uk-UA" dirty="0" err="1"/>
              <a:t>Стародавння</a:t>
            </a:r>
            <a:r>
              <a:rPr lang="uk-UA" dirty="0"/>
              <a:t> </a:t>
            </a:r>
            <a:r>
              <a:rPr lang="uk-UA" dirty="0" err="1"/>
              <a:t>Гречеська</a:t>
            </a:r>
            <a:r>
              <a:rPr lang="uk-UA" dirty="0"/>
              <a:t> </a:t>
            </a:r>
            <a:r>
              <a:rPr lang="uk-UA" dirty="0" err="1"/>
              <a:t>пасека</a:t>
            </a:r>
            <a:endParaRPr lang="x-none" dirty="0"/>
          </a:p>
        </p:txBody>
      </p:sp>
      <p:pic>
        <p:nvPicPr>
          <p:cNvPr id="5" name="Рисунок 4">
            <a:extLst>
              <a:ext uri="{FF2B5EF4-FFF2-40B4-BE49-F238E27FC236}">
                <a16:creationId xmlns="" xmlns:a16="http://schemas.microsoft.com/office/drawing/2014/main" id="{DC0DE487-2F6D-0F83-3848-D6320E78E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6629" y="501730"/>
            <a:ext cx="725009" cy="718952"/>
          </a:xfrm>
          <a:prstGeom prst="rect">
            <a:avLst/>
          </a:prstGeom>
        </p:spPr>
      </p:pic>
      <p:sp>
        <p:nvSpPr>
          <p:cNvPr id="6" name="TextBox 5">
            <a:extLst>
              <a:ext uri="{FF2B5EF4-FFF2-40B4-BE49-F238E27FC236}">
                <a16:creationId xmlns="" xmlns:a16="http://schemas.microsoft.com/office/drawing/2014/main" id="{B2AB4FCC-CBAD-9C50-A08D-D5034A37FBBC}"/>
              </a:ext>
            </a:extLst>
          </p:cNvPr>
          <p:cNvSpPr txBox="1"/>
          <p:nvPr/>
        </p:nvSpPr>
        <p:spPr>
          <a:xfrm>
            <a:off x="226628" y="132398"/>
            <a:ext cx="527973" cy="369332"/>
          </a:xfrm>
          <a:prstGeom prst="rect">
            <a:avLst/>
          </a:prstGeom>
          <a:noFill/>
        </p:spPr>
        <p:txBody>
          <a:bodyPr wrap="square" rtlCol="0">
            <a:spAutoFit/>
          </a:bodyPr>
          <a:lstStyle/>
          <a:p>
            <a:r>
              <a:rPr lang="x-none" dirty="0"/>
              <a:t>1-2</a:t>
            </a:r>
          </a:p>
        </p:txBody>
      </p:sp>
      <p:sp>
        <p:nvSpPr>
          <p:cNvPr id="8" name="TextBox 7">
            <a:extLst>
              <a:ext uri="{FF2B5EF4-FFF2-40B4-BE49-F238E27FC236}">
                <a16:creationId xmlns="" xmlns:a16="http://schemas.microsoft.com/office/drawing/2014/main" id="{6ADC4B7E-C40B-09A6-9FA8-9567B0B93150}"/>
              </a:ext>
            </a:extLst>
          </p:cNvPr>
          <p:cNvSpPr txBox="1"/>
          <p:nvPr/>
        </p:nvSpPr>
        <p:spPr>
          <a:xfrm>
            <a:off x="5388089" y="234552"/>
            <a:ext cx="4239414" cy="369332"/>
          </a:xfrm>
          <a:prstGeom prst="rect">
            <a:avLst/>
          </a:prstGeom>
          <a:noFill/>
        </p:spPr>
        <p:txBody>
          <a:bodyPr wrap="square" rtlCol="0">
            <a:spAutoFit/>
          </a:bodyPr>
          <a:lstStyle/>
          <a:p>
            <a:r>
              <a:rPr lang="uk-UA" dirty="0" smtClean="0">
                <a:solidFill>
                  <a:schemeClr val="tx1"/>
                </a:solidFill>
              </a:rPr>
              <a:t>Історичні факти виникнення меду</a:t>
            </a:r>
            <a:endParaRPr lang="uk-UA" dirty="0"/>
          </a:p>
        </p:txBody>
      </p:sp>
    </p:spTree>
    <p:extLst>
      <p:ext uri="{BB962C8B-B14F-4D97-AF65-F5344CB8AC3E}">
        <p14:creationId xmlns:p14="http://schemas.microsoft.com/office/powerpoint/2010/main" val="3468376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7F8DF457-922A-8DA3-A0BF-D8C2F890007E}"/>
              </a:ext>
            </a:extLst>
          </p:cNvPr>
          <p:cNvSpPr>
            <a:spLocks noGrp="1"/>
          </p:cNvSpPr>
          <p:nvPr>
            <p:ph idx="1"/>
          </p:nvPr>
        </p:nvSpPr>
        <p:spPr>
          <a:xfrm>
            <a:off x="488272" y="676387"/>
            <a:ext cx="7221891" cy="2071251"/>
          </a:xfrm>
        </p:spPr>
        <p:txBody>
          <a:bodyPr>
            <a:normAutofit/>
          </a:bodyPr>
          <a:lstStyle/>
          <a:p>
            <a:r>
              <a:rPr lang="uk-UA" sz="1400" dirty="0" smtClean="0"/>
              <a:t>  </a:t>
            </a:r>
            <a:r>
              <a:rPr lang="uk-UA" sz="1700" dirty="0" smtClean="0"/>
              <a:t>Історія походження бджіл в Україні має дуже давнє коріння. </a:t>
            </a:r>
            <a:r>
              <a:rPr lang="uk-UA" sz="1700" dirty="0" smtClean="0">
                <a:highlight>
                  <a:srgbClr val="FFFF00"/>
                </a:highlight>
              </a:rPr>
              <a:t>Перша письмова згадка </a:t>
            </a:r>
            <a:r>
              <a:rPr lang="uk-UA" sz="1700" dirty="0" smtClean="0"/>
              <a:t>датується 945 р. В Давні часи в Україні почали селяни розвивати </a:t>
            </a:r>
            <a:r>
              <a:rPr lang="uk-UA" sz="1600" dirty="0" smtClean="0"/>
              <a:t>бджільництво</a:t>
            </a:r>
            <a:r>
              <a:rPr lang="uk-UA" sz="1800" dirty="0" smtClean="0"/>
              <a:t> </a:t>
            </a:r>
            <a:r>
              <a:rPr lang="uk-UA" sz="1700" dirty="0" smtClean="0"/>
              <a:t>у своїх населених пунктах і вони мали форму (грибів) в яких поселяли сімейство диких бджіл. Ці </a:t>
            </a:r>
            <a:r>
              <a:rPr lang="uk-UA" sz="1700" dirty="0"/>
              <a:t>домики бджіл почали </a:t>
            </a:r>
            <a:r>
              <a:rPr lang="uk-UA" sz="1700" dirty="0" smtClean="0"/>
              <a:t>виготовляти зі стовбурів дерев в яких робили дупло(пустота) для поселення </a:t>
            </a:r>
            <a:r>
              <a:rPr lang="uk-UA" sz="1700" dirty="0"/>
              <a:t>дикої </a:t>
            </a:r>
            <a:r>
              <a:rPr lang="uk-UA" sz="1700" dirty="0" smtClean="0"/>
              <a:t>бджолиної сім'ї і так розвивалося </a:t>
            </a:r>
            <a:r>
              <a:rPr lang="uk-UA" sz="1600" dirty="0" smtClean="0"/>
              <a:t>бджільництво</a:t>
            </a:r>
            <a:r>
              <a:rPr lang="uk-UA" sz="1800" dirty="0" smtClean="0"/>
              <a:t> </a:t>
            </a:r>
            <a:r>
              <a:rPr lang="uk-UA" sz="1700" dirty="0" smtClean="0"/>
              <a:t>та першій солодкий продукт який використовували Українські селяни.</a:t>
            </a:r>
            <a:endParaRPr lang="uk-UA" sz="1400" dirty="0"/>
          </a:p>
        </p:txBody>
      </p:sp>
      <p:pic>
        <p:nvPicPr>
          <p:cNvPr id="7" name="Рисунок 6">
            <a:extLst>
              <a:ext uri="{FF2B5EF4-FFF2-40B4-BE49-F238E27FC236}">
                <a16:creationId xmlns="" xmlns:a16="http://schemas.microsoft.com/office/drawing/2014/main" id="{1A385566-1877-00B0-74BD-43079FEBE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306" y="272453"/>
            <a:ext cx="4020200" cy="2390848"/>
          </a:xfrm>
          <a:prstGeom prst="rect">
            <a:avLst/>
          </a:prstGeom>
        </p:spPr>
      </p:pic>
      <p:pic>
        <p:nvPicPr>
          <p:cNvPr id="9" name="Рисунок 8">
            <a:extLst>
              <a:ext uri="{FF2B5EF4-FFF2-40B4-BE49-F238E27FC236}">
                <a16:creationId xmlns="" xmlns:a16="http://schemas.microsoft.com/office/drawing/2014/main" id="{2BB670E8-9BE1-1D51-C3F4-C0A0DE4EF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914" y="2867486"/>
            <a:ext cx="5901592" cy="3549385"/>
          </a:xfrm>
          <a:prstGeom prst="rect">
            <a:avLst/>
          </a:prstGeom>
        </p:spPr>
      </p:pic>
      <p:pic>
        <p:nvPicPr>
          <p:cNvPr id="13" name="Рисунок 12">
            <a:extLst>
              <a:ext uri="{FF2B5EF4-FFF2-40B4-BE49-F238E27FC236}">
                <a16:creationId xmlns="" xmlns:a16="http://schemas.microsoft.com/office/drawing/2014/main" id="{E5C7D55C-4F72-2EEF-55EF-3B04999E6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72" y="2867486"/>
            <a:ext cx="5299969" cy="3549385"/>
          </a:xfrm>
          <a:prstGeom prst="rect">
            <a:avLst/>
          </a:prstGeom>
        </p:spPr>
      </p:pic>
      <p:pic>
        <p:nvPicPr>
          <p:cNvPr id="2" name="Рисунок 1">
            <a:extLst>
              <a:ext uri="{FF2B5EF4-FFF2-40B4-BE49-F238E27FC236}">
                <a16:creationId xmlns="" xmlns:a16="http://schemas.microsoft.com/office/drawing/2014/main" id="{4CAD7A10-14FA-0BC3-6A22-08DC58C4B9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4047" y="319903"/>
            <a:ext cx="718974" cy="712968"/>
          </a:xfrm>
          <a:prstGeom prst="rect">
            <a:avLst/>
          </a:prstGeom>
        </p:spPr>
      </p:pic>
      <p:sp>
        <p:nvSpPr>
          <p:cNvPr id="4" name="TextBox 3">
            <a:extLst>
              <a:ext uri="{FF2B5EF4-FFF2-40B4-BE49-F238E27FC236}">
                <a16:creationId xmlns="" xmlns:a16="http://schemas.microsoft.com/office/drawing/2014/main" id="{CC2F3D5E-BE91-E923-BC73-B1BB7BEC51A5}"/>
              </a:ext>
            </a:extLst>
          </p:cNvPr>
          <p:cNvSpPr txBox="1"/>
          <p:nvPr/>
        </p:nvSpPr>
        <p:spPr>
          <a:xfrm>
            <a:off x="1056056" y="319903"/>
            <a:ext cx="550802" cy="369332"/>
          </a:xfrm>
          <a:prstGeom prst="rect">
            <a:avLst/>
          </a:prstGeom>
          <a:noFill/>
        </p:spPr>
        <p:txBody>
          <a:bodyPr wrap="square" rtlCol="0">
            <a:spAutoFit/>
          </a:bodyPr>
          <a:lstStyle/>
          <a:p>
            <a:r>
              <a:rPr lang="x-none" dirty="0"/>
              <a:t>1-3</a:t>
            </a:r>
          </a:p>
        </p:txBody>
      </p:sp>
      <p:sp>
        <p:nvSpPr>
          <p:cNvPr id="6" name="TextBox 5">
            <a:extLst>
              <a:ext uri="{FF2B5EF4-FFF2-40B4-BE49-F238E27FC236}">
                <a16:creationId xmlns="" xmlns:a16="http://schemas.microsoft.com/office/drawing/2014/main" id="{E187D4C6-24E1-3C5C-0EEB-55219DBFD8E2}"/>
              </a:ext>
            </a:extLst>
          </p:cNvPr>
          <p:cNvSpPr txBox="1"/>
          <p:nvPr/>
        </p:nvSpPr>
        <p:spPr>
          <a:xfrm>
            <a:off x="1415543" y="319903"/>
            <a:ext cx="6094520" cy="369332"/>
          </a:xfrm>
          <a:prstGeom prst="rect">
            <a:avLst/>
          </a:prstGeom>
          <a:noFill/>
        </p:spPr>
        <p:txBody>
          <a:bodyPr wrap="square">
            <a:spAutoFit/>
          </a:bodyPr>
          <a:lstStyle/>
          <a:p>
            <a:r>
              <a:rPr lang="uk-UA" dirty="0" smtClean="0">
                <a:solidFill>
                  <a:schemeClr val="tx1"/>
                </a:solidFill>
              </a:rPr>
              <a:t>Історичні факти виникнення </a:t>
            </a:r>
            <a:r>
              <a:rPr lang="ru-RU" dirty="0" smtClean="0">
                <a:solidFill>
                  <a:schemeClr val="tx1"/>
                </a:solidFill>
              </a:rPr>
              <a:t>меду</a:t>
            </a:r>
            <a:endParaRPr lang="x-none" dirty="0"/>
          </a:p>
        </p:txBody>
      </p:sp>
    </p:spTree>
    <p:extLst>
      <p:ext uri="{BB962C8B-B14F-4D97-AF65-F5344CB8AC3E}">
        <p14:creationId xmlns:p14="http://schemas.microsoft.com/office/powerpoint/2010/main" val="20381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Овал 13">
            <a:extLst>
              <a:ext uri="{FF2B5EF4-FFF2-40B4-BE49-F238E27FC236}">
                <a16:creationId xmlns="" xmlns:a16="http://schemas.microsoft.com/office/drawing/2014/main" id="{4A2B67DB-9361-2D1C-D0DB-F74F9A0B99B3}"/>
              </a:ext>
            </a:extLst>
          </p:cNvPr>
          <p:cNvSpPr/>
          <p:nvPr/>
        </p:nvSpPr>
        <p:spPr>
          <a:xfrm>
            <a:off x="9516862" y="4593167"/>
            <a:ext cx="2249243" cy="80445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Овал 11">
            <a:extLst>
              <a:ext uri="{FF2B5EF4-FFF2-40B4-BE49-F238E27FC236}">
                <a16:creationId xmlns="" xmlns:a16="http://schemas.microsoft.com/office/drawing/2014/main" id="{90FFE6D8-5161-216B-58E2-C2BB2B3B072A}"/>
              </a:ext>
            </a:extLst>
          </p:cNvPr>
          <p:cNvSpPr/>
          <p:nvPr/>
        </p:nvSpPr>
        <p:spPr>
          <a:xfrm>
            <a:off x="9418646" y="2897221"/>
            <a:ext cx="2330703" cy="13037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Овал 9">
            <a:extLst>
              <a:ext uri="{FF2B5EF4-FFF2-40B4-BE49-F238E27FC236}">
                <a16:creationId xmlns="" xmlns:a16="http://schemas.microsoft.com/office/drawing/2014/main" id="{FBB72887-7DB6-6C0D-99E8-B2A471A7F571}"/>
              </a:ext>
            </a:extLst>
          </p:cNvPr>
          <p:cNvSpPr/>
          <p:nvPr/>
        </p:nvSpPr>
        <p:spPr>
          <a:xfrm>
            <a:off x="9316800" y="1818157"/>
            <a:ext cx="2055733" cy="8584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5" name="Рисунок 4">
            <a:extLst>
              <a:ext uri="{FF2B5EF4-FFF2-40B4-BE49-F238E27FC236}">
                <a16:creationId xmlns="" xmlns:a16="http://schemas.microsoft.com/office/drawing/2014/main" id="{3B699B87-CA37-433E-0C9C-21F209426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268" y="1388014"/>
            <a:ext cx="6883532" cy="4373173"/>
          </a:xfrm>
          <a:prstGeom prst="rect">
            <a:avLst/>
          </a:prstGeom>
        </p:spPr>
      </p:pic>
      <p:sp>
        <p:nvSpPr>
          <p:cNvPr id="6" name="Овал 5">
            <a:extLst>
              <a:ext uri="{FF2B5EF4-FFF2-40B4-BE49-F238E27FC236}">
                <a16:creationId xmlns="" xmlns:a16="http://schemas.microsoft.com/office/drawing/2014/main" id="{8746F99A-B006-E213-0170-AE4C0A2F610B}"/>
              </a:ext>
            </a:extLst>
          </p:cNvPr>
          <p:cNvSpPr/>
          <p:nvPr/>
        </p:nvSpPr>
        <p:spPr>
          <a:xfrm>
            <a:off x="377535" y="5088690"/>
            <a:ext cx="3462057" cy="115159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Овал 3">
            <a:extLst>
              <a:ext uri="{FF2B5EF4-FFF2-40B4-BE49-F238E27FC236}">
                <a16:creationId xmlns="" xmlns:a16="http://schemas.microsoft.com/office/drawing/2014/main" id="{2F7898F7-6FF1-E42D-0C77-950FD6C39389}"/>
              </a:ext>
            </a:extLst>
          </p:cNvPr>
          <p:cNvSpPr/>
          <p:nvPr/>
        </p:nvSpPr>
        <p:spPr>
          <a:xfrm>
            <a:off x="349300" y="3077453"/>
            <a:ext cx="2539014" cy="186911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Овал 2">
            <a:extLst>
              <a:ext uri="{FF2B5EF4-FFF2-40B4-BE49-F238E27FC236}">
                <a16:creationId xmlns="" xmlns:a16="http://schemas.microsoft.com/office/drawing/2014/main" id="{576D447A-0A7A-586E-A92B-EA6A1ECC98A8}"/>
              </a:ext>
            </a:extLst>
          </p:cNvPr>
          <p:cNvSpPr/>
          <p:nvPr/>
        </p:nvSpPr>
        <p:spPr>
          <a:xfrm>
            <a:off x="1104674" y="1513644"/>
            <a:ext cx="1467537" cy="585926"/>
          </a:xfrm>
          <a:prstGeom prst="ellipse">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dirty="0"/>
          </a:p>
        </p:txBody>
      </p:sp>
      <p:sp>
        <p:nvSpPr>
          <p:cNvPr id="2" name="Заголовок 1">
            <a:extLst>
              <a:ext uri="{FF2B5EF4-FFF2-40B4-BE49-F238E27FC236}">
                <a16:creationId xmlns="" xmlns:a16="http://schemas.microsoft.com/office/drawing/2014/main" id="{90A31DB2-9FBB-8D04-D8CF-71BF2D53967E}"/>
              </a:ext>
            </a:extLst>
          </p:cNvPr>
          <p:cNvSpPr>
            <a:spLocks noGrp="1"/>
          </p:cNvSpPr>
          <p:nvPr>
            <p:ph type="title"/>
          </p:nvPr>
        </p:nvSpPr>
        <p:spPr>
          <a:xfrm>
            <a:off x="1231347" y="386319"/>
            <a:ext cx="10281673" cy="1006136"/>
          </a:xfrm>
        </p:spPr>
        <p:txBody>
          <a:bodyPr>
            <a:normAutofit fontScale="90000"/>
          </a:bodyPr>
          <a:lstStyle/>
          <a:p>
            <a:r>
              <a:rPr lang="ru-RU" dirty="0">
                <a:solidFill>
                  <a:schemeClr val="tx1"/>
                </a:solidFill>
              </a:rPr>
              <a:t>2.Хімічний склад та </a:t>
            </a:r>
            <a:r>
              <a:rPr lang="uk-UA" dirty="0" smtClean="0">
                <a:solidFill>
                  <a:schemeClr val="tx1"/>
                </a:solidFill>
              </a:rPr>
              <a:t>класифікація видів </a:t>
            </a:r>
            <a:r>
              <a:rPr lang="ru-RU" dirty="0" smtClean="0">
                <a:solidFill>
                  <a:schemeClr val="tx1"/>
                </a:solidFill>
              </a:rPr>
              <a:t>меду</a:t>
            </a:r>
            <a:r>
              <a:rPr lang="ru-RU" dirty="0">
                <a:solidFill>
                  <a:schemeClr val="tx1"/>
                </a:solidFill>
              </a:rPr>
              <a:t>.</a:t>
            </a:r>
            <a:br>
              <a:rPr lang="ru-RU" dirty="0">
                <a:solidFill>
                  <a:schemeClr val="tx1"/>
                </a:solidFill>
              </a:rPr>
            </a:br>
            <a:endParaRPr lang="ru-RU" dirty="0"/>
          </a:p>
        </p:txBody>
      </p:sp>
      <p:cxnSp>
        <p:nvCxnSpPr>
          <p:cNvPr id="11" name="Прямая со стрелкой 10">
            <a:extLst>
              <a:ext uri="{FF2B5EF4-FFF2-40B4-BE49-F238E27FC236}">
                <a16:creationId xmlns="" xmlns:a16="http://schemas.microsoft.com/office/drawing/2014/main" id="{2EBD5DAE-882F-3C20-5350-B84DAD9C8B39}"/>
              </a:ext>
            </a:extLst>
          </p:cNvPr>
          <p:cNvCxnSpPr>
            <a:cxnSpLocks/>
            <a:stCxn id="10" idx="2"/>
          </p:cNvCxnSpPr>
          <p:nvPr/>
        </p:nvCxnSpPr>
        <p:spPr>
          <a:xfrm flipH="1">
            <a:off x="6933460" y="2247387"/>
            <a:ext cx="2383340" cy="87755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Прямая со стрелкой 15">
            <a:extLst>
              <a:ext uri="{FF2B5EF4-FFF2-40B4-BE49-F238E27FC236}">
                <a16:creationId xmlns="" xmlns:a16="http://schemas.microsoft.com/office/drawing/2014/main" id="{939FDDC1-A389-5DC9-C0FF-16961E78D4D5}"/>
              </a:ext>
            </a:extLst>
          </p:cNvPr>
          <p:cNvCxnSpPr>
            <a:cxnSpLocks/>
            <a:stCxn id="12" idx="2"/>
          </p:cNvCxnSpPr>
          <p:nvPr/>
        </p:nvCxnSpPr>
        <p:spPr>
          <a:xfrm flipH="1" flipV="1">
            <a:off x="7257248" y="3431340"/>
            <a:ext cx="2161398" cy="1177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Прямая со стрелкой 17">
            <a:extLst>
              <a:ext uri="{FF2B5EF4-FFF2-40B4-BE49-F238E27FC236}">
                <a16:creationId xmlns="" xmlns:a16="http://schemas.microsoft.com/office/drawing/2014/main" id="{EAB40CAD-B030-BE17-86B8-D8B62AA5EB54}"/>
              </a:ext>
            </a:extLst>
          </p:cNvPr>
          <p:cNvCxnSpPr>
            <a:cxnSpLocks/>
            <a:stCxn id="14" idx="2"/>
          </p:cNvCxnSpPr>
          <p:nvPr/>
        </p:nvCxnSpPr>
        <p:spPr>
          <a:xfrm flipH="1" flipV="1">
            <a:off x="7279689" y="4181383"/>
            <a:ext cx="2237173" cy="8140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Прямая со стрелкой 20">
            <a:extLst>
              <a:ext uri="{FF2B5EF4-FFF2-40B4-BE49-F238E27FC236}">
                <a16:creationId xmlns="" xmlns:a16="http://schemas.microsoft.com/office/drawing/2014/main" id="{4461CC3D-5242-2B51-F584-64AA9479E25F}"/>
              </a:ext>
            </a:extLst>
          </p:cNvPr>
          <p:cNvCxnSpPr>
            <a:cxnSpLocks/>
            <a:stCxn id="3" idx="6"/>
          </p:cNvCxnSpPr>
          <p:nvPr/>
        </p:nvCxnSpPr>
        <p:spPr>
          <a:xfrm>
            <a:off x="2572211" y="1806607"/>
            <a:ext cx="2539014" cy="124287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Прямая со стрелкой 22">
            <a:extLst>
              <a:ext uri="{FF2B5EF4-FFF2-40B4-BE49-F238E27FC236}">
                <a16:creationId xmlns="" xmlns:a16="http://schemas.microsoft.com/office/drawing/2014/main" id="{C68CCE8C-9288-F93F-7DE9-8DA4108B2705}"/>
              </a:ext>
            </a:extLst>
          </p:cNvPr>
          <p:cNvCxnSpPr>
            <a:cxnSpLocks/>
            <a:stCxn id="4" idx="6"/>
          </p:cNvCxnSpPr>
          <p:nvPr/>
        </p:nvCxnSpPr>
        <p:spPr>
          <a:xfrm flipV="1">
            <a:off x="2888314" y="3574601"/>
            <a:ext cx="2225224" cy="4374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Прямая со стрелкой 24">
            <a:extLst>
              <a:ext uri="{FF2B5EF4-FFF2-40B4-BE49-F238E27FC236}">
                <a16:creationId xmlns="" xmlns:a16="http://schemas.microsoft.com/office/drawing/2014/main" id="{59F84EF9-2B0E-9A41-E7FC-215196E59749}"/>
              </a:ext>
            </a:extLst>
          </p:cNvPr>
          <p:cNvCxnSpPr>
            <a:cxnSpLocks/>
            <a:stCxn id="34" idx="0"/>
          </p:cNvCxnSpPr>
          <p:nvPr/>
        </p:nvCxnSpPr>
        <p:spPr>
          <a:xfrm flipV="1">
            <a:off x="2616535" y="4181383"/>
            <a:ext cx="2541391" cy="9408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TextBox 31">
            <a:extLst>
              <a:ext uri="{FF2B5EF4-FFF2-40B4-BE49-F238E27FC236}">
                <a16:creationId xmlns="" xmlns:a16="http://schemas.microsoft.com/office/drawing/2014/main" id="{B6E4B6A3-D366-4FF3-9A3D-349EBAFFA206}"/>
              </a:ext>
            </a:extLst>
          </p:cNvPr>
          <p:cNvSpPr txBox="1"/>
          <p:nvPr/>
        </p:nvSpPr>
        <p:spPr>
          <a:xfrm>
            <a:off x="1109710" y="1633491"/>
            <a:ext cx="1660124" cy="369332"/>
          </a:xfrm>
          <a:prstGeom prst="rect">
            <a:avLst/>
          </a:prstGeom>
          <a:noFill/>
        </p:spPr>
        <p:txBody>
          <a:bodyPr wrap="square" rtlCol="0">
            <a:spAutoFit/>
          </a:bodyPr>
          <a:lstStyle/>
          <a:p>
            <a:r>
              <a:rPr lang="uk-UA" dirty="0"/>
              <a:t>Вода 18-20</a:t>
            </a:r>
            <a:r>
              <a:rPr lang="en-US" dirty="0"/>
              <a:t>%</a:t>
            </a:r>
            <a:endParaRPr lang="x-none" dirty="0"/>
          </a:p>
        </p:txBody>
      </p:sp>
      <p:sp>
        <p:nvSpPr>
          <p:cNvPr id="33" name="TextBox 32">
            <a:extLst>
              <a:ext uri="{FF2B5EF4-FFF2-40B4-BE49-F238E27FC236}">
                <a16:creationId xmlns="" xmlns:a16="http://schemas.microsoft.com/office/drawing/2014/main" id="{58C3FEFA-DC19-E454-57E4-45943B5648F5}"/>
              </a:ext>
            </a:extLst>
          </p:cNvPr>
          <p:cNvSpPr txBox="1"/>
          <p:nvPr/>
        </p:nvSpPr>
        <p:spPr>
          <a:xfrm>
            <a:off x="659088" y="3222594"/>
            <a:ext cx="2185071" cy="1477328"/>
          </a:xfrm>
          <a:prstGeom prst="rect">
            <a:avLst/>
          </a:prstGeom>
          <a:noFill/>
        </p:spPr>
        <p:txBody>
          <a:bodyPr wrap="square" rtlCol="0">
            <a:spAutoFit/>
          </a:bodyPr>
          <a:lstStyle/>
          <a:p>
            <a:r>
              <a:rPr lang="uk-UA" dirty="0" smtClean="0"/>
              <a:t>Вуглеводи 75-80%:</a:t>
            </a:r>
          </a:p>
          <a:p>
            <a:r>
              <a:rPr lang="uk-UA" dirty="0" smtClean="0"/>
              <a:t>*Фруктоза-35%</a:t>
            </a:r>
          </a:p>
          <a:p>
            <a:r>
              <a:rPr lang="uk-UA" dirty="0" smtClean="0"/>
              <a:t>*Глюкоза-35%</a:t>
            </a:r>
          </a:p>
          <a:p>
            <a:r>
              <a:rPr lang="uk-UA" dirty="0" smtClean="0"/>
              <a:t>*Сахароза-1,5-3%</a:t>
            </a:r>
          </a:p>
          <a:p>
            <a:r>
              <a:rPr lang="uk-UA" dirty="0" smtClean="0"/>
              <a:t>*Полісахариди-5</a:t>
            </a:r>
            <a:r>
              <a:rPr lang="x-none" smtClean="0"/>
              <a:t>%</a:t>
            </a:r>
            <a:endParaRPr lang="x-none" dirty="0"/>
          </a:p>
        </p:txBody>
      </p:sp>
      <p:sp>
        <p:nvSpPr>
          <p:cNvPr id="34" name="TextBox 33">
            <a:extLst>
              <a:ext uri="{FF2B5EF4-FFF2-40B4-BE49-F238E27FC236}">
                <a16:creationId xmlns="" xmlns:a16="http://schemas.microsoft.com/office/drawing/2014/main" id="{32941CF4-77CC-1B21-63B7-57D71592B032}"/>
              </a:ext>
            </a:extLst>
          </p:cNvPr>
          <p:cNvSpPr txBox="1"/>
          <p:nvPr/>
        </p:nvSpPr>
        <p:spPr>
          <a:xfrm>
            <a:off x="965288" y="5122207"/>
            <a:ext cx="3302494" cy="1077218"/>
          </a:xfrm>
          <a:prstGeom prst="rect">
            <a:avLst/>
          </a:prstGeom>
          <a:noFill/>
        </p:spPr>
        <p:txBody>
          <a:bodyPr wrap="square" rtlCol="0">
            <a:spAutoFit/>
          </a:bodyPr>
          <a:lstStyle/>
          <a:p>
            <a:r>
              <a:rPr lang="x-none" sz="1600" smtClean="0"/>
              <a:t>Б</a:t>
            </a:r>
            <a:r>
              <a:rPr lang="uk-UA" sz="1600" dirty="0" smtClean="0"/>
              <a:t>ілки-0,1-2,3%</a:t>
            </a:r>
          </a:p>
          <a:p>
            <a:r>
              <a:rPr lang="uk-UA" sz="1600" dirty="0" smtClean="0"/>
              <a:t>*ферменти(</a:t>
            </a:r>
            <a:r>
              <a:rPr lang="uk-UA" sz="1600" dirty="0" err="1" smtClean="0"/>
              <a:t>інвертаза</a:t>
            </a:r>
            <a:r>
              <a:rPr lang="uk-UA" sz="1600" dirty="0" smtClean="0"/>
              <a:t>, амілаза, </a:t>
            </a:r>
            <a:r>
              <a:rPr lang="uk-UA" sz="1600" dirty="0" err="1" smtClean="0"/>
              <a:t>глікогенозу</a:t>
            </a:r>
            <a:r>
              <a:rPr lang="uk-UA" sz="1600" dirty="0" smtClean="0"/>
              <a:t>, каталаза)</a:t>
            </a:r>
          </a:p>
          <a:p>
            <a:r>
              <a:rPr lang="uk-UA" sz="1600" dirty="0" smtClean="0"/>
              <a:t>*амінокислоти</a:t>
            </a:r>
            <a:endParaRPr lang="uk-UA" sz="1600" dirty="0"/>
          </a:p>
        </p:txBody>
      </p:sp>
      <p:sp>
        <p:nvSpPr>
          <p:cNvPr id="39" name="TextBox 38">
            <a:extLst>
              <a:ext uri="{FF2B5EF4-FFF2-40B4-BE49-F238E27FC236}">
                <a16:creationId xmlns="" xmlns:a16="http://schemas.microsoft.com/office/drawing/2014/main" id="{ADB57BFC-9315-0ED3-12DA-04AFB590F92B}"/>
              </a:ext>
            </a:extLst>
          </p:cNvPr>
          <p:cNvSpPr txBox="1"/>
          <p:nvPr/>
        </p:nvSpPr>
        <p:spPr>
          <a:xfrm>
            <a:off x="9404790" y="1908737"/>
            <a:ext cx="2290439" cy="646331"/>
          </a:xfrm>
          <a:prstGeom prst="rect">
            <a:avLst/>
          </a:prstGeom>
          <a:noFill/>
        </p:spPr>
        <p:txBody>
          <a:bodyPr wrap="square" rtlCol="0">
            <a:spAutoFit/>
          </a:bodyPr>
          <a:lstStyle/>
          <a:p>
            <a:r>
              <a:rPr lang="uk-UA" dirty="0" smtClean="0"/>
              <a:t>Мінеральні речовини</a:t>
            </a:r>
            <a:r>
              <a:rPr lang="x-none" smtClean="0"/>
              <a:t>-0,2-2</a:t>
            </a:r>
            <a:r>
              <a:rPr lang="x-none" dirty="0"/>
              <a:t>%</a:t>
            </a:r>
          </a:p>
        </p:txBody>
      </p:sp>
      <p:sp>
        <p:nvSpPr>
          <p:cNvPr id="40" name="TextBox 39">
            <a:extLst>
              <a:ext uri="{FF2B5EF4-FFF2-40B4-BE49-F238E27FC236}">
                <a16:creationId xmlns="" xmlns:a16="http://schemas.microsoft.com/office/drawing/2014/main" id="{C1A01169-11FE-3C12-CE2C-E0B43F4D596B}"/>
              </a:ext>
            </a:extLst>
          </p:cNvPr>
          <p:cNvSpPr txBox="1"/>
          <p:nvPr/>
        </p:nvSpPr>
        <p:spPr>
          <a:xfrm>
            <a:off x="9466367" y="3222594"/>
            <a:ext cx="2598386" cy="646331"/>
          </a:xfrm>
          <a:prstGeom prst="rect">
            <a:avLst/>
          </a:prstGeom>
          <a:noFill/>
        </p:spPr>
        <p:txBody>
          <a:bodyPr wrap="square" rtlCol="0">
            <a:spAutoFit/>
          </a:bodyPr>
          <a:lstStyle/>
          <a:p>
            <a:r>
              <a:rPr lang="uk-UA" dirty="0" smtClean="0"/>
              <a:t>Органічні </a:t>
            </a:r>
            <a:r>
              <a:rPr lang="uk-UA" dirty="0" smtClean="0"/>
              <a:t>кислоти-</a:t>
            </a:r>
            <a:endParaRPr lang="en-US" dirty="0" smtClean="0"/>
          </a:p>
          <a:p>
            <a:r>
              <a:rPr lang="uk-UA" dirty="0" smtClean="0"/>
              <a:t>0,3%</a:t>
            </a:r>
            <a:r>
              <a:rPr lang="en-US" dirty="0" smtClean="0"/>
              <a:t> </a:t>
            </a:r>
            <a:endParaRPr lang="uk-UA" dirty="0"/>
          </a:p>
        </p:txBody>
      </p:sp>
      <p:sp>
        <p:nvSpPr>
          <p:cNvPr id="42" name="TextBox 41">
            <a:extLst>
              <a:ext uri="{FF2B5EF4-FFF2-40B4-BE49-F238E27FC236}">
                <a16:creationId xmlns="" xmlns:a16="http://schemas.microsoft.com/office/drawing/2014/main" id="{C38596F3-A872-41BD-945C-4AD4BC8D2FA7}"/>
              </a:ext>
            </a:extLst>
          </p:cNvPr>
          <p:cNvSpPr txBox="1"/>
          <p:nvPr/>
        </p:nvSpPr>
        <p:spPr>
          <a:xfrm>
            <a:off x="9626588" y="4651795"/>
            <a:ext cx="2139518" cy="646331"/>
          </a:xfrm>
          <a:prstGeom prst="rect">
            <a:avLst/>
          </a:prstGeom>
          <a:noFill/>
        </p:spPr>
        <p:txBody>
          <a:bodyPr wrap="square" rtlCol="0">
            <a:spAutoFit/>
          </a:bodyPr>
          <a:lstStyle/>
          <a:p>
            <a:r>
              <a:rPr lang="x-none" smtClean="0"/>
              <a:t>В</a:t>
            </a:r>
            <a:r>
              <a:rPr lang="uk-UA" dirty="0" err="1" smtClean="0"/>
              <a:t>ітаміни</a:t>
            </a:r>
            <a:r>
              <a:rPr lang="x-none" smtClean="0"/>
              <a:t>-</a:t>
            </a:r>
            <a:r>
              <a:rPr lang="en-US" dirty="0"/>
              <a:t>0,5-0,6% (B2,B6,C,PP,H,E,K)</a:t>
            </a:r>
            <a:endParaRPr lang="x-none" dirty="0"/>
          </a:p>
        </p:txBody>
      </p:sp>
      <p:pic>
        <p:nvPicPr>
          <p:cNvPr id="7" name="Рисунок 6">
            <a:extLst>
              <a:ext uri="{FF2B5EF4-FFF2-40B4-BE49-F238E27FC236}">
                <a16:creationId xmlns="" xmlns:a16="http://schemas.microsoft.com/office/drawing/2014/main" id="{E865E2A6-79FD-F9DB-F317-FF2819072A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6629" y="253155"/>
            <a:ext cx="725009" cy="718952"/>
          </a:xfrm>
          <a:prstGeom prst="rect">
            <a:avLst/>
          </a:prstGeom>
        </p:spPr>
      </p:pic>
    </p:spTree>
    <p:extLst>
      <p:ext uri="{BB962C8B-B14F-4D97-AF65-F5344CB8AC3E}">
        <p14:creationId xmlns:p14="http://schemas.microsoft.com/office/powerpoint/2010/main" val="2680954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8B7EE802-34E4-DE50-8765-F4F91008DB15}"/>
              </a:ext>
            </a:extLst>
          </p:cNvPr>
          <p:cNvSpPr>
            <a:spLocks noGrp="1"/>
          </p:cNvSpPr>
          <p:nvPr>
            <p:ph idx="1"/>
          </p:nvPr>
        </p:nvSpPr>
        <p:spPr>
          <a:xfrm>
            <a:off x="1159564" y="494931"/>
            <a:ext cx="9872871" cy="2328169"/>
          </a:xfrm>
        </p:spPr>
        <p:txBody>
          <a:bodyPr>
            <a:normAutofit fontScale="85000" lnSpcReduction="10000"/>
          </a:bodyPr>
          <a:lstStyle/>
          <a:p>
            <a:r>
              <a:rPr lang="uk-UA" sz="1800" dirty="0" smtClean="0"/>
              <a:t>За </a:t>
            </a:r>
            <a:r>
              <a:rPr lang="uk-UA" sz="1800" dirty="0" smtClean="0">
                <a:solidFill>
                  <a:schemeClr val="tx1"/>
                </a:solidFill>
              </a:rPr>
              <a:t>походженням</a:t>
            </a:r>
            <a:r>
              <a:rPr lang="uk-UA" sz="1800" dirty="0" smtClean="0"/>
              <a:t> мед підрозділяється на </a:t>
            </a:r>
            <a:r>
              <a:rPr lang="uk-UA" sz="1800" dirty="0" smtClean="0">
                <a:highlight>
                  <a:srgbClr val="FFFF00"/>
                </a:highlight>
              </a:rPr>
              <a:t>квітковий, падевий та змішаний</a:t>
            </a:r>
            <a:r>
              <a:rPr lang="uk-UA" sz="1800" dirty="0" smtClean="0"/>
              <a:t>. Квітковий мед виробляється бджолами з нектару рослин, як квіткових, і неквіткових. Падевий мед виробляється з медяної роси і паді - солодких виділень деяких комах, наприклад, попелиці. Змішаний мед виходить як із квіткового нектару, так і з паді.</a:t>
            </a:r>
          </a:p>
          <a:p>
            <a:r>
              <a:rPr lang="uk-UA" sz="1800" dirty="0" smtClean="0"/>
              <a:t>Усі </a:t>
            </a:r>
            <a:r>
              <a:rPr lang="uk-UA" sz="1800" dirty="0" smtClean="0">
                <a:solidFill>
                  <a:schemeClr val="tx1"/>
                </a:solidFill>
              </a:rPr>
              <a:t>сорти</a:t>
            </a:r>
            <a:r>
              <a:rPr lang="uk-UA" sz="1800" dirty="0" smtClean="0"/>
              <a:t> меду поділяються на </a:t>
            </a:r>
            <a:r>
              <a:rPr lang="uk-UA" sz="1800" dirty="0" err="1" smtClean="0">
                <a:highlight>
                  <a:srgbClr val="FFFF00"/>
                </a:highlight>
              </a:rPr>
              <a:t>монофлорні</a:t>
            </a:r>
            <a:r>
              <a:rPr lang="uk-UA" sz="1800" dirty="0" smtClean="0">
                <a:highlight>
                  <a:srgbClr val="FFFF00"/>
                </a:highlight>
              </a:rPr>
              <a:t> та </a:t>
            </a:r>
            <a:r>
              <a:rPr lang="uk-UA" sz="1800" dirty="0" err="1" smtClean="0">
                <a:highlight>
                  <a:srgbClr val="FFFF00"/>
                </a:highlight>
              </a:rPr>
              <a:t>поліфлорні</a:t>
            </a:r>
            <a:r>
              <a:rPr lang="uk-UA" sz="1800" dirty="0" smtClean="0"/>
              <a:t>. </a:t>
            </a:r>
            <a:r>
              <a:rPr lang="uk-UA" sz="1800" dirty="0" err="1" smtClean="0"/>
              <a:t>Монофлорний</a:t>
            </a:r>
            <a:r>
              <a:rPr lang="uk-UA" sz="1800" dirty="0" smtClean="0"/>
              <a:t> мед бджоли збирають головним чином з одного виду рослин, а </a:t>
            </a:r>
            <a:r>
              <a:rPr lang="uk-UA" sz="1800" dirty="0" err="1" smtClean="0"/>
              <a:t>поліфлорний</a:t>
            </a:r>
            <a:r>
              <a:rPr lang="uk-UA" sz="1800" dirty="0" smtClean="0"/>
              <a:t> – з різних трав, чагарників та дерев. </a:t>
            </a:r>
            <a:r>
              <a:rPr lang="uk-UA" sz="1800" dirty="0" err="1" smtClean="0"/>
              <a:t>Поліфлорний</a:t>
            </a:r>
            <a:r>
              <a:rPr lang="uk-UA" sz="1800" dirty="0" smtClean="0"/>
              <a:t> мед зазвичай класифікується за місцем його отримання - гірський, луговий, степовий, лісовий і </a:t>
            </a:r>
            <a:r>
              <a:rPr lang="uk-UA" sz="1800" dirty="0" err="1" smtClean="0"/>
              <a:t>т.д</a:t>
            </a:r>
            <a:r>
              <a:rPr lang="uk-UA" sz="1800" dirty="0" smtClean="0"/>
              <a:t>.</a:t>
            </a:r>
          </a:p>
          <a:p>
            <a:r>
              <a:rPr lang="uk-UA" sz="1800" dirty="0" smtClean="0"/>
              <a:t>Мед підрозділяють на </a:t>
            </a:r>
            <a:r>
              <a:rPr lang="uk-UA" sz="1800" dirty="0" smtClean="0">
                <a:highlight>
                  <a:srgbClr val="FFFF00"/>
                </a:highlight>
              </a:rPr>
              <a:t>стільниковий і відцентровий</a:t>
            </a:r>
            <a:r>
              <a:rPr lang="uk-UA" sz="1800" dirty="0" smtClean="0"/>
              <a:t>. Стільниковий мед не вилучається із стільників, а продається разом з ними у вигляді невеликих прямокутників. Усередині сотень мед може бути рідким або мати густу консистенцію. Відцентровий мед отримують шляхом його викачування з осередків </a:t>
            </a:r>
            <a:r>
              <a:rPr lang="uk-UA" sz="1800" dirty="0" err="1" smtClean="0"/>
              <a:t>сотів</a:t>
            </a:r>
            <a:r>
              <a:rPr lang="uk-UA" sz="1800" dirty="0" smtClean="0"/>
              <a:t> за допомогою медогонки.</a:t>
            </a:r>
            <a:endParaRPr lang="uk-UA" sz="1800" dirty="0"/>
          </a:p>
        </p:txBody>
      </p:sp>
      <p:pic>
        <p:nvPicPr>
          <p:cNvPr id="8" name="Рисунок 7">
            <a:extLst>
              <a:ext uri="{FF2B5EF4-FFF2-40B4-BE49-F238E27FC236}">
                <a16:creationId xmlns="" xmlns:a16="http://schemas.microsoft.com/office/drawing/2014/main" id="{01C53A7E-EA9A-58D1-656A-DFE3108C0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772" y="2670553"/>
            <a:ext cx="6378572" cy="3974277"/>
          </a:xfrm>
          <a:prstGeom prst="rect">
            <a:avLst/>
          </a:prstGeom>
        </p:spPr>
      </p:pic>
      <p:pic>
        <p:nvPicPr>
          <p:cNvPr id="2" name="Рисунок 1">
            <a:extLst>
              <a:ext uri="{FF2B5EF4-FFF2-40B4-BE49-F238E27FC236}">
                <a16:creationId xmlns="" xmlns:a16="http://schemas.microsoft.com/office/drawing/2014/main" id="{E1D9252E-9BE6-3614-DF60-EDF2447AC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6650" y="306421"/>
            <a:ext cx="725009" cy="718952"/>
          </a:xfrm>
          <a:prstGeom prst="rect">
            <a:avLst/>
          </a:prstGeom>
        </p:spPr>
      </p:pic>
      <p:sp>
        <p:nvSpPr>
          <p:cNvPr id="4" name="TextBox 3">
            <a:extLst>
              <a:ext uri="{FF2B5EF4-FFF2-40B4-BE49-F238E27FC236}">
                <a16:creationId xmlns="" xmlns:a16="http://schemas.microsoft.com/office/drawing/2014/main" id="{4A8C517F-3B4E-0B52-2FA3-43D7798493E1}"/>
              </a:ext>
            </a:extLst>
          </p:cNvPr>
          <p:cNvSpPr txBox="1"/>
          <p:nvPr/>
        </p:nvSpPr>
        <p:spPr>
          <a:xfrm>
            <a:off x="1031658" y="296565"/>
            <a:ext cx="521933" cy="369332"/>
          </a:xfrm>
          <a:prstGeom prst="rect">
            <a:avLst/>
          </a:prstGeom>
          <a:noFill/>
        </p:spPr>
        <p:txBody>
          <a:bodyPr wrap="square" rtlCol="0">
            <a:spAutoFit/>
          </a:bodyPr>
          <a:lstStyle/>
          <a:p>
            <a:r>
              <a:rPr lang="x-none" dirty="0"/>
              <a:t>2-2</a:t>
            </a:r>
          </a:p>
        </p:txBody>
      </p:sp>
      <p:sp>
        <p:nvSpPr>
          <p:cNvPr id="9" name="TextBox 8">
            <a:extLst>
              <a:ext uri="{FF2B5EF4-FFF2-40B4-BE49-F238E27FC236}">
                <a16:creationId xmlns="" xmlns:a16="http://schemas.microsoft.com/office/drawing/2014/main" id="{FBAF3E35-0706-9084-9671-B61F3A5B7AC9}"/>
              </a:ext>
            </a:extLst>
          </p:cNvPr>
          <p:cNvSpPr txBox="1"/>
          <p:nvPr/>
        </p:nvSpPr>
        <p:spPr>
          <a:xfrm>
            <a:off x="1553591" y="211082"/>
            <a:ext cx="6094520" cy="369332"/>
          </a:xfrm>
          <a:prstGeom prst="rect">
            <a:avLst/>
          </a:prstGeom>
          <a:noFill/>
        </p:spPr>
        <p:txBody>
          <a:bodyPr wrap="square">
            <a:spAutoFit/>
          </a:bodyPr>
          <a:lstStyle/>
          <a:p>
            <a:r>
              <a:rPr lang="ru-RU" dirty="0" err="1"/>
              <a:t>К</a:t>
            </a:r>
            <a:r>
              <a:rPr lang="ru-RU" dirty="0" err="1">
                <a:solidFill>
                  <a:schemeClr val="tx1"/>
                </a:solidFill>
              </a:rPr>
              <a:t>ласифікація</a:t>
            </a:r>
            <a:r>
              <a:rPr lang="ru-RU" dirty="0">
                <a:solidFill>
                  <a:schemeClr val="tx1"/>
                </a:solidFill>
              </a:rPr>
              <a:t> </a:t>
            </a:r>
            <a:r>
              <a:rPr lang="ru-RU" dirty="0" err="1">
                <a:solidFill>
                  <a:schemeClr val="tx1"/>
                </a:solidFill>
              </a:rPr>
              <a:t>видів</a:t>
            </a:r>
            <a:r>
              <a:rPr lang="ru-RU" dirty="0">
                <a:solidFill>
                  <a:schemeClr val="tx1"/>
                </a:solidFill>
              </a:rPr>
              <a:t> меду</a:t>
            </a:r>
            <a:endParaRPr lang="x-none" dirty="0"/>
          </a:p>
        </p:txBody>
      </p:sp>
    </p:spTree>
    <p:extLst>
      <p:ext uri="{BB962C8B-B14F-4D97-AF65-F5344CB8AC3E}">
        <p14:creationId xmlns:p14="http://schemas.microsoft.com/office/powerpoint/2010/main" val="2286648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093CA74-C148-7617-584D-438B658E9AD2}"/>
              </a:ext>
            </a:extLst>
          </p:cNvPr>
          <p:cNvSpPr>
            <a:spLocks noGrp="1"/>
          </p:cNvSpPr>
          <p:nvPr>
            <p:ph type="title"/>
          </p:nvPr>
        </p:nvSpPr>
        <p:spPr>
          <a:xfrm>
            <a:off x="3225923" y="231807"/>
            <a:ext cx="5195656" cy="704295"/>
          </a:xfrm>
        </p:spPr>
        <p:txBody>
          <a:bodyPr>
            <a:normAutofit fontScale="90000"/>
          </a:bodyPr>
          <a:lstStyle/>
          <a:p>
            <a:r>
              <a:rPr lang="ru-RU" dirty="0" err="1"/>
              <a:t>Поширені</a:t>
            </a:r>
            <a:r>
              <a:rPr lang="ru-RU" dirty="0"/>
              <a:t> </a:t>
            </a:r>
            <a:r>
              <a:rPr lang="ru-RU" dirty="0" err="1"/>
              <a:t>види</a:t>
            </a:r>
            <a:r>
              <a:rPr lang="ru-RU" dirty="0"/>
              <a:t> меду</a:t>
            </a:r>
          </a:p>
        </p:txBody>
      </p:sp>
      <p:pic>
        <p:nvPicPr>
          <p:cNvPr id="5" name="Рисунок 4">
            <a:extLst>
              <a:ext uri="{FF2B5EF4-FFF2-40B4-BE49-F238E27FC236}">
                <a16:creationId xmlns="" xmlns:a16="http://schemas.microsoft.com/office/drawing/2014/main" id="{174872F7-9A32-EF9E-6758-85266B6D4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11550"/>
            <a:ext cx="2709909" cy="1842738"/>
          </a:xfrm>
          <a:prstGeom prst="rect">
            <a:avLst/>
          </a:prstGeom>
        </p:spPr>
      </p:pic>
      <p:sp>
        <p:nvSpPr>
          <p:cNvPr id="6" name="TextBox 5">
            <a:extLst>
              <a:ext uri="{FF2B5EF4-FFF2-40B4-BE49-F238E27FC236}">
                <a16:creationId xmlns="" xmlns:a16="http://schemas.microsoft.com/office/drawing/2014/main" id="{9D61C5F7-8547-E1B8-EBF1-58B563589256}"/>
              </a:ext>
            </a:extLst>
          </p:cNvPr>
          <p:cNvSpPr txBox="1"/>
          <p:nvPr/>
        </p:nvSpPr>
        <p:spPr>
          <a:xfrm>
            <a:off x="2992884" y="1310365"/>
            <a:ext cx="2583402" cy="1815882"/>
          </a:xfrm>
          <a:prstGeom prst="rect">
            <a:avLst/>
          </a:prstGeom>
          <a:noFill/>
        </p:spPr>
        <p:txBody>
          <a:bodyPr wrap="square" rtlCol="0">
            <a:spAutoFit/>
          </a:bodyPr>
          <a:lstStyle/>
          <a:p>
            <a:r>
              <a:rPr lang="uk-UA" sz="1400" dirty="0" smtClean="0"/>
              <a:t>Цей мед, зібраний бджолами з ранньовесняних квітучих медоносів у квітні - травні. Травневий мед належить до найцінніших сортів меду. Травневий мед має золотистий колір, чудовий аромат аромату.</a:t>
            </a:r>
            <a:endParaRPr lang="uk-UA" sz="1400" dirty="0"/>
          </a:p>
        </p:txBody>
      </p:sp>
      <p:sp>
        <p:nvSpPr>
          <p:cNvPr id="7" name="TextBox 6">
            <a:extLst>
              <a:ext uri="{FF2B5EF4-FFF2-40B4-BE49-F238E27FC236}">
                <a16:creationId xmlns="" xmlns:a16="http://schemas.microsoft.com/office/drawing/2014/main" id="{2515F68E-F3B1-223E-6EAA-A52EFB85BCA1}"/>
              </a:ext>
            </a:extLst>
          </p:cNvPr>
          <p:cNvSpPr txBox="1"/>
          <p:nvPr/>
        </p:nvSpPr>
        <p:spPr>
          <a:xfrm>
            <a:off x="717981" y="941033"/>
            <a:ext cx="1785522" cy="369332"/>
          </a:xfrm>
          <a:prstGeom prst="rect">
            <a:avLst/>
          </a:prstGeom>
          <a:noFill/>
        </p:spPr>
        <p:txBody>
          <a:bodyPr wrap="square" rtlCol="0">
            <a:spAutoFit/>
          </a:bodyPr>
          <a:lstStyle/>
          <a:p>
            <a:r>
              <a:rPr lang="ru-RU" dirty="0" smtClean="0"/>
              <a:t>Т</a:t>
            </a:r>
            <a:r>
              <a:rPr lang="uk-UA" dirty="0" smtClean="0"/>
              <a:t>равневи</a:t>
            </a:r>
            <a:r>
              <a:rPr lang="ru-RU" dirty="0" smtClean="0"/>
              <a:t>й </a:t>
            </a:r>
            <a:r>
              <a:rPr lang="ru-RU" dirty="0"/>
              <a:t>мед</a:t>
            </a:r>
            <a:r>
              <a:rPr lang="x-none" dirty="0"/>
              <a:t>:</a:t>
            </a:r>
          </a:p>
        </p:txBody>
      </p:sp>
      <p:sp>
        <p:nvSpPr>
          <p:cNvPr id="3" name="TextBox 2">
            <a:extLst>
              <a:ext uri="{FF2B5EF4-FFF2-40B4-BE49-F238E27FC236}">
                <a16:creationId xmlns="" xmlns:a16="http://schemas.microsoft.com/office/drawing/2014/main" id="{231E1FB1-9CC5-E0F8-73C8-3E83D9BC849D}"/>
              </a:ext>
            </a:extLst>
          </p:cNvPr>
          <p:cNvSpPr txBox="1"/>
          <p:nvPr/>
        </p:nvSpPr>
        <p:spPr>
          <a:xfrm>
            <a:off x="5823751" y="941033"/>
            <a:ext cx="2709909" cy="369332"/>
          </a:xfrm>
          <a:prstGeom prst="rect">
            <a:avLst/>
          </a:prstGeom>
          <a:noFill/>
        </p:spPr>
        <p:txBody>
          <a:bodyPr wrap="square" rtlCol="0">
            <a:spAutoFit/>
          </a:bodyPr>
          <a:lstStyle/>
          <a:p>
            <a:r>
              <a:rPr lang="uk-UA" dirty="0" smtClean="0"/>
              <a:t>Луговий </a:t>
            </a:r>
            <a:r>
              <a:rPr lang="ru-RU" dirty="0" smtClean="0"/>
              <a:t>мед</a:t>
            </a:r>
            <a:r>
              <a:rPr lang="uk-UA" dirty="0"/>
              <a:t>:</a:t>
            </a:r>
            <a:endParaRPr lang="x-none" dirty="0"/>
          </a:p>
        </p:txBody>
      </p:sp>
      <p:sp>
        <p:nvSpPr>
          <p:cNvPr id="4" name="TextBox 3">
            <a:extLst>
              <a:ext uri="{FF2B5EF4-FFF2-40B4-BE49-F238E27FC236}">
                <a16:creationId xmlns="" xmlns:a16="http://schemas.microsoft.com/office/drawing/2014/main" id="{1EE7F96A-0435-F705-46D5-B905076CC5B4}"/>
              </a:ext>
            </a:extLst>
          </p:cNvPr>
          <p:cNvSpPr txBox="1"/>
          <p:nvPr/>
        </p:nvSpPr>
        <p:spPr>
          <a:xfrm>
            <a:off x="8336132" y="1411550"/>
            <a:ext cx="2894120" cy="1600438"/>
          </a:xfrm>
          <a:prstGeom prst="rect">
            <a:avLst/>
          </a:prstGeom>
          <a:noFill/>
        </p:spPr>
        <p:txBody>
          <a:bodyPr wrap="square" rtlCol="0">
            <a:spAutoFit/>
          </a:bodyPr>
          <a:lstStyle/>
          <a:p>
            <a:r>
              <a:rPr lang="uk-UA" sz="1400" dirty="0" smtClean="0"/>
              <a:t>Його отримують з лугових квітів. Якщо в цьому меді переважає нектар кульбаби, то він більш жовтий. Луговий мед приємний на смак, має аромат, що нагадує букет квітучого лугового різнотрав'я. </a:t>
            </a:r>
            <a:endParaRPr lang="uk-UA" sz="1400" dirty="0"/>
          </a:p>
        </p:txBody>
      </p:sp>
      <p:pic>
        <p:nvPicPr>
          <p:cNvPr id="9" name="Рисунок 8">
            <a:extLst>
              <a:ext uri="{FF2B5EF4-FFF2-40B4-BE49-F238E27FC236}">
                <a16:creationId xmlns="" xmlns:a16="http://schemas.microsoft.com/office/drawing/2014/main" id="{C45060CB-F6C8-F76F-7AE8-0C49425BA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198" y="1411550"/>
            <a:ext cx="2632686" cy="1754326"/>
          </a:xfrm>
          <a:prstGeom prst="rect">
            <a:avLst/>
          </a:prstGeom>
        </p:spPr>
      </p:pic>
      <p:sp>
        <p:nvSpPr>
          <p:cNvPr id="10" name="TextBox 9">
            <a:extLst>
              <a:ext uri="{FF2B5EF4-FFF2-40B4-BE49-F238E27FC236}">
                <a16:creationId xmlns="" xmlns:a16="http://schemas.microsoft.com/office/drawing/2014/main" id="{52F9330E-A9A2-E20C-4452-E7A9DAAD31E4}"/>
              </a:ext>
            </a:extLst>
          </p:cNvPr>
          <p:cNvSpPr txBox="1"/>
          <p:nvPr/>
        </p:nvSpPr>
        <p:spPr>
          <a:xfrm>
            <a:off x="717981" y="3540139"/>
            <a:ext cx="1562470" cy="369332"/>
          </a:xfrm>
          <a:prstGeom prst="rect">
            <a:avLst/>
          </a:prstGeom>
          <a:noFill/>
        </p:spPr>
        <p:txBody>
          <a:bodyPr wrap="square" rtlCol="0">
            <a:spAutoFit/>
          </a:bodyPr>
          <a:lstStyle/>
          <a:p>
            <a:r>
              <a:rPr lang="ru-RU" dirty="0"/>
              <a:t>Лісовий мед</a:t>
            </a:r>
            <a:r>
              <a:rPr lang="x-none" dirty="0"/>
              <a:t>:</a:t>
            </a:r>
          </a:p>
        </p:txBody>
      </p:sp>
      <p:pic>
        <p:nvPicPr>
          <p:cNvPr id="12" name="Рисунок 11">
            <a:extLst>
              <a:ext uri="{FF2B5EF4-FFF2-40B4-BE49-F238E27FC236}">
                <a16:creationId xmlns="" xmlns:a16="http://schemas.microsoft.com/office/drawing/2014/main" id="{455F7291-F44C-4648-923F-FE7C71276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25" y="3909471"/>
            <a:ext cx="2483284" cy="2296679"/>
          </a:xfrm>
          <a:prstGeom prst="rect">
            <a:avLst/>
          </a:prstGeom>
        </p:spPr>
      </p:pic>
      <p:sp>
        <p:nvSpPr>
          <p:cNvPr id="13" name="TextBox 12">
            <a:extLst>
              <a:ext uri="{FF2B5EF4-FFF2-40B4-BE49-F238E27FC236}">
                <a16:creationId xmlns="" xmlns:a16="http://schemas.microsoft.com/office/drawing/2014/main" id="{9B39A34C-B963-0DB2-1C57-DCDA04DB4A78}"/>
              </a:ext>
            </a:extLst>
          </p:cNvPr>
          <p:cNvSpPr txBox="1"/>
          <p:nvPr/>
        </p:nvSpPr>
        <p:spPr>
          <a:xfrm>
            <a:off x="2992884" y="3711022"/>
            <a:ext cx="2583402" cy="2246769"/>
          </a:xfrm>
          <a:prstGeom prst="rect">
            <a:avLst/>
          </a:prstGeom>
          <a:noFill/>
        </p:spPr>
        <p:txBody>
          <a:bodyPr wrap="square" rtlCol="0">
            <a:spAutoFit/>
          </a:bodyPr>
          <a:lstStyle/>
          <a:p>
            <a:r>
              <a:rPr lang="uk-UA" sz="1400" dirty="0" smtClean="0"/>
              <a:t>Бджоли виробляють його із лісових медоносів. За смаковими якостями мед зібраний з лісового різнотрав'я, не поступається луговому і польовому, але за наявності в ньому великої кількості паді або нектару з жостеру і вересу його смакові качки знижуються. </a:t>
            </a:r>
            <a:endParaRPr lang="uk-UA" sz="1400" dirty="0"/>
          </a:p>
        </p:txBody>
      </p:sp>
      <p:sp>
        <p:nvSpPr>
          <p:cNvPr id="14" name="TextBox 13">
            <a:extLst>
              <a:ext uri="{FF2B5EF4-FFF2-40B4-BE49-F238E27FC236}">
                <a16:creationId xmlns="" xmlns:a16="http://schemas.microsoft.com/office/drawing/2014/main" id="{0A65E036-868C-21DF-8D12-BF7CE634F80A}"/>
              </a:ext>
            </a:extLst>
          </p:cNvPr>
          <p:cNvSpPr txBox="1"/>
          <p:nvPr/>
        </p:nvSpPr>
        <p:spPr>
          <a:xfrm>
            <a:off x="8460419" y="3909471"/>
            <a:ext cx="2583402" cy="1384995"/>
          </a:xfrm>
          <a:prstGeom prst="rect">
            <a:avLst/>
          </a:prstGeom>
          <a:noFill/>
        </p:spPr>
        <p:txBody>
          <a:bodyPr wrap="square" rtlCol="0">
            <a:spAutoFit/>
          </a:bodyPr>
          <a:lstStyle/>
          <a:p>
            <a:r>
              <a:rPr lang="uk-UA" sz="1400" dirty="0" smtClean="0"/>
              <a:t>За традицією ціннішим серед </a:t>
            </a:r>
            <a:r>
              <a:rPr lang="uk-UA" sz="1400" dirty="0" err="1" smtClean="0"/>
              <a:t>поліфлорних</a:t>
            </a:r>
            <a:r>
              <a:rPr lang="uk-UA" sz="1400" dirty="0" smtClean="0"/>
              <a:t> вважається гірський мед. Зібраний на альпійських луках на висоті понад 1000 метрів. Схожий по запаху на лісовий мед.</a:t>
            </a:r>
            <a:endParaRPr lang="uk-UA" sz="1400" dirty="0"/>
          </a:p>
        </p:txBody>
      </p:sp>
      <p:sp>
        <p:nvSpPr>
          <p:cNvPr id="15" name="TextBox 14">
            <a:extLst>
              <a:ext uri="{FF2B5EF4-FFF2-40B4-BE49-F238E27FC236}">
                <a16:creationId xmlns="" xmlns:a16="http://schemas.microsoft.com/office/drawing/2014/main" id="{D8822245-ED1D-A625-C195-26957270810E}"/>
              </a:ext>
            </a:extLst>
          </p:cNvPr>
          <p:cNvSpPr txBox="1"/>
          <p:nvPr/>
        </p:nvSpPr>
        <p:spPr>
          <a:xfrm>
            <a:off x="6018135" y="3540139"/>
            <a:ext cx="2000435" cy="369332"/>
          </a:xfrm>
          <a:prstGeom prst="rect">
            <a:avLst/>
          </a:prstGeom>
          <a:noFill/>
        </p:spPr>
        <p:txBody>
          <a:bodyPr wrap="square" rtlCol="0">
            <a:spAutoFit/>
          </a:bodyPr>
          <a:lstStyle/>
          <a:p>
            <a:r>
              <a:rPr lang="ru-RU" dirty="0" err="1"/>
              <a:t>Гірський</a:t>
            </a:r>
            <a:r>
              <a:rPr lang="ru-RU" dirty="0"/>
              <a:t> мед</a:t>
            </a:r>
            <a:r>
              <a:rPr lang="x-none" dirty="0"/>
              <a:t>:</a:t>
            </a:r>
          </a:p>
        </p:txBody>
      </p:sp>
      <p:pic>
        <p:nvPicPr>
          <p:cNvPr id="17" name="Рисунок 16">
            <a:extLst>
              <a:ext uri="{FF2B5EF4-FFF2-40B4-BE49-F238E27FC236}">
                <a16:creationId xmlns="" xmlns:a16="http://schemas.microsoft.com/office/drawing/2014/main" id="{321AC0EE-BDA5-3450-2ACE-FF38C62176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6752" y="3625928"/>
            <a:ext cx="2743200" cy="2947416"/>
          </a:xfrm>
          <a:prstGeom prst="rect">
            <a:avLst/>
          </a:prstGeom>
        </p:spPr>
      </p:pic>
      <p:sp>
        <p:nvSpPr>
          <p:cNvPr id="18" name="TextBox 17">
            <a:extLst>
              <a:ext uri="{FF2B5EF4-FFF2-40B4-BE49-F238E27FC236}">
                <a16:creationId xmlns="" xmlns:a16="http://schemas.microsoft.com/office/drawing/2014/main" id="{03720555-D50D-E8BB-4911-AB2C29547790}"/>
              </a:ext>
            </a:extLst>
          </p:cNvPr>
          <p:cNvSpPr txBox="1"/>
          <p:nvPr/>
        </p:nvSpPr>
        <p:spPr>
          <a:xfrm>
            <a:off x="6025533" y="3540139"/>
            <a:ext cx="2182884" cy="369332"/>
          </a:xfrm>
          <a:prstGeom prst="rect">
            <a:avLst/>
          </a:prstGeom>
          <a:noFill/>
        </p:spPr>
        <p:txBody>
          <a:bodyPr wrap="square" rtlCol="0">
            <a:spAutoFit/>
          </a:bodyPr>
          <a:lstStyle/>
          <a:p>
            <a:r>
              <a:rPr lang="x-none" dirty="0"/>
              <a:t>Г</a:t>
            </a:r>
            <a:r>
              <a:rPr lang="ru-RU" dirty="0" err="1"/>
              <a:t>ірський</a:t>
            </a:r>
            <a:r>
              <a:rPr lang="ru-RU" dirty="0"/>
              <a:t> мед</a:t>
            </a:r>
            <a:r>
              <a:rPr lang="x-none" dirty="0"/>
              <a:t>:</a:t>
            </a:r>
          </a:p>
        </p:txBody>
      </p:sp>
      <p:pic>
        <p:nvPicPr>
          <p:cNvPr id="8" name="Рисунок 7">
            <a:extLst>
              <a:ext uri="{FF2B5EF4-FFF2-40B4-BE49-F238E27FC236}">
                <a16:creationId xmlns="" xmlns:a16="http://schemas.microsoft.com/office/drawing/2014/main" id="{4157C9E6-09A7-FB03-BE38-C948A6EE9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6629" y="253155"/>
            <a:ext cx="725009" cy="718952"/>
          </a:xfrm>
          <a:prstGeom prst="rect">
            <a:avLst/>
          </a:prstGeom>
        </p:spPr>
      </p:pic>
      <p:sp>
        <p:nvSpPr>
          <p:cNvPr id="11" name="TextBox 10">
            <a:extLst>
              <a:ext uri="{FF2B5EF4-FFF2-40B4-BE49-F238E27FC236}">
                <a16:creationId xmlns="" xmlns:a16="http://schemas.microsoft.com/office/drawing/2014/main" id="{4A08A7A6-C36B-677F-F5C6-B6E0859370F0}"/>
              </a:ext>
            </a:extLst>
          </p:cNvPr>
          <p:cNvSpPr txBox="1"/>
          <p:nvPr/>
        </p:nvSpPr>
        <p:spPr>
          <a:xfrm>
            <a:off x="951638" y="387035"/>
            <a:ext cx="506027" cy="369332"/>
          </a:xfrm>
          <a:prstGeom prst="rect">
            <a:avLst/>
          </a:prstGeom>
          <a:noFill/>
        </p:spPr>
        <p:txBody>
          <a:bodyPr wrap="square" rtlCol="0">
            <a:spAutoFit/>
          </a:bodyPr>
          <a:lstStyle/>
          <a:p>
            <a:r>
              <a:rPr lang="uk-UA" dirty="0"/>
              <a:t>2</a:t>
            </a:r>
            <a:r>
              <a:rPr lang="x-none" dirty="0"/>
              <a:t>-3</a:t>
            </a:r>
          </a:p>
        </p:txBody>
      </p:sp>
    </p:spTree>
    <p:extLst>
      <p:ext uri="{BB962C8B-B14F-4D97-AF65-F5344CB8AC3E}">
        <p14:creationId xmlns:p14="http://schemas.microsoft.com/office/powerpoint/2010/main" val="1515456599"/>
      </p:ext>
    </p:extLst>
  </p:cSld>
  <p:clrMapOvr>
    <a:masterClrMapping/>
  </p:clrMapOvr>
</p:sld>
</file>

<file path=ppt/theme/theme1.xml><?xml version="1.0" encoding="utf-8"?>
<a:theme xmlns:a="http://schemas.openxmlformats.org/drawingml/2006/main" name="Базис">
  <a:themeElements>
    <a:clrScheme name="Оранжевый и красный">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TM03457444[[fn=Базис]]</Template>
  <TotalTime>984</TotalTime>
  <Words>1977</Words>
  <Application>Microsoft Office PowerPoint</Application>
  <PresentationFormat>Широкий екран</PresentationFormat>
  <Paragraphs>143</Paragraphs>
  <Slides>26</Slides>
  <Notes>0</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26</vt:i4>
      </vt:variant>
    </vt:vector>
  </HeadingPairs>
  <TitlesOfParts>
    <vt:vector size="34" baseType="lpstr">
      <vt:lpstr>Arial</vt:lpstr>
      <vt:lpstr>Calibri</vt:lpstr>
      <vt:lpstr>Calibri Light</vt:lpstr>
      <vt:lpstr>Corbel</vt:lpstr>
      <vt:lpstr>inherit</vt:lpstr>
      <vt:lpstr>Noto Sans Armenian</vt:lpstr>
      <vt:lpstr>Times New Roman</vt:lpstr>
      <vt:lpstr>Базис</vt:lpstr>
      <vt:lpstr>Презентація PowerPoint</vt:lpstr>
      <vt:lpstr>Тема дослідження:«Рідке золото-МЕД»</vt:lpstr>
      <vt:lpstr>План:</vt:lpstr>
      <vt:lpstr>1.Історичні факти виникнення меду</vt:lpstr>
      <vt:lpstr>Презентація PowerPoint</vt:lpstr>
      <vt:lpstr>Презентація PowerPoint</vt:lpstr>
      <vt:lpstr>2.Хімічний склад та класифікація видів меду. </vt:lpstr>
      <vt:lpstr>Презентація PowerPoint</vt:lpstr>
      <vt:lpstr>Поширені види меду</vt:lpstr>
      <vt:lpstr>Особливі сорти меду</vt:lpstr>
      <vt:lpstr>3.Розвиток сучасного бджільництва і  що потрібно про нього знати.</vt:lpstr>
      <vt:lpstr>Презентація PowerPoint</vt:lpstr>
      <vt:lpstr>Спосіб добування</vt:lpstr>
      <vt:lpstr>Презентація PowerPoint</vt:lpstr>
      <vt:lpstr>4.Використання меду у медицині і косметології.</vt:lpstr>
      <vt:lpstr> 5. Дослідження користі меду, його цінність та збереження.</vt:lpstr>
      <vt:lpstr>Презентація PowerPoint</vt:lpstr>
      <vt:lpstr>6.Прославляння меду у мистецтві та літературі України.  </vt:lpstr>
      <vt:lpstr>7.Використання меду в національній українській кухні.</vt:lpstr>
      <vt:lpstr>7.1 закуски та, салати з медом. </vt:lpstr>
      <vt:lpstr>7.2 другі страви з медом</vt:lpstr>
      <vt:lpstr>7.3 кондитерські та хлібобулочні  вироби</vt:lpstr>
      <vt:lpstr>7.4Використання меду в напоях.</vt:lpstr>
      <vt:lpstr>Висновок:</vt:lpstr>
      <vt:lpstr>Література</vt:lpstr>
      <vt:lpstr>Презентація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ovpu26 mts</cp:lastModifiedBy>
  <cp:revision>65</cp:revision>
  <dcterms:created xsi:type="dcterms:W3CDTF">2022-10-11T17:45:54Z</dcterms:created>
  <dcterms:modified xsi:type="dcterms:W3CDTF">2023-01-23T08:34:10Z</dcterms:modified>
</cp:coreProperties>
</file>