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1" r:id="rId15"/>
    <p:sldId id="262" r:id="rId16"/>
    <p:sldId id="272" r:id="rId17"/>
    <p:sldId id="263" r:id="rId18"/>
    <p:sldId id="273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6" d="100"/>
          <a:sy n="76" d="100"/>
        </p:scale>
        <p:origin x="-117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F409-544D-4EE5-B5F0-D66069995936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572F1-5630-4C51-9E81-25874DE284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4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4623271"/>
            <a:ext cx="568416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977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9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80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6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54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98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93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5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45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10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61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4AAD3-4F90-4E1B-8EE4-0158995BB40E}" type="datetimeFigureOut">
              <a:rPr lang="ru-RU" smtClean="0"/>
              <a:t>26.10.2021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85C5B-3018-4058-839E-FAD5D23ECC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2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3284984"/>
            <a:ext cx="5684168" cy="1470025"/>
          </a:xfrm>
        </p:spPr>
        <p:txBody>
          <a:bodyPr>
            <a:normAutofit/>
          </a:bodyPr>
          <a:lstStyle/>
          <a:p>
            <a:r>
              <a:rPr lang="ru-RU" sz="2400" dirty="0" err="1"/>
              <a:t>Асортимент</a:t>
            </a:r>
            <a:r>
              <a:rPr lang="ru-RU" sz="2400" dirty="0"/>
              <a:t> </a:t>
            </a:r>
            <a:r>
              <a:rPr lang="ru-RU" sz="2400" dirty="0" err="1"/>
              <a:t>тістечок</a:t>
            </a:r>
            <a:r>
              <a:rPr lang="ru-RU" sz="2400" dirty="0"/>
              <a:t> в </a:t>
            </a:r>
            <a:r>
              <a:rPr lang="ru-RU" sz="2400" dirty="0" err="1"/>
              <a:t>кондитерських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Одеси</a:t>
            </a:r>
            <a:r>
              <a:rPr lang="ru-RU" sz="2400" dirty="0"/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572000" y="5373216"/>
            <a:ext cx="4384576" cy="1320552"/>
          </a:xfrm>
        </p:spPr>
        <p:txBody>
          <a:bodyPr>
            <a:normAutofit/>
          </a:bodyPr>
          <a:lstStyle/>
          <a:p>
            <a:r>
              <a:rPr lang="ru-RU" sz="1600" dirty="0"/>
              <a:t>Студент: </a:t>
            </a:r>
            <a:r>
              <a:rPr lang="ru-RU" sz="1600" dirty="0" err="1"/>
              <a:t>Коломієць</a:t>
            </a:r>
            <a:r>
              <a:rPr lang="ru-RU" sz="1600" dirty="0"/>
              <a:t> Максим </a:t>
            </a:r>
            <a:r>
              <a:rPr lang="ru-RU" sz="1600" dirty="0" err="1"/>
              <a:t>Юрійович</a:t>
            </a:r>
            <a:endParaRPr lang="ru-RU" sz="1600" dirty="0"/>
          </a:p>
          <a:p>
            <a:r>
              <a:rPr lang="ru-RU" sz="1600" dirty="0" err="1"/>
              <a:t>Керівник</a:t>
            </a:r>
            <a:r>
              <a:rPr lang="ru-RU" sz="1600" dirty="0"/>
              <a:t>: </a:t>
            </a:r>
            <a:r>
              <a:rPr lang="ru-RU" sz="1600" dirty="0" err="1"/>
              <a:t>Садовська</a:t>
            </a:r>
            <a:r>
              <a:rPr lang="ru-RU" sz="1600" dirty="0"/>
              <a:t> </a:t>
            </a:r>
            <a:r>
              <a:rPr lang="ru-RU" sz="1600" dirty="0" err="1"/>
              <a:t>Олена</a:t>
            </a:r>
            <a:r>
              <a:rPr lang="ru-RU" sz="1600" dirty="0"/>
              <a:t> </a:t>
            </a:r>
            <a:r>
              <a:rPr lang="ru-RU" sz="1600" dirty="0" err="1" smtClean="0"/>
              <a:t>Дмитрівна</a:t>
            </a:r>
            <a:endParaRPr lang="en-US" sz="1600" dirty="0" smtClean="0"/>
          </a:p>
          <a:p>
            <a:r>
              <a:rPr lang="en-US" sz="1600" dirty="0" err="1" smtClean="0"/>
              <a:t>Назва</a:t>
            </a:r>
            <a:r>
              <a:rPr lang="en-US" sz="1600" dirty="0" smtClean="0"/>
              <a:t> </a:t>
            </a:r>
            <a:r>
              <a:rPr lang="en-US" sz="1600" dirty="0" err="1" smtClean="0"/>
              <a:t>закладу</a:t>
            </a:r>
            <a:r>
              <a:rPr lang="en-US" sz="1600" dirty="0" smtClean="0"/>
              <a:t>: </a:t>
            </a:r>
            <a:r>
              <a:rPr lang="ru-RU" sz="1600" dirty="0" smtClean="0"/>
              <a:t>ДНЗ </a:t>
            </a:r>
            <a:r>
              <a:rPr lang="ru-RU" sz="1600" dirty="0"/>
              <a:t>ОВПУ МТС</a:t>
            </a:r>
          </a:p>
        </p:txBody>
      </p:sp>
    </p:spTree>
    <p:extLst>
      <p:ext uri="{BB962C8B-B14F-4D97-AF65-F5344CB8AC3E}">
        <p14:creationId xmlns:p14="http://schemas.microsoft.com/office/powerpoint/2010/main" val="36033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6632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Обсипання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застосовуються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обробки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поверхні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бічних</a:t>
            </a:r>
            <a:r>
              <a:rPr lang="ru-RU" b="1" i="1" dirty="0">
                <a:solidFill>
                  <a:schemeClr val="bg1"/>
                </a:solidFill>
              </a:rPr>
              <a:t> граней </a:t>
            </a:r>
            <a:r>
              <a:rPr lang="ru-RU" b="1" i="1" dirty="0" err="1">
                <a:solidFill>
                  <a:schemeClr val="bg1"/>
                </a:solidFill>
              </a:rPr>
              <a:t>виробів</a:t>
            </a:r>
            <a:r>
              <a:rPr lang="ru-RU" b="1" i="1" dirty="0">
                <a:solidFill>
                  <a:schemeClr val="bg1"/>
                </a:solidFill>
              </a:rPr>
              <a:t>. До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обсипань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відносяться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бісквітна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крихта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листкові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пісочні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крихти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шоколадна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вермішель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шоколадні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чіпси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цукрово-горіховий</a:t>
            </a:r>
            <a:r>
              <a:rPr lang="ru-RU" b="1" i="1" dirty="0">
                <a:solidFill>
                  <a:schemeClr val="bg1"/>
                </a:solidFill>
              </a:rPr>
              <a:t> декор, крупка </a:t>
            </a:r>
            <a:r>
              <a:rPr lang="ru-RU" b="1" i="1" dirty="0" err="1">
                <a:solidFill>
                  <a:schemeClr val="bg1"/>
                </a:solidFill>
              </a:rPr>
              <a:t>шоколадна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2" name="Picture 2" descr="C:\Users\user\Desktop\Без названия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71" y="45811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762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Без названия (8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05" y="494116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7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У </a:t>
            </a:r>
            <a:r>
              <a:rPr lang="ru-RU" b="1" i="1" dirty="0" err="1">
                <a:solidFill>
                  <a:schemeClr val="bg1"/>
                </a:solidFill>
              </a:rPr>
              <a:t>світі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кондитерів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вже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склалася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стійка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тенденція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мінімалізації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десертів</a:t>
            </a:r>
            <a:r>
              <a:rPr lang="ru-RU" b="1" i="1" dirty="0">
                <a:solidFill>
                  <a:schemeClr val="bg1"/>
                </a:solidFill>
              </a:rPr>
              <a:t>. З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десертів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йде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скупчення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смаків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із</a:t>
            </a:r>
            <a:r>
              <a:rPr lang="ru-RU" b="1" i="1" dirty="0">
                <a:solidFill>
                  <a:schemeClr val="bg1"/>
                </a:solidFill>
              </a:rPr>
              <a:t>-за </a:t>
            </a:r>
            <a:r>
              <a:rPr lang="ru-RU" b="1" i="1" dirty="0" err="1">
                <a:solidFill>
                  <a:schemeClr val="bg1"/>
                </a:solidFill>
              </a:rPr>
              <a:t>яких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неможливо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відчути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саме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їси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Кондитери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схиляються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простоти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зрозумілості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смаків</a:t>
            </a:r>
            <a:r>
              <a:rPr lang="ru-RU" b="1" i="1" dirty="0">
                <a:solidFill>
                  <a:schemeClr val="bg1"/>
                </a:solidFill>
              </a:rPr>
              <a:t> . </a:t>
            </a:r>
            <a:r>
              <a:rPr lang="ru-RU" b="1" i="1" dirty="0" err="1">
                <a:solidFill>
                  <a:schemeClr val="bg1"/>
                </a:solidFill>
              </a:rPr>
              <a:t>Тістечка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набагато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складніше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зробити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ідеально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красивими</a:t>
            </a:r>
            <a:r>
              <a:rPr lang="ru-RU" b="1" i="1" dirty="0">
                <a:solidFill>
                  <a:schemeClr val="bg1"/>
                </a:solidFill>
              </a:rPr>
              <a:t>, тому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їх</a:t>
            </a:r>
            <a:r>
              <a:rPr lang="ru-RU" b="1" i="1" dirty="0">
                <a:solidFill>
                  <a:schemeClr val="bg1"/>
                </a:solidFill>
              </a:rPr>
              <a:t> не </a:t>
            </a:r>
            <a:r>
              <a:rPr lang="ru-RU" b="1" i="1" dirty="0" err="1">
                <a:solidFill>
                  <a:schemeClr val="bg1"/>
                </a:solidFill>
              </a:rPr>
              <a:t>сховаєш</a:t>
            </a:r>
            <a:r>
              <a:rPr lang="ru-RU" b="1" i="1" dirty="0">
                <a:solidFill>
                  <a:schemeClr val="bg1"/>
                </a:solidFill>
              </a:rPr>
              <a:t> за горою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яскравого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відволікаючого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увагу</a:t>
            </a:r>
            <a:r>
              <a:rPr lang="ru-RU" b="1" i="1" dirty="0">
                <a:solidFill>
                  <a:schemeClr val="bg1"/>
                </a:solidFill>
              </a:rPr>
              <a:t> декору.</a:t>
            </a:r>
          </a:p>
        </p:txBody>
      </p:sp>
      <p:pic>
        <p:nvPicPr>
          <p:cNvPr id="6146" name="Picture 2" descr="C:\Users\user\Desktop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95658"/>
            <a:ext cx="208597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1145"/>
            <a:ext cx="3816424" cy="23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Без названия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51642"/>
            <a:ext cx="3960440" cy="24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Без названия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824" y="1772815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6" y="74421"/>
            <a:ext cx="8929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Разом з </a:t>
            </a:r>
            <a:r>
              <a:rPr lang="ru-RU" b="1" i="1" dirty="0" err="1">
                <a:solidFill>
                  <a:schemeClr val="bg1"/>
                </a:solidFill>
              </a:rPr>
              <a:t>природними</a:t>
            </a:r>
            <a:r>
              <a:rPr lang="ru-RU" b="1" i="1" dirty="0">
                <a:solidFill>
                  <a:schemeClr val="bg1"/>
                </a:solidFill>
              </a:rPr>
              <a:t> текстурами і </a:t>
            </a:r>
            <a:r>
              <a:rPr lang="ru-RU" b="1" i="1" dirty="0" err="1">
                <a:solidFill>
                  <a:schemeClr val="bg1"/>
                </a:solidFill>
              </a:rPr>
              <a:t>кольорами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продовжує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рости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тенденція</a:t>
            </a:r>
            <a:r>
              <a:rPr lang="ru-RU" b="1" i="1" dirty="0">
                <a:solidFill>
                  <a:schemeClr val="bg1"/>
                </a:solidFill>
              </a:rPr>
              <a:t> на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тістечка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елементами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харчового</a:t>
            </a:r>
            <a:r>
              <a:rPr lang="ru-RU" b="1" i="1" dirty="0">
                <a:solidFill>
                  <a:schemeClr val="bg1"/>
                </a:solidFill>
              </a:rPr>
              <a:t> золота, </a:t>
            </a:r>
            <a:r>
              <a:rPr lang="ru-RU" b="1" i="1" dirty="0" err="1">
                <a:solidFill>
                  <a:schemeClr val="bg1"/>
                </a:solidFill>
              </a:rPr>
              <a:t>срібла</a:t>
            </a:r>
            <a:r>
              <a:rPr lang="ru-RU" b="1" i="1" dirty="0">
                <a:solidFill>
                  <a:schemeClr val="bg1"/>
                </a:solidFill>
              </a:rPr>
              <a:t>, а </a:t>
            </a:r>
            <a:r>
              <a:rPr lang="ru-RU" b="1" i="1" dirty="0" err="1">
                <a:solidFill>
                  <a:schemeClr val="bg1"/>
                </a:solidFill>
              </a:rPr>
              <a:t>також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цукрових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каменів</a:t>
            </a:r>
            <a:r>
              <a:rPr lang="ru-RU" b="1" i="1" dirty="0">
                <a:solidFill>
                  <a:schemeClr val="bg1"/>
                </a:solidFill>
              </a:rPr>
              <a:t>(жеод). Мода на </a:t>
            </a:r>
            <a:r>
              <a:rPr lang="ru-RU" b="1" i="1" dirty="0" err="1">
                <a:solidFill>
                  <a:schemeClr val="bg1"/>
                </a:solidFill>
              </a:rPr>
              <a:t>еклери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макароні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профітролі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інші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заварні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тістечка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залишатиметься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піку</a:t>
            </a:r>
            <a:r>
              <a:rPr lang="ru-RU" b="1" i="1" dirty="0">
                <a:solidFill>
                  <a:schemeClr val="bg1"/>
                </a:solidFill>
              </a:rPr>
              <a:t>. Зараз </a:t>
            </a:r>
            <a:r>
              <a:rPr lang="ru-RU" b="1" i="1" dirty="0" err="1">
                <a:solidFill>
                  <a:schemeClr val="bg1"/>
                </a:solidFill>
              </a:rPr>
              <a:t>дуже</a:t>
            </a:r>
            <a:r>
              <a:rPr lang="ru-RU" b="1" i="1" dirty="0">
                <a:solidFill>
                  <a:schemeClr val="bg1"/>
                </a:solidFill>
              </a:rPr>
              <a:t> широка </a:t>
            </a:r>
            <a:r>
              <a:rPr lang="ru-RU" b="1" i="1" dirty="0" err="1">
                <a:solidFill>
                  <a:schemeClr val="bg1"/>
                </a:solidFill>
              </a:rPr>
              <a:t>популяризація</a:t>
            </a:r>
            <a:r>
              <a:rPr lang="ru-RU" b="1" i="1" dirty="0">
                <a:solidFill>
                  <a:schemeClr val="bg1"/>
                </a:solidFill>
              </a:rPr>
              <a:t> такого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багатогранного</a:t>
            </a:r>
            <a:r>
              <a:rPr lang="ru-RU" b="1" i="1" dirty="0">
                <a:solidFill>
                  <a:schemeClr val="bg1"/>
                </a:solidFill>
              </a:rPr>
              <a:t> десерту, як </a:t>
            </a:r>
            <a:r>
              <a:rPr lang="ru-RU" b="1" i="1" dirty="0" err="1">
                <a:solidFill>
                  <a:schemeClr val="bg1"/>
                </a:solidFill>
              </a:rPr>
              <a:t>тарт</a:t>
            </a:r>
            <a:r>
              <a:rPr lang="ru-RU" b="1" i="1" dirty="0">
                <a:solidFill>
                  <a:schemeClr val="bg1"/>
                </a:solidFill>
              </a:rPr>
              <a:t>. Вони </a:t>
            </a:r>
            <a:r>
              <a:rPr lang="ru-RU" b="1" i="1" dirty="0" err="1">
                <a:solidFill>
                  <a:schemeClr val="bg1"/>
                </a:solidFill>
              </a:rPr>
              <a:t>відповідають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сучасним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тенденціям</a:t>
            </a:r>
            <a:r>
              <a:rPr lang="ru-RU" b="1" i="1" dirty="0">
                <a:solidFill>
                  <a:schemeClr val="bg1"/>
                </a:solidFill>
              </a:rPr>
              <a:t> у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світі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кондитерського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мистецтва</a:t>
            </a:r>
            <a:r>
              <a:rPr lang="ru-RU" b="1" i="1" dirty="0">
                <a:solidFill>
                  <a:schemeClr val="bg1"/>
                </a:solidFill>
              </a:rPr>
              <a:t>. Вони </a:t>
            </a:r>
            <a:r>
              <a:rPr lang="ru-RU" b="1" i="1" dirty="0" err="1">
                <a:solidFill>
                  <a:schemeClr val="bg1"/>
                </a:solidFill>
              </a:rPr>
              <a:t>спокушають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своєю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простотою</a:t>
            </a:r>
            <a:r>
              <a:rPr lang="ru-RU" b="1" i="1" dirty="0">
                <a:solidFill>
                  <a:schemeClr val="bg1"/>
                </a:solidFill>
              </a:rPr>
              <a:t> і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нарядністю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одночасно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Поєднання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різних</a:t>
            </a:r>
            <a:r>
              <a:rPr lang="ru-RU" b="1" i="1" dirty="0">
                <a:solidFill>
                  <a:schemeClr val="bg1"/>
                </a:solidFill>
              </a:rPr>
              <a:t> текстур і </a:t>
            </a:r>
            <a:r>
              <a:rPr lang="ru-RU" b="1" i="1" dirty="0" err="1">
                <a:solidFill>
                  <a:schemeClr val="bg1"/>
                </a:solidFill>
              </a:rPr>
              <a:t>смаків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розповідають</a:t>
            </a:r>
            <a:r>
              <a:rPr lang="ru-RU" b="1" i="1" dirty="0">
                <a:solidFill>
                  <a:schemeClr val="bg1"/>
                </a:solidFill>
              </a:rPr>
              <a:t> про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розкіш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цього</a:t>
            </a:r>
            <a:r>
              <a:rPr lang="ru-RU" b="1" i="1" dirty="0">
                <a:solidFill>
                  <a:schemeClr val="bg1"/>
                </a:solidFill>
              </a:rPr>
              <a:t> простого на перший </a:t>
            </a:r>
            <a:r>
              <a:rPr lang="ru-RU" b="1" i="1" dirty="0" err="1">
                <a:solidFill>
                  <a:schemeClr val="bg1"/>
                </a:solidFill>
              </a:rPr>
              <a:t>погляд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тістечка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170" name="Picture 2" descr="C:\Users\user\Desktop\Без названия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" y="242099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images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922" y="244317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images (1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97" y="3141567"/>
            <a:ext cx="4414440" cy="307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images (1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800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9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56"/>
            <a:ext cx="8244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Макароні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приймають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нові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форми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розміри</a:t>
            </a:r>
            <a:r>
              <a:rPr lang="ru-RU" b="1" i="1" dirty="0">
                <a:solidFill>
                  <a:schemeClr val="bg1"/>
                </a:solidFill>
              </a:rPr>
              <a:t>, і </a:t>
            </a:r>
            <a:r>
              <a:rPr lang="ru-RU" b="1" i="1" dirty="0" err="1">
                <a:solidFill>
                  <a:schemeClr val="bg1"/>
                </a:solidFill>
              </a:rPr>
              <a:t>навіть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стають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морозивом</a:t>
            </a:r>
            <a:r>
              <a:rPr lang="ru-RU" b="1" i="1" dirty="0">
                <a:solidFill>
                  <a:schemeClr val="bg1"/>
                </a:solidFill>
              </a:rPr>
              <a:t>. До них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приєдналися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кекси</a:t>
            </a:r>
            <a:r>
              <a:rPr lang="ru-RU" b="1" i="1" dirty="0">
                <a:solidFill>
                  <a:schemeClr val="bg1"/>
                </a:solidFill>
              </a:rPr>
              <a:t> в новому </a:t>
            </a:r>
            <a:r>
              <a:rPr lang="ru-RU" b="1" i="1" dirty="0" err="1">
                <a:solidFill>
                  <a:schemeClr val="bg1"/>
                </a:solidFill>
              </a:rPr>
              <a:t>вигляді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мініатюрних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тістечок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Прості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кекси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виводяться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новий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рівень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завдяки</a:t>
            </a:r>
            <a:r>
              <a:rPr lang="ru-RU" b="1" i="1" dirty="0">
                <a:solidFill>
                  <a:schemeClr val="bg1"/>
                </a:solidFill>
              </a:rPr>
              <a:t> начинкам з ганаша, </a:t>
            </a:r>
            <a:r>
              <a:rPr lang="ru-RU" b="1" i="1" dirty="0" err="1">
                <a:solidFill>
                  <a:schemeClr val="bg1"/>
                </a:solidFill>
              </a:rPr>
              <a:t>конфі</a:t>
            </a:r>
            <a:r>
              <a:rPr lang="ru-RU" b="1" i="1" dirty="0">
                <a:solidFill>
                  <a:schemeClr val="bg1"/>
                </a:solidFill>
              </a:rPr>
              <a:t>, крему і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глазурі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Тенденція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зменшення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цукру</a:t>
            </a:r>
            <a:r>
              <a:rPr lang="ru-RU" b="1" i="1" dirty="0">
                <a:solidFill>
                  <a:schemeClr val="bg1"/>
                </a:solidFill>
              </a:rPr>
              <a:t> в десертах </a:t>
            </a:r>
            <a:r>
              <a:rPr lang="ru-RU" b="1" i="1" dirty="0" err="1">
                <a:solidFill>
                  <a:schemeClr val="bg1"/>
                </a:solidFill>
              </a:rPr>
              <a:t>продовжує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рости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Споживачі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вже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звикли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менш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солодких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десертів</a:t>
            </a:r>
            <a:r>
              <a:rPr lang="ru-RU" b="1" i="1" dirty="0">
                <a:solidFill>
                  <a:schemeClr val="bg1"/>
                </a:solidFill>
              </a:rPr>
              <a:t>, і </a:t>
            </a:r>
            <a:r>
              <a:rPr lang="ru-RU" b="1" i="1" dirty="0" err="1">
                <a:solidFill>
                  <a:schemeClr val="bg1"/>
                </a:solidFill>
              </a:rPr>
              <a:t>хороші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кондитери</a:t>
            </a:r>
            <a:r>
              <a:rPr lang="ru-RU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користуючись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випадком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продовжують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ще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більше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скорочувати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цукор</a:t>
            </a:r>
            <a:r>
              <a:rPr lang="ru-RU" b="1" i="1" dirty="0">
                <a:solidFill>
                  <a:schemeClr val="bg1"/>
                </a:solidFill>
              </a:rPr>
              <a:t> у </a:t>
            </a:r>
            <a:r>
              <a:rPr lang="ru-RU" b="1" i="1" dirty="0" err="1">
                <a:solidFill>
                  <a:schemeClr val="bg1"/>
                </a:solidFill>
              </a:rPr>
              <a:t>своїх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десертах. </a:t>
            </a:r>
            <a:r>
              <a:rPr lang="ru-RU" b="1" i="1" dirty="0" err="1">
                <a:solidFill>
                  <a:schemeClr val="bg1"/>
                </a:solidFill>
              </a:rPr>
              <a:t>Крім</a:t>
            </a:r>
            <a:r>
              <a:rPr lang="ru-RU" b="1" i="1" dirty="0">
                <a:solidFill>
                  <a:schemeClr val="bg1"/>
                </a:solidFill>
              </a:rPr>
              <a:t> того, не </a:t>
            </a:r>
            <a:r>
              <a:rPr lang="ru-RU" b="1" i="1" dirty="0" err="1">
                <a:solidFill>
                  <a:schemeClr val="bg1"/>
                </a:solidFill>
              </a:rPr>
              <a:t>здає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позиції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безглютеновая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веганська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випічка</a:t>
            </a:r>
            <a:r>
              <a:rPr lang="ru-RU" b="1" i="1" dirty="0">
                <a:solidFill>
                  <a:schemeClr val="bg1"/>
                </a:solidFill>
              </a:rPr>
              <a:t> і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все,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пов</a:t>
            </a:r>
            <a:r>
              <a:rPr lang="ru-RU" b="1" i="1" dirty="0">
                <a:solidFill>
                  <a:schemeClr val="bg1"/>
                </a:solidFill>
              </a:rPr>
              <a:t>&amp;#39;язано з модою на </a:t>
            </a:r>
            <a:r>
              <a:rPr lang="ru-RU" b="1" i="1" dirty="0" err="1">
                <a:solidFill>
                  <a:schemeClr val="bg1"/>
                </a:solidFill>
              </a:rPr>
              <a:t>здорове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харчування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194" name="Picture 2" descr="C:\Users\user\Desktop\Без названия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8063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2809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5" y="4701688"/>
            <a:ext cx="3781927" cy="203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Без названия (1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56345"/>
            <a:ext cx="3672408" cy="236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37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156" y="548680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О</a:t>
            </a:r>
            <a:r>
              <a:rPr lang="en-US" sz="3200" i="1" dirty="0" err="1" smtClean="0">
                <a:solidFill>
                  <a:schemeClr val="bg1"/>
                </a:solidFill>
              </a:rPr>
              <a:t>деська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кондитерська</a:t>
            </a:r>
            <a:r>
              <a:rPr lang="en-US" sz="3200" i="1" dirty="0" smtClean="0">
                <a:solidFill>
                  <a:schemeClr val="bg1"/>
                </a:solidFill>
              </a:rPr>
              <a:t> “</a:t>
            </a:r>
            <a:r>
              <a:rPr lang="en-US" sz="3200" i="1" dirty="0" err="1" smtClean="0">
                <a:solidFill>
                  <a:schemeClr val="bg1"/>
                </a:solidFill>
              </a:rPr>
              <a:t>Профітролі</a:t>
            </a:r>
            <a:r>
              <a:rPr lang="en-US" sz="3200" i="1" dirty="0" smtClean="0">
                <a:solidFill>
                  <a:schemeClr val="bg1"/>
                </a:solidFill>
              </a:rPr>
              <a:t>”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56" y="1177613"/>
            <a:ext cx="8928992" cy="2031325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У кожній секунді є своє щастя, як і в кожному новому смаку від улюбленої всіма одеситами і гостями міста ресторанно-кондитерської мережі </a:t>
            </a:r>
            <a:r>
              <a:rPr lang="uk-UA" b="1" dirty="0" err="1">
                <a:solidFill>
                  <a:schemeClr val="bg1"/>
                </a:solidFill>
              </a:rPr>
              <a:t>Профітролі</a:t>
            </a:r>
            <a:r>
              <a:rPr lang="uk-UA" b="1" dirty="0">
                <a:solidFill>
                  <a:schemeClr val="bg1"/>
                </a:solidFill>
              </a:rPr>
              <a:t>. Чорничний пиріг і апельсиновий шоколад, полуничне морозиво і малиновий фриз, журавлинне печиво з білим шоколадом і пряні флорентійки з родзинками .... А ще дивовижні десерти і торти за оригінальними рецептами і секретним записів з блокнотів господинь часів Старої Одеси, авторські шедеври від 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шеф-кондитера! І багато іншого - смачне, душевно-привабливе, завжди виняткової якості і бездоганної свіжості</a:t>
            </a:r>
            <a:r>
              <a:rPr lang="uk-UA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3356992"/>
            <a:ext cx="6160340" cy="20313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У </a:t>
            </a:r>
            <a:r>
              <a:rPr lang="en-US" dirty="0" err="1" smtClean="0">
                <a:solidFill>
                  <a:schemeClr val="bg1"/>
                </a:solidFill>
              </a:rPr>
              <a:t>цих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кондитерських </a:t>
            </a:r>
            <a:r>
              <a:rPr lang="en-US" dirty="0" err="1" smtClean="0">
                <a:solidFill>
                  <a:schemeClr val="bg1"/>
                </a:solidFill>
              </a:rPr>
              <a:t>ми</a:t>
            </a:r>
            <a:r>
              <a:rPr lang="uk-UA" dirty="0" smtClean="0">
                <a:solidFill>
                  <a:schemeClr val="bg1"/>
                </a:solidFill>
              </a:rPr>
              <a:t> знайде</a:t>
            </a:r>
            <a:r>
              <a:rPr lang="en-US" dirty="0" err="1" smtClean="0">
                <a:solidFill>
                  <a:schemeClr val="bg1"/>
                </a:solidFill>
              </a:rPr>
              <a:t>мо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більше ста двадцяти видів десертів, які готуються за старовинними рецептами, з використанням тільки найякісніших продуктів, без додавання консервантів, барвників і харчових добавок. </a:t>
            </a:r>
            <a:r>
              <a:rPr lang="en-US" dirty="0" err="1" smtClean="0">
                <a:solidFill>
                  <a:schemeClr val="bg1"/>
                </a:solidFill>
              </a:rPr>
              <a:t>Завдяки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рецептам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ми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маємо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змогу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відчу</a:t>
            </a:r>
            <a:r>
              <a:rPr lang="en-US" dirty="0" err="1" smtClean="0">
                <a:solidFill>
                  <a:schemeClr val="bg1"/>
                </a:solidFill>
              </a:rPr>
              <a:t>ти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той самий смак, який відчували </a:t>
            </a:r>
            <a:r>
              <a:rPr lang="en-US" dirty="0" err="1" smtClean="0">
                <a:solidFill>
                  <a:schemeClr val="bg1"/>
                </a:solidFill>
              </a:rPr>
              <a:t>наші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прабабусі і </a:t>
            </a:r>
            <a:r>
              <a:rPr lang="uk-UA" dirty="0" err="1">
                <a:solidFill>
                  <a:schemeClr val="bg1"/>
                </a:solidFill>
              </a:rPr>
              <a:t>прадідусі</a:t>
            </a:r>
            <a:r>
              <a:rPr lang="uk-UA" dirty="0">
                <a:solidFill>
                  <a:schemeClr val="bg1"/>
                </a:solidFill>
              </a:rPr>
              <a:t> в тій самій Одесі початку ХХ століття!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user\Desktop\246770578_4547151625343340_566641023215072522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7" y="3501009"/>
            <a:ext cx="2606792" cy="18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6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332656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chemeClr val="bg1"/>
                </a:solidFill>
              </a:rPr>
              <a:t>О</a:t>
            </a:r>
            <a:r>
              <a:rPr lang="en-US" sz="3200" i="1" dirty="0" err="1">
                <a:solidFill>
                  <a:schemeClr val="bg1"/>
                </a:solidFill>
              </a:rPr>
              <a:t>деська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кондитерська</a:t>
            </a:r>
            <a:r>
              <a:rPr lang="en-US" sz="3200" i="1" dirty="0" smtClean="0">
                <a:solidFill>
                  <a:schemeClr val="bg1"/>
                </a:solidFill>
              </a:rPr>
              <a:t> “ </a:t>
            </a:r>
            <a:r>
              <a:rPr lang="en-US" sz="3200" i="1" dirty="0" err="1" smtClean="0">
                <a:solidFill>
                  <a:schemeClr val="bg1"/>
                </a:solidFill>
              </a:rPr>
              <a:t>Вацак</a:t>
            </a:r>
            <a:r>
              <a:rPr lang="en-US" sz="3200" i="1" dirty="0" smtClean="0">
                <a:solidFill>
                  <a:schemeClr val="bg1"/>
                </a:solidFill>
              </a:rPr>
              <a:t>”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1268760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Кондитерський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Дім</a:t>
            </a:r>
            <a:r>
              <a:rPr lang="ru-RU" b="1" i="1" dirty="0">
                <a:solidFill>
                  <a:schemeClr val="bg1"/>
                </a:solidFill>
              </a:rPr>
              <a:t> «</a:t>
            </a:r>
            <a:r>
              <a:rPr lang="ru-RU" b="1" i="1" dirty="0" err="1">
                <a:solidFill>
                  <a:schemeClr val="bg1"/>
                </a:solidFill>
              </a:rPr>
              <a:t>Вацак</a:t>
            </a:r>
            <a:r>
              <a:rPr lang="ru-RU" b="1" i="1" dirty="0">
                <a:solidFill>
                  <a:schemeClr val="bg1"/>
                </a:solidFill>
              </a:rPr>
              <a:t>» </a:t>
            </a:r>
            <a:r>
              <a:rPr lang="ru-RU" b="1" i="1" dirty="0" err="1">
                <a:solidFill>
                  <a:schemeClr val="bg1"/>
                </a:solidFill>
              </a:rPr>
              <a:t>було</a:t>
            </a:r>
            <a:r>
              <a:rPr lang="ru-RU" b="1" i="1" dirty="0">
                <a:solidFill>
                  <a:schemeClr val="bg1"/>
                </a:solidFill>
              </a:rPr>
              <a:t> засновано 1 </a:t>
            </a:r>
            <a:r>
              <a:rPr lang="ru-RU" b="1" i="1" dirty="0" err="1">
                <a:solidFill>
                  <a:schemeClr val="bg1"/>
                </a:solidFill>
              </a:rPr>
              <a:t>березня</a:t>
            </a:r>
            <a:r>
              <a:rPr lang="ru-RU" b="1" i="1" dirty="0">
                <a:solidFill>
                  <a:schemeClr val="bg1"/>
                </a:solidFill>
              </a:rPr>
              <a:t> 2001 року в </a:t>
            </a:r>
            <a:r>
              <a:rPr lang="ru-RU" b="1" i="1" dirty="0" err="1">
                <a:solidFill>
                  <a:schemeClr val="bg1"/>
                </a:solidFill>
              </a:rPr>
              <a:t>місті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Могилів-Подільський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Сьогодні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Кондитерський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дім</a:t>
            </a:r>
            <a:r>
              <a:rPr lang="ru-RU" b="1" i="1" dirty="0">
                <a:solidFill>
                  <a:schemeClr val="bg1"/>
                </a:solidFill>
              </a:rPr>
              <a:t> “</a:t>
            </a:r>
            <a:r>
              <a:rPr lang="ru-RU" b="1" i="1" dirty="0" err="1">
                <a:solidFill>
                  <a:schemeClr val="bg1"/>
                </a:solidFill>
              </a:rPr>
              <a:t>Вацак</a:t>
            </a:r>
            <a:r>
              <a:rPr lang="ru-RU" b="1" i="1" dirty="0">
                <a:solidFill>
                  <a:schemeClr val="bg1"/>
                </a:solidFill>
              </a:rPr>
              <a:t>” — </a:t>
            </a:r>
            <a:r>
              <a:rPr lang="ru-RU" b="1" i="1" dirty="0" err="1">
                <a:solidFill>
                  <a:schemeClr val="bg1"/>
                </a:solidFill>
              </a:rPr>
              <a:t>лідер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виробництва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реалізації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кондитерських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виробів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Асортимент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продукції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налічує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понад</a:t>
            </a:r>
            <a:r>
              <a:rPr lang="ru-RU" b="1" i="1" dirty="0">
                <a:solidFill>
                  <a:schemeClr val="bg1"/>
                </a:solidFill>
              </a:rPr>
              <a:t> 200 </a:t>
            </a:r>
            <a:r>
              <a:rPr lang="ru-RU" b="1" i="1" dirty="0" err="1">
                <a:solidFill>
                  <a:schemeClr val="bg1"/>
                </a:solidFill>
              </a:rPr>
              <a:t>найменувань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508" y="2491076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У </a:t>
            </a:r>
            <a:r>
              <a:rPr lang="ru-RU" b="1" i="1" dirty="0" err="1">
                <a:solidFill>
                  <a:schemeClr val="bg1"/>
                </a:solidFill>
              </a:rPr>
              <a:t>Кондитерському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Домі</a:t>
            </a:r>
            <a:r>
              <a:rPr lang="ru-RU" b="1" i="1" dirty="0">
                <a:solidFill>
                  <a:schemeClr val="bg1"/>
                </a:solidFill>
              </a:rPr>
              <a:t> «</a:t>
            </a:r>
            <a:r>
              <a:rPr lang="ru-RU" b="1" i="1" dirty="0" err="1">
                <a:solidFill>
                  <a:schemeClr val="bg1"/>
                </a:solidFill>
              </a:rPr>
              <a:t>Вацак</a:t>
            </a:r>
            <a:r>
              <a:rPr lang="ru-RU" b="1" i="1" dirty="0">
                <a:solidFill>
                  <a:schemeClr val="bg1"/>
                </a:solidFill>
              </a:rPr>
              <a:t>» є своя </a:t>
            </a:r>
            <a:r>
              <a:rPr lang="ru-RU" b="1" i="1" dirty="0" err="1">
                <a:solidFill>
                  <a:schemeClr val="bg1"/>
                </a:solidFill>
              </a:rPr>
              <a:t>тематична</a:t>
            </a:r>
            <a:r>
              <a:rPr lang="ru-RU" b="1" i="1" dirty="0">
                <a:solidFill>
                  <a:schemeClr val="bg1"/>
                </a:solidFill>
              </a:rPr>
              <a:t> галерея: </a:t>
            </a:r>
            <a:r>
              <a:rPr lang="ru-RU" b="1" i="1" dirty="0" err="1">
                <a:solidFill>
                  <a:schemeClr val="bg1"/>
                </a:solidFill>
              </a:rPr>
              <a:t>весільні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торти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виконані</a:t>
            </a:r>
            <a:r>
              <a:rPr lang="ru-RU" b="1" i="1" dirty="0">
                <a:solidFill>
                  <a:schemeClr val="bg1"/>
                </a:solidFill>
              </a:rPr>
              <a:t> у </a:t>
            </a:r>
            <a:r>
              <a:rPr lang="ru-RU" b="1" i="1" dirty="0" err="1">
                <a:solidFill>
                  <a:schemeClr val="bg1"/>
                </a:solidFill>
              </a:rPr>
              <a:t>витонченій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манері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торти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різних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святкових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заходів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нанесенням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малюнка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корпоративні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торти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фірмовим</a:t>
            </a:r>
            <a:r>
              <a:rPr lang="ru-RU" b="1" i="1" dirty="0">
                <a:solidFill>
                  <a:schemeClr val="bg1"/>
                </a:solidFill>
              </a:rPr>
              <a:t> логотипом </a:t>
            </a:r>
            <a:r>
              <a:rPr lang="ru-RU" b="1" i="1" dirty="0" err="1">
                <a:solidFill>
                  <a:schemeClr val="bg1"/>
                </a:solidFill>
              </a:rPr>
              <a:t>чи</a:t>
            </a:r>
            <a:r>
              <a:rPr lang="ru-RU" b="1" i="1" dirty="0">
                <a:solidFill>
                  <a:schemeClr val="bg1"/>
                </a:solidFill>
              </a:rPr>
              <a:t> брендом, </a:t>
            </a:r>
            <a:r>
              <a:rPr lang="ru-RU" b="1" i="1" dirty="0" err="1">
                <a:solidFill>
                  <a:schemeClr val="bg1"/>
                </a:solidFill>
              </a:rPr>
              <a:t>торти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дитячу</a:t>
            </a:r>
            <a:r>
              <a:rPr lang="ru-RU" b="1" i="1" dirty="0">
                <a:solidFill>
                  <a:schemeClr val="bg1"/>
                </a:solidFill>
              </a:rPr>
              <a:t> тематику, з </a:t>
            </a:r>
            <a:r>
              <a:rPr lang="ru-RU" b="1" i="1" dirty="0" err="1">
                <a:solidFill>
                  <a:schemeClr val="bg1"/>
                </a:solidFill>
              </a:rPr>
              <a:t>різними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кольоровими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їстівними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фігурками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казковими</a:t>
            </a:r>
            <a:r>
              <a:rPr lang="ru-RU" b="1" i="1" dirty="0">
                <a:solidFill>
                  <a:schemeClr val="bg1"/>
                </a:solidFill>
              </a:rPr>
              <a:t> персонажами. </a:t>
            </a:r>
            <a:r>
              <a:rPr lang="ru-RU" b="1" i="1" dirty="0" err="1">
                <a:solidFill>
                  <a:schemeClr val="bg1"/>
                </a:solidFill>
              </a:rPr>
              <a:t>Кожен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такий</a:t>
            </a:r>
            <a:r>
              <a:rPr lang="ru-RU" b="1" i="1" dirty="0">
                <a:solidFill>
                  <a:schemeClr val="bg1"/>
                </a:solidFill>
              </a:rPr>
              <a:t> десерт – </a:t>
            </a:r>
            <a:r>
              <a:rPr lang="ru-RU" b="1" i="1" dirty="0" err="1">
                <a:solidFill>
                  <a:schemeClr val="bg1"/>
                </a:solidFill>
              </a:rPr>
              <a:t>це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витвір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кулінарного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мистецтва</a:t>
            </a:r>
            <a:r>
              <a:rPr lang="ru-RU" b="1" i="1" dirty="0">
                <a:solidFill>
                  <a:schemeClr val="bg1"/>
                </a:solidFill>
              </a:rPr>
              <a:t>, в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майстри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вкладають</a:t>
            </a:r>
            <a:r>
              <a:rPr lang="ru-RU" b="1" i="1" dirty="0">
                <a:solidFill>
                  <a:schemeClr val="bg1"/>
                </a:solidFill>
              </a:rPr>
              <a:t> всю свою душу та талант. </a:t>
            </a:r>
            <a:r>
              <a:rPr lang="ru-RU" b="1" i="1" dirty="0" smtClean="0">
                <a:solidFill>
                  <a:schemeClr val="bg1"/>
                </a:solidFill>
              </a:rPr>
              <a:t>М</a:t>
            </a:r>
            <a:r>
              <a:rPr lang="en-US" b="1" i="1" dirty="0" err="1" smtClean="0">
                <a:solidFill>
                  <a:schemeClr val="bg1"/>
                </a:solidFill>
              </a:rPr>
              <a:t>айстри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твор</a:t>
            </a:r>
            <a:r>
              <a:rPr lang="en-US" b="1" i="1" dirty="0" err="1" smtClean="0">
                <a:solidFill>
                  <a:schemeClr val="bg1"/>
                </a:solidFill>
              </a:rPr>
              <a:t>ять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</a:rPr>
              <a:t>солодощі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дають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відчуття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рідного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щастя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домашнього</a:t>
            </a:r>
            <a:r>
              <a:rPr lang="ru-RU" b="1" i="1" dirty="0">
                <a:solidFill>
                  <a:schemeClr val="bg1"/>
                </a:solidFill>
              </a:rPr>
              <a:t> затишку. </a:t>
            </a:r>
            <a:r>
              <a:rPr lang="en-US" b="1" i="1" dirty="0" err="1" smtClean="0">
                <a:solidFill>
                  <a:schemeClr val="bg1"/>
                </a:solidFill>
              </a:rPr>
              <a:t>Кондитерська</a:t>
            </a:r>
            <a:r>
              <a:rPr lang="ru-RU" b="1" i="1" dirty="0" smtClean="0">
                <a:solidFill>
                  <a:schemeClr val="bg1"/>
                </a:solidFill>
              </a:rPr>
              <a:t> твори</a:t>
            </a:r>
            <a:r>
              <a:rPr lang="en-US" b="1" i="1" dirty="0" err="1" smtClean="0">
                <a:solidFill>
                  <a:schemeClr val="bg1"/>
                </a:solidFill>
              </a:rPr>
              <a:t>ть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те,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містить</a:t>
            </a:r>
            <a:r>
              <a:rPr lang="ru-RU" b="1" i="1" dirty="0">
                <a:solidFill>
                  <a:schemeClr val="bg1"/>
                </a:solidFill>
              </a:rPr>
              <a:t> доброту, </a:t>
            </a:r>
            <a:r>
              <a:rPr lang="ru-RU" b="1" i="1" dirty="0" err="1">
                <a:solidFill>
                  <a:schemeClr val="bg1"/>
                </a:solidFill>
              </a:rPr>
              <a:t>любов</a:t>
            </a:r>
            <a:r>
              <a:rPr lang="ru-RU" b="1" i="1" dirty="0">
                <a:solidFill>
                  <a:schemeClr val="bg1"/>
                </a:solidFill>
              </a:rPr>
              <a:t> і красу</a:t>
            </a:r>
            <a:r>
              <a:rPr lang="ru-RU" b="1" i="1" dirty="0" smtClean="0">
                <a:solidFill>
                  <a:schemeClr val="bg1"/>
                </a:solidFill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В </a:t>
            </a:r>
            <a:r>
              <a:rPr lang="ru-RU" b="1" i="1" dirty="0" err="1">
                <a:solidFill>
                  <a:schemeClr val="bg1"/>
                </a:solidFill>
              </a:rPr>
              <a:t>основі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усіх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тільки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високоякісна</a:t>
            </a:r>
            <a:r>
              <a:rPr lang="ru-RU" b="1" i="1" dirty="0">
                <a:solidFill>
                  <a:schemeClr val="bg1"/>
                </a:solidFill>
              </a:rPr>
              <a:t> натуральна </a:t>
            </a:r>
            <a:r>
              <a:rPr lang="ru-RU" b="1" i="1" dirty="0" err="1">
                <a:solidFill>
                  <a:schemeClr val="bg1"/>
                </a:solidFill>
              </a:rPr>
              <a:t>сировина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6147" name="Picture 3" descr="C:\Users\user\Desktop\IMG_3738-96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26" y="5076482"/>
            <a:ext cx="2955925" cy="153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MG_8593-960x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621" y="5076400"/>
            <a:ext cx="2314742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IMG_3729-960x6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76400"/>
            <a:ext cx="2952328" cy="152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Без названия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44" y="91643"/>
            <a:ext cx="115212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84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chemeClr val="bg1"/>
                </a:solidFill>
              </a:rPr>
              <a:t>Одеська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  <a:r>
              <a:rPr lang="en-US" sz="3200" b="1" i="1" dirty="0" err="1" smtClean="0">
                <a:solidFill>
                  <a:schemeClr val="bg1"/>
                </a:solidFill>
              </a:rPr>
              <a:t>кондитерська</a:t>
            </a:r>
            <a:r>
              <a:rPr lang="en-US" sz="3200" b="1" i="1" dirty="0" smtClean="0">
                <a:solidFill>
                  <a:schemeClr val="bg1"/>
                </a:solidFill>
              </a:rPr>
              <a:t> “Cannoli”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13" y="877121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Кондитерська </a:t>
            </a:r>
            <a:r>
              <a:rPr lang="uk-UA" b="1" i="1" dirty="0" err="1">
                <a:solidFill>
                  <a:schemeClr val="bg1"/>
                </a:solidFill>
              </a:rPr>
              <a:t>Cannoli</a:t>
            </a:r>
            <a:r>
              <a:rPr lang="uk-UA" b="1" i="1" dirty="0">
                <a:solidFill>
                  <a:schemeClr val="bg1"/>
                </a:solidFill>
              </a:rPr>
              <a:t> названа на честь традиційного сицилійського десерту, що є вафельною хрумкою трубочкою, наповненою начинкою з сиру </a:t>
            </a:r>
            <a:r>
              <a:rPr lang="uk-UA" b="1" i="1" dirty="0" err="1">
                <a:solidFill>
                  <a:schemeClr val="bg1"/>
                </a:solidFill>
              </a:rPr>
              <a:t>маскарпоне</a:t>
            </a:r>
            <a:r>
              <a:rPr lang="uk-UA" b="1" i="1" dirty="0">
                <a:solidFill>
                  <a:schemeClr val="bg1"/>
                </a:solidFill>
              </a:rPr>
              <a:t>, збитого сиру або </a:t>
            </a:r>
            <a:r>
              <a:rPr lang="uk-UA" b="1" i="1" dirty="0" err="1">
                <a:solidFill>
                  <a:schemeClr val="bg1"/>
                </a:solidFill>
              </a:rPr>
              <a:t>рикотти</a:t>
            </a:r>
            <a:r>
              <a:rPr lang="uk-UA" b="1" i="1" dirty="0">
                <a:solidFill>
                  <a:schemeClr val="bg1"/>
                </a:solidFill>
              </a:rPr>
              <a:t> з додаванням різних сиропів (частіше зі смаком ванілі або шоколаду), вина марсали чи рожевої води. Десерт цей є традиційними народними ласощами на Сицилії та у всій Південній Італії, скуштувати його можна і в </a:t>
            </a:r>
            <a:r>
              <a:rPr lang="en-US" b="1" i="1" dirty="0" err="1" smtClean="0">
                <a:solidFill>
                  <a:schemeClr val="bg1"/>
                </a:solidFill>
              </a:rPr>
              <a:t>цьому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  <a:r>
              <a:rPr lang="uk-UA" b="1" i="1" dirty="0">
                <a:solidFill>
                  <a:schemeClr val="bg1"/>
                </a:solidFill>
              </a:rPr>
              <a:t>кафе!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05" y="2908446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>
                <a:solidFill>
                  <a:schemeClr val="bg1"/>
                </a:solidFill>
              </a:rPr>
              <a:t>Кафе </a:t>
            </a:r>
            <a:r>
              <a:rPr lang="uk-UA" b="1" i="1" dirty="0" err="1">
                <a:solidFill>
                  <a:schemeClr val="bg1"/>
                </a:solidFill>
              </a:rPr>
              <a:t>Cannoli</a:t>
            </a:r>
            <a:r>
              <a:rPr lang="uk-UA" b="1" i="1" dirty="0">
                <a:solidFill>
                  <a:schemeClr val="bg1"/>
                </a:solidFill>
              </a:rPr>
              <a:t> розташоване у самому центрі Одеси – провулку Чайковського, поблизу Оперного театру. Уся атмосфера цього місця налаштовує на чудовий настрій, а найніжніші десерти та ароматна кава доставлять вам справді естетське задоволення! У літній період </a:t>
            </a:r>
            <a:r>
              <a:rPr lang="uk-UA" b="1" i="1" dirty="0" smtClean="0">
                <a:solidFill>
                  <a:schemeClr val="bg1"/>
                </a:solidFill>
              </a:rPr>
              <a:t>у </a:t>
            </a:r>
            <a:r>
              <a:rPr lang="uk-UA" b="1" i="1" dirty="0">
                <a:solidFill>
                  <a:schemeClr val="bg1"/>
                </a:solidFill>
              </a:rPr>
              <a:t>відвідувачів є можливість насолодитися трапезою в одному з </a:t>
            </a:r>
            <a:r>
              <a:rPr lang="uk-UA" b="1" i="1" dirty="0" err="1">
                <a:solidFill>
                  <a:schemeClr val="bg1"/>
                </a:solidFill>
              </a:rPr>
              <a:t>найромантичніших</a:t>
            </a:r>
            <a:r>
              <a:rPr lang="uk-UA" b="1" i="1" dirty="0">
                <a:solidFill>
                  <a:schemeClr val="bg1"/>
                </a:solidFill>
              </a:rPr>
              <a:t> куточків міста – Пале Роялі – тихому та затишному сквері поряд із фонтаном.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user\Desktop\u-06e82714bbf99fd0f4400e619017990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499" y="1"/>
            <a:ext cx="2339827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500-b725793485d9d486a0d5af3a088e10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77505"/>
            <a:ext cx="2820144" cy="200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500-823152c6530a7acf0f5aa4d7643a8b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06" y="4483393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8640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Висновки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Новітні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технології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кондитерському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виробництві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припускають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експерименти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із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смаками</a:t>
            </a:r>
            <a:r>
              <a:rPr lang="ru-RU" b="1" i="1" dirty="0">
                <a:solidFill>
                  <a:schemeClr val="bg1"/>
                </a:solidFill>
              </a:rPr>
              <a:t> і текстурами, </a:t>
            </a:r>
            <a:r>
              <a:rPr lang="ru-RU" b="1" i="1" dirty="0" err="1">
                <a:solidFill>
                  <a:schemeClr val="bg1"/>
                </a:solidFill>
              </a:rPr>
              <a:t>нетрадиційне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поєднання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продуктів</a:t>
            </a:r>
            <a:r>
              <a:rPr lang="ru-RU" b="1" i="1" dirty="0">
                <a:solidFill>
                  <a:schemeClr val="bg1"/>
                </a:solidFill>
              </a:rPr>
              <a:t>. У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зв</a:t>
            </a:r>
            <a:r>
              <a:rPr lang="en-US" b="1" i="1" dirty="0" smtClean="0">
                <a:solidFill>
                  <a:schemeClr val="bg1"/>
                </a:solidFill>
              </a:rPr>
              <a:t>’</a:t>
            </a:r>
            <a:r>
              <a:rPr lang="ru-RU" b="1" i="1" dirty="0" err="1" smtClean="0">
                <a:solidFill>
                  <a:schemeClr val="bg1"/>
                </a:solidFill>
              </a:rPr>
              <a:t>язку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з </a:t>
            </a:r>
            <a:r>
              <a:rPr lang="ru-RU" b="1" i="1" dirty="0" err="1">
                <a:solidFill>
                  <a:schemeClr val="bg1"/>
                </a:solidFill>
              </a:rPr>
              <a:t>цим</a:t>
            </a:r>
            <a:r>
              <a:rPr lang="ru-RU" b="1" i="1" dirty="0">
                <a:solidFill>
                  <a:schemeClr val="bg1"/>
                </a:solidFill>
              </a:rPr>
              <a:t> в рецептурах </a:t>
            </a:r>
            <a:r>
              <a:rPr lang="ru-RU" b="1" i="1" dirty="0" err="1">
                <a:solidFill>
                  <a:schemeClr val="bg1"/>
                </a:solidFill>
              </a:rPr>
              <a:t>сучасних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виробів</a:t>
            </a:r>
            <a:r>
              <a:rPr lang="ru-RU" b="1" i="1" dirty="0">
                <a:solidFill>
                  <a:schemeClr val="bg1"/>
                </a:solidFill>
              </a:rPr>
              <a:t> разом з </a:t>
            </a:r>
            <a:r>
              <a:rPr lang="ru-RU" b="1" i="1" dirty="0" err="1">
                <a:solidFill>
                  <a:schemeClr val="bg1"/>
                </a:solidFill>
              </a:rPr>
              <a:t>традиційною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сировиною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використовується</a:t>
            </a:r>
            <a:r>
              <a:rPr lang="ru-RU" b="1" i="1" dirty="0">
                <a:solidFill>
                  <a:schemeClr val="bg1"/>
                </a:solidFill>
              </a:rPr>
              <a:t> нова. </a:t>
            </a:r>
            <a:r>
              <a:rPr lang="ru-RU" b="1" i="1" dirty="0" err="1">
                <a:solidFill>
                  <a:schemeClr val="bg1"/>
                </a:solidFill>
              </a:rPr>
              <a:t>Сучасні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технології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кондитерській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справі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представлені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кондитерськими</a:t>
            </a:r>
            <a:r>
              <a:rPr lang="ru-RU" b="1" i="1" dirty="0">
                <a:solidFill>
                  <a:schemeClr val="bg1"/>
                </a:solidFill>
              </a:rPr>
              <a:t> трендами, де основою проходить тема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мінімалізму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Переобтяжені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яскраві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неприродні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кондитерські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вже</a:t>
            </a:r>
            <a:r>
              <a:rPr lang="ru-RU" b="1" i="1" dirty="0">
                <a:solidFill>
                  <a:schemeClr val="bg1"/>
                </a:solidFill>
              </a:rPr>
              <a:t> не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актуальні</a:t>
            </a:r>
            <a:r>
              <a:rPr lang="ru-RU" b="1" i="1" dirty="0">
                <a:solidFill>
                  <a:schemeClr val="bg1"/>
                </a:solidFill>
              </a:rPr>
              <a:t> і ми </a:t>
            </a:r>
            <a:r>
              <a:rPr lang="ru-RU" b="1" i="1" dirty="0" err="1">
                <a:solidFill>
                  <a:schemeClr val="bg1"/>
                </a:solidFill>
              </a:rPr>
              <a:t>повертаємося</a:t>
            </a:r>
            <a:r>
              <a:rPr lang="ru-RU" b="1" i="1" dirty="0">
                <a:solidFill>
                  <a:schemeClr val="bg1"/>
                </a:solidFill>
              </a:rPr>
              <a:t> до </a:t>
            </a:r>
            <a:r>
              <a:rPr lang="ru-RU" b="1" i="1" dirty="0" err="1">
                <a:solidFill>
                  <a:schemeClr val="bg1"/>
                </a:solidFill>
              </a:rPr>
              <a:t>витоків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Мінімалістичний</a:t>
            </a:r>
            <a:r>
              <a:rPr lang="ru-RU" b="1" i="1" dirty="0">
                <a:solidFill>
                  <a:schemeClr val="bg1"/>
                </a:solidFill>
              </a:rPr>
              <a:t> дизайн, </a:t>
            </a:r>
            <a:r>
              <a:rPr lang="ru-RU" b="1" i="1" dirty="0" err="1">
                <a:solidFill>
                  <a:schemeClr val="bg1"/>
                </a:solidFill>
              </a:rPr>
              <a:t>природні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кольори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фермерські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продукти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традиційні</a:t>
            </a:r>
            <a:r>
              <a:rPr lang="ru-RU" b="1" i="1" dirty="0">
                <a:solidFill>
                  <a:schemeClr val="bg1"/>
                </a:solidFill>
              </a:rPr>
              <a:t>(&amp;</a:t>
            </a:r>
            <a:r>
              <a:rPr lang="en-US" b="1" i="1" dirty="0" err="1">
                <a:solidFill>
                  <a:schemeClr val="bg1"/>
                </a:solidFill>
              </a:rPr>
              <a:t>quot</a:t>
            </a:r>
            <a:r>
              <a:rPr lang="en-US" b="1" i="1" dirty="0">
                <a:solidFill>
                  <a:schemeClr val="bg1"/>
                </a:solidFill>
              </a:rPr>
              <a:t>;</a:t>
            </a:r>
            <a:r>
              <a:rPr lang="ru-RU" b="1" i="1" dirty="0" err="1">
                <a:solidFill>
                  <a:schemeClr val="bg1"/>
                </a:solidFill>
              </a:rPr>
              <a:t>народні</a:t>
            </a:r>
            <a:r>
              <a:rPr lang="ru-RU" b="1" i="1" dirty="0">
                <a:solidFill>
                  <a:schemeClr val="bg1"/>
                </a:solidFill>
              </a:rPr>
              <a:t>&amp;</a:t>
            </a:r>
            <a:r>
              <a:rPr lang="en-US" b="1" i="1" dirty="0" err="1">
                <a:solidFill>
                  <a:schemeClr val="bg1"/>
                </a:solidFill>
              </a:rPr>
              <a:t>quot</a:t>
            </a:r>
            <a:r>
              <a:rPr lang="en-US" b="1" i="1" dirty="0">
                <a:solidFill>
                  <a:schemeClr val="bg1"/>
                </a:solidFill>
              </a:rPr>
              <a:t>;) </a:t>
            </a:r>
            <a:r>
              <a:rPr lang="ru-RU" b="1" i="1" dirty="0" err="1">
                <a:solidFill>
                  <a:schemeClr val="bg1"/>
                </a:solidFill>
              </a:rPr>
              <a:t>інгредієнти</a:t>
            </a:r>
            <a:r>
              <a:rPr lang="ru-RU" b="1" i="1" dirty="0">
                <a:solidFill>
                  <a:schemeClr val="bg1"/>
                </a:solidFill>
              </a:rPr>
              <a:t> - </a:t>
            </a:r>
            <a:r>
              <a:rPr lang="ru-RU" b="1" i="1" dirty="0" err="1">
                <a:solidFill>
                  <a:schemeClr val="bg1"/>
                </a:solidFill>
              </a:rPr>
              <a:t>основні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характеристики </a:t>
            </a:r>
            <a:r>
              <a:rPr lang="ru-RU" b="1" i="1" dirty="0" err="1">
                <a:solidFill>
                  <a:schemeClr val="bg1"/>
                </a:solidFill>
              </a:rPr>
              <a:t>кондитерської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моди</a:t>
            </a:r>
            <a:r>
              <a:rPr lang="ru-RU" b="1" i="1" dirty="0">
                <a:solidFill>
                  <a:schemeClr val="bg1"/>
                </a:solidFill>
              </a:rPr>
              <a:t> 2021року.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Ми провели </a:t>
            </a:r>
            <a:r>
              <a:rPr lang="ru-RU" b="1" i="1" dirty="0" err="1">
                <a:solidFill>
                  <a:schemeClr val="bg1"/>
                </a:solidFill>
              </a:rPr>
              <a:t>дослідження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кондитерських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міста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Одеси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скільки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тістечок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виробляються</a:t>
            </a:r>
            <a:r>
              <a:rPr lang="ru-RU" b="1" i="1" dirty="0">
                <a:solidFill>
                  <a:schemeClr val="bg1"/>
                </a:solidFill>
              </a:rPr>
              <a:t> за </a:t>
            </a:r>
            <a:r>
              <a:rPr lang="ru-RU" b="1" i="1" dirty="0" err="1">
                <a:solidFill>
                  <a:schemeClr val="bg1"/>
                </a:solidFill>
              </a:rPr>
              <a:t>класичною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технологією</a:t>
            </a:r>
            <a:r>
              <a:rPr lang="ru-RU" b="1" i="1" dirty="0">
                <a:solidFill>
                  <a:schemeClr val="bg1"/>
                </a:solidFill>
              </a:rPr>
              <a:t>, а </a:t>
            </a:r>
            <a:r>
              <a:rPr lang="ru-RU" b="1" i="1" dirty="0" err="1">
                <a:solidFill>
                  <a:schemeClr val="bg1"/>
                </a:solidFill>
              </a:rPr>
              <a:t>скільки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використанням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новітніх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технологій</a:t>
            </a:r>
            <a:r>
              <a:rPr lang="ru-RU" b="1" i="1" dirty="0">
                <a:solidFill>
                  <a:schemeClr val="bg1"/>
                </a:solidFill>
              </a:rPr>
              <a:t>. </a:t>
            </a:r>
            <a:r>
              <a:rPr lang="ru-RU" b="1" i="1" dirty="0" err="1">
                <a:solidFill>
                  <a:schemeClr val="bg1"/>
                </a:solidFill>
              </a:rPr>
              <a:t>Після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проведення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дослідження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кондитерських</a:t>
            </a:r>
            <a:r>
              <a:rPr lang="ru-RU" b="1" i="1" dirty="0">
                <a:solidFill>
                  <a:schemeClr val="bg1"/>
                </a:solidFill>
              </a:rPr>
              <a:t>: </a:t>
            </a:r>
            <a:r>
              <a:rPr lang="ru-RU" b="1" i="1" dirty="0" err="1">
                <a:solidFill>
                  <a:schemeClr val="bg1"/>
                </a:solidFill>
              </a:rPr>
              <a:t>Профітролі</a:t>
            </a:r>
            <a:r>
              <a:rPr lang="ru-RU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b="1" i="1" dirty="0" err="1" smtClean="0">
                <a:solidFill>
                  <a:schemeClr val="bg1"/>
                </a:solidFill>
              </a:rPr>
              <a:t>Вацак</a:t>
            </a:r>
            <a:r>
              <a:rPr lang="ru-RU" b="1" i="1" dirty="0" smtClean="0">
                <a:solidFill>
                  <a:schemeClr val="bg1"/>
                </a:solidFill>
              </a:rPr>
              <a:t>,</a:t>
            </a:r>
            <a:r>
              <a:rPr lang="en-US" b="1" i="1" dirty="0" smtClean="0">
                <a:solidFill>
                  <a:schemeClr val="bg1"/>
                </a:solidFill>
              </a:rPr>
              <a:t> Cannoli.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>
                <a:solidFill>
                  <a:schemeClr val="bg1"/>
                </a:solidFill>
              </a:rPr>
              <a:t>М</a:t>
            </a:r>
            <a:r>
              <a:rPr lang="ru-RU" b="1" i="1" dirty="0" smtClean="0">
                <a:solidFill>
                  <a:schemeClr val="bg1"/>
                </a:solidFill>
              </a:rPr>
              <a:t>и </a:t>
            </a:r>
            <a:r>
              <a:rPr lang="ru-RU" b="1" i="1" dirty="0" err="1">
                <a:solidFill>
                  <a:schemeClr val="bg1"/>
                </a:solidFill>
              </a:rPr>
              <a:t>зясували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класичні</a:t>
            </a:r>
            <a:r>
              <a:rPr lang="ru-RU" b="1" i="1" dirty="0">
                <a:solidFill>
                  <a:schemeClr val="bg1"/>
                </a:solidFill>
              </a:rPr>
              <a:t> та </a:t>
            </a:r>
            <a:r>
              <a:rPr lang="ru-RU" b="1" i="1" dirty="0" err="1">
                <a:solidFill>
                  <a:schemeClr val="bg1"/>
                </a:solidFill>
              </a:rPr>
              <a:t>новітні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технології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виробництві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тістечок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цих</a:t>
            </a:r>
            <a:r>
              <a:rPr lang="ru-RU" b="1" i="1" dirty="0">
                <a:solidFill>
                  <a:schemeClr val="bg1"/>
                </a:solidFill>
              </a:rPr>
              <a:t> закладах </a:t>
            </a:r>
            <a:r>
              <a:rPr lang="ru-RU" b="1" i="1" dirty="0" err="1">
                <a:solidFill>
                  <a:schemeClr val="bg1"/>
                </a:solidFill>
              </a:rPr>
              <a:t>використовуються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приблизно</a:t>
            </a:r>
            <a:r>
              <a:rPr lang="ru-RU" b="1" i="1" dirty="0">
                <a:solidFill>
                  <a:schemeClr val="bg1"/>
                </a:solidFill>
              </a:rPr>
              <a:t> 50% на 50%.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Покупці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люблять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коштувати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нові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види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тістечок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ще</a:t>
            </a:r>
            <a:r>
              <a:rPr lang="ru-RU" b="1" i="1" dirty="0">
                <a:solidFill>
                  <a:schemeClr val="bg1"/>
                </a:solidFill>
              </a:rPr>
              <a:t> і з </a:t>
            </a:r>
            <a:r>
              <a:rPr lang="ru-RU" b="1" i="1" dirty="0" err="1">
                <a:solidFill>
                  <a:schemeClr val="bg1"/>
                </a:solidFill>
              </a:rPr>
              <a:t>меншою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кількістю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калорій</a:t>
            </a:r>
            <a:r>
              <a:rPr lang="ru-RU" b="1" i="1" dirty="0">
                <a:solidFill>
                  <a:schemeClr val="bg1"/>
                </a:solidFill>
              </a:rPr>
              <a:t>, але не </a:t>
            </a:r>
            <a:r>
              <a:rPr lang="ru-RU" b="1" i="1" dirty="0" err="1">
                <a:solidFill>
                  <a:schemeClr val="bg1"/>
                </a:solidFill>
              </a:rPr>
              <a:t>відмовляються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еклерів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виробляють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кондитерських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роками.</a:t>
            </a:r>
          </a:p>
        </p:txBody>
      </p:sp>
    </p:spTree>
    <p:extLst>
      <p:ext uri="{BB962C8B-B14F-4D97-AF65-F5344CB8AC3E}">
        <p14:creationId xmlns:p14="http://schemas.microsoft.com/office/powerpoint/2010/main" val="374889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Література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dirty="0">
                <a:solidFill>
                  <a:schemeClr val="bg1"/>
                </a:solidFill>
              </a:rPr>
              <a:t>1. Зайцева Г.Т. , </a:t>
            </a:r>
            <a:r>
              <a:rPr lang="ru-RU" b="1" dirty="0" err="1">
                <a:solidFill>
                  <a:schemeClr val="bg1"/>
                </a:solidFill>
              </a:rPr>
              <a:t>Горпинко</a:t>
            </a:r>
            <a:r>
              <a:rPr lang="ru-RU" b="1" dirty="0">
                <a:solidFill>
                  <a:schemeClr val="bg1"/>
                </a:solidFill>
              </a:rPr>
              <a:t> Т.М. </a:t>
            </a:r>
            <a:r>
              <a:rPr lang="ru-RU" b="1" dirty="0" err="1">
                <a:solidFill>
                  <a:schemeClr val="bg1"/>
                </a:solidFill>
              </a:rPr>
              <a:t>Технологія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виготовлення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борошняних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кондитерських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виробів</a:t>
            </a:r>
            <a:r>
              <a:rPr lang="ru-RU" b="1" dirty="0">
                <a:solidFill>
                  <a:schemeClr val="bg1"/>
                </a:solidFill>
              </a:rPr>
              <a:t> - К.: </a:t>
            </a:r>
            <a:r>
              <a:rPr lang="ru-RU" b="1" dirty="0" err="1">
                <a:solidFill>
                  <a:schemeClr val="bg1"/>
                </a:solidFill>
              </a:rPr>
              <a:t>Вікторія</a:t>
            </a:r>
            <a:r>
              <a:rPr lang="ru-RU" b="1" dirty="0">
                <a:solidFill>
                  <a:schemeClr val="bg1"/>
                </a:solidFill>
              </a:rPr>
              <a:t> 2002 – 400 с.</a:t>
            </a:r>
          </a:p>
          <a:p>
            <a:r>
              <a:rPr lang="ru-RU" b="1" dirty="0">
                <a:solidFill>
                  <a:schemeClr val="bg1"/>
                </a:solidFill>
              </a:rPr>
              <a:t>2. </a:t>
            </a:r>
            <a:r>
              <a:rPr lang="ru-RU" b="1" dirty="0" err="1">
                <a:solidFill>
                  <a:schemeClr val="bg1"/>
                </a:solidFill>
              </a:rPr>
              <a:t>Кальтенбах</a:t>
            </a:r>
            <a:r>
              <a:rPr lang="ru-RU" b="1" dirty="0">
                <a:solidFill>
                  <a:schemeClr val="bg1"/>
                </a:solidFill>
              </a:rPr>
              <a:t> М. </a:t>
            </a:r>
            <a:r>
              <a:rPr lang="ru-RU" b="1" dirty="0" err="1">
                <a:solidFill>
                  <a:schemeClr val="bg1"/>
                </a:solidFill>
              </a:rPr>
              <a:t>Элерт</a:t>
            </a:r>
            <a:r>
              <a:rPr lang="ru-RU" b="1" dirty="0">
                <a:solidFill>
                  <a:schemeClr val="bg1"/>
                </a:solidFill>
              </a:rPr>
              <a:t> Ф.-В. Выпечка. 1000 вкусных рецептов.-М.: АСТ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bg1"/>
                </a:solidFill>
              </a:rPr>
              <a:t>Пресс.2020 </a:t>
            </a:r>
            <a:r>
              <a:rPr lang="ru-RU" b="1" dirty="0">
                <a:solidFill>
                  <a:schemeClr val="bg1"/>
                </a:solidFill>
              </a:rPr>
              <a:t>– 144 с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b="1" dirty="0" err="1" smtClean="0">
                <a:solidFill>
                  <a:schemeClr val="bg1"/>
                </a:solidFill>
              </a:rPr>
              <a:t>Засоби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масової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інформації</a:t>
            </a:r>
            <a:r>
              <a:rPr lang="en-US" b="1" dirty="0" smtClean="0">
                <a:solidFill>
                  <a:schemeClr val="bg1"/>
                </a:solidFill>
              </a:rPr>
              <a:t> “ Google”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046" y="179929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Джерела</a:t>
            </a:r>
            <a:r>
              <a:rPr lang="en-US" sz="3200" dirty="0" smtClean="0">
                <a:solidFill>
                  <a:schemeClr val="bg1"/>
                </a:solidFill>
              </a:rPr>
              <a:t> з </a:t>
            </a:r>
            <a:r>
              <a:rPr lang="en-US" sz="3200" dirty="0" err="1" smtClean="0">
                <a:solidFill>
                  <a:schemeClr val="bg1"/>
                </a:solidFill>
              </a:rPr>
              <a:t>яких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була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взята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інформація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07504" y="548680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Тістечка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штучні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кондитерські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мають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різноманітну</a:t>
            </a:r>
            <a:r>
              <a:rPr lang="ru-RU" dirty="0">
                <a:solidFill>
                  <a:schemeClr val="bg1"/>
                </a:solidFill>
              </a:rPr>
              <a:t> форму і </a:t>
            </a:r>
            <a:r>
              <a:rPr lang="ru-RU" dirty="0" err="1">
                <a:solidFill>
                  <a:schemeClr val="bg1"/>
                </a:solidFill>
              </a:rPr>
              <a:t>художньо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оздоблену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поверхню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Маса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тістечок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може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бути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17 до 110 г. </a:t>
            </a:r>
            <a:r>
              <a:rPr lang="ru-RU" dirty="0" err="1">
                <a:solidFill>
                  <a:schemeClr val="bg1"/>
                </a:solidFill>
              </a:rPr>
              <a:t>Виготовляють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тістечка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діючим</a:t>
            </a:r>
            <a:r>
              <a:rPr lang="ru-RU" dirty="0">
                <a:solidFill>
                  <a:schemeClr val="bg1"/>
                </a:solidFill>
              </a:rPr>
              <a:t> прейскурантом </a:t>
            </a:r>
            <a:r>
              <a:rPr lang="ru-RU" dirty="0" err="1">
                <a:solidFill>
                  <a:schemeClr val="bg1"/>
                </a:solidFill>
              </a:rPr>
              <a:t>однієї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назви</a:t>
            </a:r>
            <a:r>
              <a:rPr lang="ru-RU" dirty="0">
                <a:solidFill>
                  <a:schemeClr val="bg1"/>
                </a:solidFill>
              </a:rPr>
              <a:t>, але </a:t>
            </a:r>
            <a:r>
              <a:rPr lang="ru-RU" dirty="0" err="1">
                <a:solidFill>
                  <a:schemeClr val="bg1"/>
                </a:solidFill>
              </a:rPr>
              <a:t>різної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маси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великі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маленькі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дитячі</a:t>
            </a:r>
            <a:r>
              <a:rPr lang="ru-RU" dirty="0">
                <a:solidFill>
                  <a:schemeClr val="bg1"/>
                </a:solidFill>
              </a:rPr>
              <a:t> (60 % </a:t>
            </a:r>
            <a:r>
              <a:rPr lang="ru-RU" dirty="0" err="1">
                <a:solidFill>
                  <a:schemeClr val="bg1"/>
                </a:solidFill>
              </a:rPr>
              <a:t>маси</a:t>
            </a:r>
            <a:r>
              <a:rPr lang="ru-RU" dirty="0">
                <a:solidFill>
                  <a:schemeClr val="bg1"/>
                </a:solidFill>
              </a:rPr>
              <a:t> великих).</a:t>
            </a:r>
          </a:p>
          <a:p>
            <a:r>
              <a:rPr lang="ru-RU" dirty="0" err="1">
                <a:solidFill>
                  <a:schemeClr val="bg1"/>
                </a:solidFill>
              </a:rPr>
              <a:t>Гарний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зовнішній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вигляд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приємний</a:t>
            </a:r>
            <a:r>
              <a:rPr lang="ru-RU" dirty="0">
                <a:solidFill>
                  <a:schemeClr val="bg1"/>
                </a:solidFill>
              </a:rPr>
              <a:t> смак </a:t>
            </a:r>
            <a:r>
              <a:rPr lang="ru-RU" dirty="0" err="1">
                <a:solidFill>
                  <a:schemeClr val="bg1"/>
                </a:solidFill>
              </a:rPr>
              <a:t>тістечок</a:t>
            </a:r>
            <a:r>
              <a:rPr lang="ru-RU" dirty="0">
                <a:solidFill>
                  <a:schemeClr val="bg1"/>
                </a:solidFill>
              </a:rPr>
              <a:t> — </a:t>
            </a:r>
            <a:r>
              <a:rPr lang="ru-RU" dirty="0" err="1">
                <a:solidFill>
                  <a:schemeClr val="bg1"/>
                </a:solidFill>
              </a:rPr>
              <a:t>найважливіші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показники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якості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виробів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03848" y="2303006"/>
            <a:ext cx="204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>
                <a:solidFill>
                  <a:srgbClr val="00B0F0"/>
                </a:solidFill>
              </a:rPr>
              <a:t>Вимоги</a:t>
            </a:r>
            <a:r>
              <a:rPr lang="ru-RU" b="1" i="1" dirty="0">
                <a:solidFill>
                  <a:srgbClr val="00B0F0"/>
                </a:solidFill>
              </a:rPr>
              <a:t> до </a:t>
            </a:r>
            <a:r>
              <a:rPr lang="ru-RU" b="1" i="1" dirty="0" err="1">
                <a:solidFill>
                  <a:srgbClr val="00B0F0"/>
                </a:solidFill>
              </a:rPr>
              <a:t>якості</a:t>
            </a:r>
            <a:r>
              <a:rPr lang="ru-RU" b="1" i="1" dirty="0">
                <a:solidFill>
                  <a:srgbClr val="00B0F0"/>
                </a:solidFill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504" y="2690336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chemeClr val="bg1"/>
                </a:solidFill>
              </a:rPr>
              <a:t>поверхня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тістечок</a:t>
            </a:r>
            <a:r>
              <a:rPr lang="ru-RU" i="1" dirty="0">
                <a:solidFill>
                  <a:schemeClr val="bg1"/>
                </a:solidFill>
              </a:rPr>
              <a:t> повинна</a:t>
            </a:r>
          </a:p>
          <a:p>
            <a:r>
              <a:rPr lang="ru-RU" i="1" dirty="0" err="1">
                <a:solidFill>
                  <a:schemeClr val="bg1"/>
                </a:solidFill>
              </a:rPr>
              <a:t>мати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чіткий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малюнок</a:t>
            </a:r>
            <a:r>
              <a:rPr lang="ru-RU" i="1" dirty="0">
                <a:solidFill>
                  <a:schemeClr val="bg1"/>
                </a:solidFill>
              </a:rPr>
              <a:t> з </a:t>
            </a:r>
            <a:r>
              <a:rPr lang="ru-RU" i="1" dirty="0" err="1">
                <a:solidFill>
                  <a:schemeClr val="bg1"/>
                </a:solidFill>
              </a:rPr>
              <a:t>візерунком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закінченого</a:t>
            </a:r>
            <a:r>
              <a:rPr lang="ru-RU" i="1" dirty="0">
                <a:solidFill>
                  <a:schemeClr val="bg1"/>
                </a:solidFill>
              </a:rPr>
              <a:t> характеру і з правильно</a:t>
            </a:r>
          </a:p>
          <a:p>
            <a:r>
              <a:rPr lang="ru-RU" i="1" dirty="0" err="1">
                <a:solidFill>
                  <a:schemeClr val="bg1"/>
                </a:solidFill>
              </a:rPr>
              <a:t>підібраною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кольоровою</a:t>
            </a:r>
            <a:r>
              <a:rPr lang="ru-RU" i="1" dirty="0">
                <a:solidFill>
                  <a:schemeClr val="bg1"/>
                </a:solidFill>
              </a:rPr>
              <a:t> гаммою. </a:t>
            </a:r>
            <a:r>
              <a:rPr lang="ru-RU" i="1" dirty="0" err="1">
                <a:solidFill>
                  <a:schemeClr val="bg1"/>
                </a:solidFill>
              </a:rPr>
              <a:t>Вироби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заглазуровані</a:t>
            </a:r>
            <a:r>
              <a:rPr lang="ru-RU" i="1" dirty="0">
                <a:solidFill>
                  <a:schemeClr val="bg1"/>
                </a:solidFill>
              </a:rPr>
              <a:t> помадою, </a:t>
            </a:r>
            <a:r>
              <a:rPr lang="ru-RU" i="1" dirty="0" err="1" smtClean="0">
                <a:solidFill>
                  <a:schemeClr val="bg1"/>
                </a:solidFill>
              </a:rPr>
              <a:t>глазур</a:t>
            </a:r>
            <a:r>
              <a:rPr lang="en-US" i="1" dirty="0" err="1" smtClean="0">
                <a:solidFill>
                  <a:schemeClr val="bg1"/>
                </a:solidFill>
              </a:rPr>
              <a:t>овано</a:t>
            </a:r>
            <a:r>
              <a:rPr lang="ru-RU" i="1" dirty="0" smtClean="0">
                <a:solidFill>
                  <a:schemeClr val="bg1"/>
                </a:solidFill>
              </a:rPr>
              <a:t>ю</a:t>
            </a:r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 err="1">
                <a:solidFill>
                  <a:schemeClr val="bg1"/>
                </a:solidFill>
              </a:rPr>
              <a:t>чи</a:t>
            </a:r>
            <a:r>
              <a:rPr lang="ru-RU" i="1" dirty="0">
                <a:solidFill>
                  <a:schemeClr val="bg1"/>
                </a:solidFill>
              </a:rPr>
              <a:t> желе, </a:t>
            </a:r>
            <a:r>
              <a:rPr lang="ru-RU" i="1" dirty="0" err="1">
                <a:solidFill>
                  <a:schemeClr val="bg1"/>
                </a:solidFill>
              </a:rPr>
              <a:t>повинні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мати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блискучу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рівномірно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покриту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поверхню</a:t>
            </a:r>
            <a:r>
              <a:rPr lang="ru-RU" i="1" dirty="0">
                <a:solidFill>
                  <a:schemeClr val="bg1"/>
                </a:solidFill>
              </a:rPr>
              <a:t>. </a:t>
            </a:r>
            <a:r>
              <a:rPr lang="ru-RU" i="1" dirty="0" err="1">
                <a:solidFill>
                  <a:schemeClr val="bg1"/>
                </a:solidFill>
              </a:rPr>
              <a:t>Посипка</a:t>
            </a:r>
            <a:endParaRPr lang="ru-RU" i="1" dirty="0">
              <a:solidFill>
                <a:schemeClr val="bg1"/>
              </a:solidFill>
            </a:endParaRPr>
          </a:p>
          <a:p>
            <a:r>
              <a:rPr lang="ru-RU" i="1" dirty="0" err="1">
                <a:solidFill>
                  <a:schemeClr val="bg1"/>
                </a:solidFill>
              </a:rPr>
              <a:t>також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має</a:t>
            </a:r>
            <a:r>
              <a:rPr lang="ru-RU" i="1" dirty="0">
                <a:solidFill>
                  <a:schemeClr val="bg1"/>
                </a:solidFill>
              </a:rPr>
              <a:t> бути </a:t>
            </a:r>
            <a:r>
              <a:rPr lang="ru-RU" i="1" dirty="0" err="1">
                <a:solidFill>
                  <a:schemeClr val="bg1"/>
                </a:solidFill>
              </a:rPr>
              <a:t>рівномірною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зі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збереженням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чітких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контурів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виробів</a:t>
            </a:r>
            <a:r>
              <a:rPr lang="ru-RU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C:\Users\user\Desktop\vidi-nazvi-tstechok-osoblivost-prigotuvannya-krasch-recepti-ta-vdguki_84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2669573" cy="20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088" y="4437112"/>
            <a:ext cx="2619375" cy="20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121" y="4437112"/>
            <a:ext cx="2619375" cy="206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68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3"/>
          <p:cNvSpPr>
            <a:spLocks/>
          </p:cNvSpPr>
          <p:nvPr/>
        </p:nvSpPr>
        <p:spPr bwMode="gray">
          <a:xfrm>
            <a:off x="0" y="2622550"/>
            <a:ext cx="8435975" cy="4311650"/>
          </a:xfrm>
          <a:custGeom>
            <a:avLst/>
            <a:gdLst/>
            <a:ahLst/>
            <a:cxnLst>
              <a:cxn ang="0">
                <a:pos x="0" y="2387"/>
              </a:cxn>
              <a:cxn ang="0">
                <a:pos x="0" y="2668"/>
              </a:cxn>
              <a:cxn ang="0">
                <a:pos x="5218" y="220"/>
              </a:cxn>
              <a:cxn ang="0">
                <a:pos x="4011" y="0"/>
              </a:cxn>
              <a:cxn ang="0">
                <a:pos x="0" y="2387"/>
              </a:cxn>
            </a:cxnLst>
            <a:rect l="0" t="0" r="r" b="b"/>
            <a:pathLst>
              <a:path w="5218" h="2716">
                <a:moveTo>
                  <a:pt x="0" y="2387"/>
                </a:moveTo>
                <a:cubicBezTo>
                  <a:pt x="0" y="2527"/>
                  <a:pt x="0" y="2668"/>
                  <a:pt x="0" y="2668"/>
                </a:cubicBezTo>
                <a:cubicBezTo>
                  <a:pt x="2256" y="2716"/>
                  <a:pt x="4539" y="1996"/>
                  <a:pt x="5218" y="220"/>
                </a:cubicBezTo>
                <a:lnTo>
                  <a:pt x="4011" y="0"/>
                </a:lnTo>
                <a:cubicBezTo>
                  <a:pt x="3333" y="2003"/>
                  <a:pt x="638" y="2311"/>
                  <a:pt x="0" y="2387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8" name="AutoShape 148"/>
          <p:cNvSpPr>
            <a:spLocks noChangeArrowheads="1"/>
          </p:cNvSpPr>
          <p:nvPr/>
        </p:nvSpPr>
        <p:spPr bwMode="gray">
          <a:xfrm rot="4618100">
            <a:off x="2774950" y="5988051"/>
            <a:ext cx="231775" cy="20320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9" name="AutoShape 149"/>
          <p:cNvSpPr>
            <a:spLocks noChangeArrowheads="1"/>
          </p:cNvSpPr>
          <p:nvPr/>
        </p:nvSpPr>
        <p:spPr bwMode="gray">
          <a:xfrm rot="3499593">
            <a:off x="4430713" y="5307013"/>
            <a:ext cx="301625" cy="263525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0" name="AutoShape 150"/>
          <p:cNvSpPr>
            <a:spLocks noChangeArrowheads="1"/>
          </p:cNvSpPr>
          <p:nvPr/>
        </p:nvSpPr>
        <p:spPr bwMode="gray">
          <a:xfrm rot="2284555">
            <a:off x="6351588" y="3795713"/>
            <a:ext cx="400050" cy="349250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36500" prstMaterial="legacyMatte">
            <a:bevelT w="13500" h="13500" prst="angle"/>
            <a:bevelB w="13500" h="13500" prst="angle"/>
            <a:extrusionClr>
              <a:schemeClr val="tx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5674" y="0"/>
            <a:ext cx="8928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Тістечка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поділити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окремі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залежно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випеченого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напівфабрикату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lang="ru-RU" dirty="0" err="1">
                <a:solidFill>
                  <a:schemeClr val="bg1"/>
                </a:solidFill>
              </a:rPr>
              <a:t>бісквітні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пісочні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шарові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заварні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білково-повітряні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r>
              <a:rPr lang="ru-RU" dirty="0" err="1">
                <a:solidFill>
                  <a:schemeClr val="bg1"/>
                </a:solidFill>
              </a:rPr>
              <a:t>мигдально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горіхові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виготовлені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крихтового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напівфабрикату</a:t>
            </a:r>
            <a:r>
              <a:rPr lang="ru-RU" dirty="0"/>
              <a:t>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74" y="1196752"/>
            <a:ext cx="90208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Для </a:t>
            </a:r>
            <a:r>
              <a:rPr lang="ru-RU" b="1" i="1" dirty="0" err="1">
                <a:solidFill>
                  <a:schemeClr val="bg1"/>
                </a:solidFill>
              </a:rPr>
              <a:t>приготування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бісквітних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тістечок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глазурованих</a:t>
            </a:r>
            <a:r>
              <a:rPr lang="ru-RU" b="1" i="1" dirty="0">
                <a:solidFill>
                  <a:schemeClr val="bg1"/>
                </a:solidFill>
              </a:rPr>
              <a:t> помадою,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рекомендується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використовувати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основний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бісквіт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щільнішої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консистенції</a:t>
            </a:r>
            <a:r>
              <a:rPr lang="ru-RU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ніж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звичайно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чи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користуватися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бісквітом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вершковим</a:t>
            </a:r>
            <a:r>
              <a:rPr lang="ru-RU" b="1" i="1" dirty="0">
                <a:solidFill>
                  <a:schemeClr val="bg1"/>
                </a:solidFill>
              </a:rPr>
              <a:t> маслом. </a:t>
            </a:r>
            <a:r>
              <a:rPr lang="ru-RU" b="1" i="1" dirty="0" err="1">
                <a:solidFill>
                  <a:schemeClr val="bg1"/>
                </a:solidFill>
              </a:rPr>
              <a:t>Такий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бісквіт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забезпечить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акуратне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глазурування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чіткими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рівними</a:t>
            </a:r>
            <a:r>
              <a:rPr lang="ru-RU" b="1" i="1" dirty="0">
                <a:solidFill>
                  <a:schemeClr val="bg1"/>
                </a:solidFill>
              </a:rPr>
              <a:t> контурами.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Пласт </a:t>
            </a:r>
            <a:r>
              <a:rPr lang="ru-RU" b="1" i="1" dirty="0" err="1">
                <a:solidFill>
                  <a:schemeClr val="bg1"/>
                </a:solidFill>
              </a:rPr>
              <a:t>бісквіту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призначається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глазурування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просочують</a:t>
            </a:r>
            <a:r>
              <a:rPr lang="ru-RU" b="1" i="1" dirty="0">
                <a:solidFill>
                  <a:schemeClr val="bg1"/>
                </a:solidFill>
              </a:rPr>
              <a:t> сиропом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значно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менше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ніж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інші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пласти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оскільки</a:t>
            </a:r>
            <a:r>
              <a:rPr lang="ru-RU" b="1" i="1" dirty="0">
                <a:solidFill>
                  <a:schemeClr val="bg1"/>
                </a:solidFill>
              </a:rPr>
              <a:t> велика </a:t>
            </a:r>
            <a:r>
              <a:rPr lang="ru-RU" b="1" i="1" dirty="0" err="1">
                <a:solidFill>
                  <a:schemeClr val="bg1"/>
                </a:solidFill>
              </a:rPr>
              <a:t>кількість</a:t>
            </a:r>
            <a:r>
              <a:rPr lang="ru-RU" b="1" i="1" dirty="0">
                <a:solidFill>
                  <a:schemeClr val="bg1"/>
                </a:solidFill>
              </a:rPr>
              <a:t> сиропу </a:t>
            </a:r>
            <a:r>
              <a:rPr lang="ru-RU" b="1" i="1" dirty="0" err="1">
                <a:solidFill>
                  <a:schemeClr val="bg1"/>
                </a:solidFill>
              </a:rPr>
              <a:t>розріджує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помаду і вона </a:t>
            </a:r>
            <a:r>
              <a:rPr lang="ru-RU" b="1" i="1" dirty="0" err="1">
                <a:solidFill>
                  <a:schemeClr val="bg1"/>
                </a:solidFill>
              </a:rPr>
              <a:t>втрачає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блиск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2" y="3501009"/>
            <a:ext cx="3247940" cy="245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663" y="324021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62" y="48228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6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Пісочні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тістечка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виготовляють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пісочного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напівфабрикату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основного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додаванням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горіхів</a:t>
            </a:r>
            <a:r>
              <a:rPr lang="ru-RU" dirty="0">
                <a:solidFill>
                  <a:schemeClr val="bg1"/>
                </a:solidFill>
              </a:rPr>
              <a:t>. За способом </a:t>
            </a:r>
            <a:r>
              <a:rPr lang="ru-RU" dirty="0" err="1">
                <a:solidFill>
                  <a:schemeClr val="bg1"/>
                </a:solidFill>
              </a:rPr>
              <a:t>приготування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пісочні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тістечка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поділяються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нарізні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фігурні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Нарізні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тістечка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виготовляють</a:t>
            </a:r>
            <a:r>
              <a:rPr lang="ru-RU" dirty="0">
                <a:solidFill>
                  <a:schemeClr val="bg1"/>
                </a:solidFill>
              </a:rPr>
              <a:t> з</a:t>
            </a:r>
          </a:p>
          <a:p>
            <a:r>
              <a:rPr lang="ru-RU" dirty="0" err="1">
                <a:solidFill>
                  <a:schemeClr val="bg1"/>
                </a:solidFill>
              </a:rPr>
              <a:t>двох-трьох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пісочних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пластів</a:t>
            </a:r>
            <a:r>
              <a:rPr lang="ru-RU" dirty="0">
                <a:solidFill>
                  <a:schemeClr val="bg1"/>
                </a:solidFill>
              </a:rPr>
              <a:t>, з </a:t>
            </a:r>
            <a:r>
              <a:rPr lang="ru-RU" dirty="0" err="1">
                <a:solidFill>
                  <a:schemeClr val="bg1"/>
                </a:solidFill>
              </a:rPr>
              <a:t>єднаних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собою фруктовою </a:t>
            </a:r>
            <a:r>
              <a:rPr lang="ru-RU" dirty="0" err="1">
                <a:solidFill>
                  <a:schemeClr val="bg1"/>
                </a:solidFill>
              </a:rPr>
              <a:t>начинкою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кремом,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нарізають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прямокутні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смужки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18448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Залежно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напівфабрикатів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що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використали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оздоблення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пісочні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тістечка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поділяються</a:t>
            </a:r>
            <a:r>
              <a:rPr lang="ru-RU" b="1" i="1" dirty="0">
                <a:solidFill>
                  <a:schemeClr val="bg1"/>
                </a:solidFill>
              </a:rPr>
              <a:t> на </a:t>
            </a:r>
            <a:r>
              <a:rPr lang="ru-RU" b="1" i="1" dirty="0" err="1">
                <a:solidFill>
                  <a:schemeClr val="bg1"/>
                </a:solidFill>
              </a:rPr>
              <a:t>дві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групи</a:t>
            </a:r>
            <a:r>
              <a:rPr lang="ru-RU" b="1" i="1" dirty="0">
                <a:solidFill>
                  <a:schemeClr val="bg1"/>
                </a:solidFill>
              </a:rPr>
              <a:t>: </a:t>
            </a:r>
            <a:r>
              <a:rPr lang="ru-RU" b="1" i="1" dirty="0" err="1">
                <a:solidFill>
                  <a:schemeClr val="bg1"/>
                </a:solidFill>
              </a:rPr>
              <a:t>пісочні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тістечка</a:t>
            </a:r>
            <a:r>
              <a:rPr lang="ru-RU" b="1" i="1" dirty="0">
                <a:solidFill>
                  <a:schemeClr val="bg1"/>
                </a:solidFill>
              </a:rPr>
              <a:t> без крему, </a:t>
            </a:r>
            <a:r>
              <a:rPr lang="ru-RU" b="1" i="1" dirty="0" err="1">
                <a:solidFill>
                  <a:schemeClr val="bg1"/>
                </a:solidFill>
              </a:rPr>
              <a:t>поверхня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яких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 smtClean="0">
                <a:solidFill>
                  <a:schemeClr val="bg1"/>
                </a:solidFill>
              </a:rPr>
              <a:t>оздоблюється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різноманітними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посипками</a:t>
            </a:r>
            <a:r>
              <a:rPr lang="ru-RU" b="1" i="1" dirty="0">
                <a:solidFill>
                  <a:schemeClr val="bg1"/>
                </a:solidFill>
              </a:rPr>
              <a:t>, фруктами, желе </a:t>
            </a:r>
            <a:r>
              <a:rPr lang="ru-RU" b="1" i="1" dirty="0" err="1">
                <a:solidFill>
                  <a:schemeClr val="bg1"/>
                </a:solidFill>
              </a:rPr>
              <a:t>чи</a:t>
            </a:r>
            <a:r>
              <a:rPr lang="ru-RU" b="1" i="1" dirty="0">
                <a:solidFill>
                  <a:schemeClr val="bg1"/>
                </a:solidFill>
              </a:rPr>
              <a:t> помадою, і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тістечка</a:t>
            </a:r>
            <a:r>
              <a:rPr lang="ru-RU" b="1" i="1" dirty="0">
                <a:solidFill>
                  <a:schemeClr val="bg1"/>
                </a:solidFill>
              </a:rPr>
              <a:t> з кремом.</a:t>
            </a:r>
          </a:p>
        </p:txBody>
      </p:sp>
      <p:pic>
        <p:nvPicPr>
          <p:cNvPr id="3074" name="Picture 2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25799"/>
            <a:ext cx="2876551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2526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8956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9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874" y="116632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Заварні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тістечка</a:t>
            </a:r>
            <a:r>
              <a:rPr lang="ru-RU" dirty="0">
                <a:solidFill>
                  <a:schemeClr val="bg1"/>
                </a:solidFill>
              </a:rPr>
              <a:t>. Для </a:t>
            </a:r>
            <a:r>
              <a:rPr lang="ru-RU" dirty="0" err="1">
                <a:solidFill>
                  <a:schemeClr val="bg1"/>
                </a:solidFill>
              </a:rPr>
              <a:t>ціх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тістечок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випікають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заварний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напівфабрикат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формі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трубочок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круглих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булочок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кілець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підківок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  <a:p>
            <a:r>
              <a:rPr lang="ru-RU" dirty="0" err="1">
                <a:solidFill>
                  <a:schemeClr val="bg1"/>
                </a:solidFill>
              </a:rPr>
              <a:t>Порожнину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випечених</a:t>
            </a:r>
            <a:r>
              <a:rPr lang="ru-RU" dirty="0">
                <a:solidFill>
                  <a:schemeClr val="bg1"/>
                </a:solidFill>
              </a:rPr>
              <a:t> заготовок </a:t>
            </a:r>
            <a:r>
              <a:rPr lang="ru-RU" dirty="0" err="1">
                <a:solidFill>
                  <a:schemeClr val="bg1"/>
                </a:solidFill>
              </a:rPr>
              <a:t>наповнюють</a:t>
            </a:r>
            <a:r>
              <a:rPr lang="ru-RU" dirty="0">
                <a:solidFill>
                  <a:schemeClr val="bg1"/>
                </a:solidFill>
              </a:rPr>
              <a:t> кремами, </a:t>
            </a:r>
            <a:r>
              <a:rPr lang="ru-RU" dirty="0" err="1">
                <a:solidFill>
                  <a:schemeClr val="bg1"/>
                </a:solidFill>
              </a:rPr>
              <a:t>поверхню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оздоблюють</a:t>
            </a:r>
            <a:r>
              <a:rPr lang="ru-RU" dirty="0">
                <a:solidFill>
                  <a:schemeClr val="bg1"/>
                </a:solidFill>
              </a:rPr>
              <a:t> помадою, кремом, шоколадом </a:t>
            </a:r>
            <a:r>
              <a:rPr lang="ru-RU" dirty="0" err="1">
                <a:solidFill>
                  <a:schemeClr val="bg1"/>
                </a:solidFill>
              </a:rPr>
              <a:t>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обсипають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цукровою</a:t>
            </a:r>
            <a:r>
              <a:rPr lang="ru-RU" dirty="0">
                <a:solidFill>
                  <a:schemeClr val="bg1"/>
                </a:solidFill>
              </a:rPr>
              <a:t> пудрою.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1929606"/>
            <a:ext cx="8794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Основою </a:t>
            </a:r>
            <a:r>
              <a:rPr lang="ru-RU" b="1" i="1" dirty="0" err="1">
                <a:solidFill>
                  <a:schemeClr val="bg1"/>
                </a:solidFill>
              </a:rPr>
              <a:t>повітряних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тістечок</a:t>
            </a:r>
            <a:r>
              <a:rPr lang="ru-RU" b="1" i="1" dirty="0">
                <a:solidFill>
                  <a:schemeClr val="bg1"/>
                </a:solidFill>
              </a:rPr>
              <a:t> є </a:t>
            </a:r>
            <a:r>
              <a:rPr lang="ru-RU" b="1" i="1" dirty="0" err="1">
                <a:solidFill>
                  <a:schemeClr val="bg1"/>
                </a:solidFill>
              </a:rPr>
              <a:t>випечені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білково</a:t>
            </a:r>
            <a:r>
              <a:rPr lang="ru-RU" b="1" i="1" dirty="0">
                <a:solidFill>
                  <a:schemeClr val="bg1"/>
                </a:solidFill>
              </a:rPr>
              <a:t> -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повітряного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напівфабрикату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круглі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чи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овальні</a:t>
            </a:r>
            <a:r>
              <a:rPr lang="ru-RU" b="1" i="1" dirty="0">
                <a:solidFill>
                  <a:schemeClr val="bg1"/>
                </a:solidFill>
              </a:rPr>
              <a:t> заготовки, </a:t>
            </a:r>
            <a:r>
              <a:rPr lang="ru-RU" b="1" i="1" dirty="0" err="1">
                <a:solidFill>
                  <a:schemeClr val="bg1"/>
                </a:solidFill>
              </a:rPr>
              <a:t>які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інакше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називають</a:t>
            </a:r>
            <a:r>
              <a:rPr lang="ru-RU" b="1" i="1" dirty="0">
                <a:solidFill>
                  <a:schemeClr val="bg1"/>
                </a:solidFill>
              </a:rPr>
              <a:t> «меренгами».</a:t>
            </a:r>
          </a:p>
        </p:txBody>
      </p:sp>
      <p:pic>
        <p:nvPicPr>
          <p:cNvPr id="4098" name="Picture 2" descr="C:\Users\user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7875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2783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8441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7868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Крем є </a:t>
            </a:r>
            <a:r>
              <a:rPr lang="ru-RU" dirty="0" err="1">
                <a:solidFill>
                  <a:schemeClr val="bg1"/>
                </a:solidFill>
              </a:rPr>
              <a:t>основним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оброблювальним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напівфабрикатом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пишною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пінною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масою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отримується</a:t>
            </a:r>
            <a:r>
              <a:rPr lang="ru-RU" dirty="0">
                <a:solidFill>
                  <a:schemeClr val="bg1"/>
                </a:solidFill>
              </a:rPr>
              <a:t> шляхом </a:t>
            </a:r>
            <a:r>
              <a:rPr lang="ru-RU" dirty="0" err="1">
                <a:solidFill>
                  <a:schemeClr val="bg1"/>
                </a:solidFill>
              </a:rPr>
              <a:t>збиття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високоякісної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сировини</a:t>
            </a:r>
            <a:r>
              <a:rPr lang="ru-RU" dirty="0">
                <a:solidFill>
                  <a:schemeClr val="bg1"/>
                </a:solidFill>
              </a:rPr>
              <a:t> - вершкового</a:t>
            </a:r>
          </a:p>
          <a:p>
            <a:r>
              <a:rPr lang="ru-RU" dirty="0">
                <a:solidFill>
                  <a:schemeClr val="bg1"/>
                </a:solidFill>
              </a:rPr>
              <a:t>масла, молока, </a:t>
            </a:r>
            <a:r>
              <a:rPr lang="ru-RU" dirty="0" err="1">
                <a:solidFill>
                  <a:schemeClr val="bg1"/>
                </a:solidFill>
              </a:rPr>
              <a:t>вершків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сметани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цукрової</a:t>
            </a:r>
            <a:r>
              <a:rPr lang="ru-RU" dirty="0">
                <a:solidFill>
                  <a:schemeClr val="bg1"/>
                </a:solidFill>
              </a:rPr>
              <a:t> пудри, </a:t>
            </a:r>
            <a:r>
              <a:rPr lang="ru-RU" dirty="0" err="1">
                <a:solidFill>
                  <a:schemeClr val="bg1"/>
                </a:solidFill>
              </a:rPr>
              <a:t>яєць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Окрім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значного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змісту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повітря</a:t>
            </a:r>
            <a:r>
              <a:rPr lang="ru-RU" dirty="0">
                <a:solidFill>
                  <a:schemeClr val="bg1"/>
                </a:solidFill>
              </a:rPr>
              <a:t>, крем повинен </a:t>
            </a:r>
            <a:r>
              <a:rPr lang="ru-RU" dirty="0" err="1">
                <a:solidFill>
                  <a:schemeClr val="bg1"/>
                </a:solidFill>
              </a:rPr>
              <a:t>мати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пластичність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утворювати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рельєфний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малюнок</a:t>
            </a:r>
            <a:r>
              <a:rPr lang="ru-RU" dirty="0">
                <a:solidFill>
                  <a:schemeClr val="bg1"/>
                </a:solidFill>
              </a:rPr>
              <a:t> при </a:t>
            </a:r>
            <a:r>
              <a:rPr lang="ru-RU" dirty="0" err="1">
                <a:solidFill>
                  <a:schemeClr val="bg1"/>
                </a:solidFill>
              </a:rPr>
              <a:t>обробці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поверхні</a:t>
            </a:r>
            <a:r>
              <a:rPr lang="ru-RU" dirty="0">
                <a:solidFill>
                  <a:schemeClr val="bg1"/>
                </a:solidFill>
              </a:rPr>
              <a:t>; </a:t>
            </a:r>
            <a:r>
              <a:rPr lang="ru-RU" dirty="0" err="1">
                <a:solidFill>
                  <a:schemeClr val="bg1"/>
                </a:solidFill>
              </a:rPr>
              <a:t>його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використовують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прошарку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пластів</a:t>
            </a:r>
            <a:r>
              <a:rPr lang="ru-RU" dirty="0">
                <a:solidFill>
                  <a:schemeClr val="bg1"/>
                </a:solidFill>
              </a:rPr>
              <a:t>,</a:t>
            </a:r>
          </a:p>
          <a:p>
            <a:r>
              <a:rPr lang="ru-RU" dirty="0" err="1">
                <a:solidFill>
                  <a:schemeClr val="bg1"/>
                </a:solidFill>
              </a:rPr>
              <a:t>наповнення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випечених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заварних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напівфабрикатів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6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02433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234888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472514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225925"/>
            <a:ext cx="3576278" cy="224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44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26064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chemeClr val="bg1"/>
                </a:solidFill>
              </a:rPr>
              <a:t>Креми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</a:rPr>
              <a:t>бувають</a:t>
            </a:r>
            <a:r>
              <a:rPr lang="ru-RU" sz="2400" b="1" i="1" dirty="0">
                <a:solidFill>
                  <a:schemeClr val="bg1"/>
                </a:solidFill>
              </a:rPr>
              <a:t>: </a:t>
            </a:r>
            <a:r>
              <a:rPr lang="ru-RU" sz="2400" b="1" i="1" dirty="0" err="1">
                <a:solidFill>
                  <a:schemeClr val="bg1"/>
                </a:solidFill>
              </a:rPr>
              <a:t>білкові</a:t>
            </a:r>
            <a:r>
              <a:rPr lang="ru-RU" sz="2400" b="1" i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i="1" dirty="0" err="1">
                <a:solidFill>
                  <a:schemeClr val="bg1"/>
                </a:solidFill>
              </a:rPr>
              <a:t>вершкові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сметанні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масляні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заварні</a:t>
            </a:r>
            <a:r>
              <a:rPr lang="ru-RU" sz="2400" b="1" i="1" dirty="0">
                <a:solidFill>
                  <a:schemeClr val="bg1"/>
                </a:solidFill>
              </a:rPr>
              <a:t>, </a:t>
            </a:r>
            <a:r>
              <a:rPr lang="ru-RU" sz="2400" b="1" i="1" dirty="0" err="1">
                <a:solidFill>
                  <a:schemeClr val="bg1"/>
                </a:solidFill>
              </a:rPr>
              <a:t>комбіновані</a:t>
            </a:r>
            <a:r>
              <a:rPr lang="ru-RU" sz="2400" b="1" i="1" dirty="0">
                <a:solidFill>
                  <a:schemeClr val="bg1"/>
                </a:solidFill>
              </a:rPr>
              <a:t> та </a:t>
            </a:r>
            <a:r>
              <a:rPr lang="ru-RU" sz="2400" b="1" i="1" dirty="0" err="1">
                <a:solidFill>
                  <a:schemeClr val="bg1"/>
                </a:solidFill>
              </a:rPr>
              <a:t>інші</a:t>
            </a:r>
            <a:r>
              <a:rPr lang="ru-RU" sz="2400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050" name="Picture 2" descr="C:\Users\user\Desktop\Без названия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144560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00"/>
                </a:solidFill>
              </a:rPr>
              <a:t>1. </a:t>
            </a:r>
            <a:r>
              <a:rPr lang="en-US" sz="1400" i="1" dirty="0" err="1" smtClean="0">
                <a:solidFill>
                  <a:srgbClr val="FFFF00"/>
                </a:solidFill>
              </a:rPr>
              <a:t>Білковий</a:t>
            </a:r>
            <a:r>
              <a:rPr lang="en-US" sz="1400" i="1" dirty="0" smtClean="0">
                <a:solidFill>
                  <a:srgbClr val="FFFF00"/>
                </a:solidFill>
              </a:rPr>
              <a:t> </a:t>
            </a:r>
            <a:r>
              <a:rPr lang="en-US" sz="1400" i="1" dirty="0" err="1" smtClean="0">
                <a:solidFill>
                  <a:srgbClr val="FFFF00"/>
                </a:solidFill>
              </a:rPr>
              <a:t>крем</a:t>
            </a:r>
            <a:endParaRPr lang="ru-RU" sz="1400" i="1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766" y="286506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00"/>
                </a:solidFill>
              </a:rPr>
              <a:t>2.Вершковий </a:t>
            </a:r>
            <a:r>
              <a:rPr lang="en-US" sz="1400" i="1" dirty="0" err="1" smtClean="0">
                <a:solidFill>
                  <a:srgbClr val="FFFF00"/>
                </a:solidFill>
              </a:rPr>
              <a:t>крем</a:t>
            </a:r>
            <a:endParaRPr lang="ru-RU" sz="1400" i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C:\Users\use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41" y="358027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5517231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00"/>
                </a:solidFill>
              </a:rPr>
              <a:t>3. </a:t>
            </a:r>
            <a:r>
              <a:rPr lang="en-US" sz="1400" i="1" dirty="0" err="1" smtClean="0">
                <a:solidFill>
                  <a:srgbClr val="FFFF00"/>
                </a:solidFill>
              </a:rPr>
              <a:t>Сметанний</a:t>
            </a:r>
            <a:r>
              <a:rPr lang="en-US" sz="1400" i="1" dirty="0" smtClean="0">
                <a:solidFill>
                  <a:srgbClr val="FFFF00"/>
                </a:solidFill>
              </a:rPr>
              <a:t> </a:t>
            </a:r>
            <a:r>
              <a:rPr lang="en-US" sz="1400" i="1" dirty="0" err="1" smtClean="0">
                <a:solidFill>
                  <a:srgbClr val="FFFF00"/>
                </a:solidFill>
              </a:rPr>
              <a:t>крем</a:t>
            </a:r>
            <a:endParaRPr lang="ru-RU" sz="1400" i="1" dirty="0">
              <a:solidFill>
                <a:srgbClr val="FFFF00"/>
              </a:solidFill>
            </a:endParaRPr>
          </a:p>
        </p:txBody>
      </p:sp>
      <p:pic>
        <p:nvPicPr>
          <p:cNvPr id="2053" name="Picture 5" descr="C:\Users\user\Desktop\Без назван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3629768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7904" y="55172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00"/>
                </a:solidFill>
              </a:rPr>
              <a:t>4. </a:t>
            </a:r>
            <a:r>
              <a:rPr lang="en-US" sz="1400" i="1" dirty="0" err="1" smtClean="0">
                <a:solidFill>
                  <a:srgbClr val="FFFF00"/>
                </a:solidFill>
              </a:rPr>
              <a:t>Масляний</a:t>
            </a:r>
            <a:r>
              <a:rPr lang="en-US" sz="1400" i="1" dirty="0" smtClean="0">
                <a:solidFill>
                  <a:srgbClr val="FFFF00"/>
                </a:solidFill>
              </a:rPr>
              <a:t> </a:t>
            </a:r>
            <a:r>
              <a:rPr lang="en-US" sz="1400" i="1" dirty="0" err="1" smtClean="0">
                <a:solidFill>
                  <a:srgbClr val="FFFF00"/>
                </a:solidFill>
              </a:rPr>
              <a:t>крем</a:t>
            </a:r>
            <a:endParaRPr lang="ru-RU" sz="1400" i="1" dirty="0">
              <a:solidFill>
                <a:srgbClr val="FFFF00"/>
              </a:solidFill>
            </a:endParaRPr>
          </a:p>
        </p:txBody>
      </p:sp>
      <p:pic>
        <p:nvPicPr>
          <p:cNvPr id="2054" name="Picture 6" descr="C:\Users\user\Desktop\Без названия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5369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6330521"/>
            <a:ext cx="1514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FF00"/>
                </a:solidFill>
              </a:rPr>
              <a:t>5. </a:t>
            </a:r>
            <a:r>
              <a:rPr lang="en-US" sz="1400" i="1" dirty="0" err="1" smtClean="0">
                <a:solidFill>
                  <a:srgbClr val="FFFF00"/>
                </a:solidFill>
              </a:rPr>
              <a:t>Заварний</a:t>
            </a:r>
            <a:r>
              <a:rPr lang="en-US" sz="1400" i="1" dirty="0" smtClean="0">
                <a:solidFill>
                  <a:srgbClr val="FFFF00"/>
                </a:solidFill>
              </a:rPr>
              <a:t> </a:t>
            </a:r>
            <a:r>
              <a:rPr lang="en-US" sz="1400" i="1" dirty="0" err="1" smtClean="0">
                <a:solidFill>
                  <a:srgbClr val="FFFF00"/>
                </a:solidFill>
              </a:rPr>
              <a:t>крем</a:t>
            </a:r>
            <a:endParaRPr lang="ru-RU" sz="1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Суфле є </a:t>
            </a:r>
            <a:r>
              <a:rPr lang="ru-RU" b="1" i="1" dirty="0" err="1">
                <a:solidFill>
                  <a:schemeClr val="bg1"/>
                </a:solidFill>
              </a:rPr>
              <a:t>пінообразуючим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оброблювальним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напівфабрикатом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приготованим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>
                <a:solidFill>
                  <a:schemeClr val="bg1"/>
                </a:solidFill>
              </a:rPr>
              <a:t>шляхом </a:t>
            </a:r>
            <a:r>
              <a:rPr lang="ru-RU" b="1" i="1" dirty="0" err="1">
                <a:solidFill>
                  <a:schemeClr val="bg1"/>
                </a:solidFill>
              </a:rPr>
              <a:t>змішування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збитого</a:t>
            </a:r>
            <a:r>
              <a:rPr lang="ru-RU" b="1" i="1" dirty="0">
                <a:solidFill>
                  <a:schemeClr val="bg1"/>
                </a:solidFill>
              </a:rPr>
              <a:t> з </a:t>
            </a:r>
            <a:r>
              <a:rPr lang="ru-RU" b="1" i="1" dirty="0" err="1">
                <a:solidFill>
                  <a:schemeClr val="bg1"/>
                </a:solidFill>
              </a:rPr>
              <a:t>гарячим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агарним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сахаро-паточним</a:t>
            </a:r>
            <a:r>
              <a:rPr lang="ru-RU" b="1" i="1" dirty="0">
                <a:solidFill>
                  <a:schemeClr val="bg1"/>
                </a:solidFill>
              </a:rPr>
              <a:t> сиропом і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яєчного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білку</a:t>
            </a:r>
            <a:r>
              <a:rPr lang="ru-RU" b="1" i="1" dirty="0">
                <a:solidFill>
                  <a:schemeClr val="bg1"/>
                </a:solidFill>
              </a:rPr>
              <a:t>, і </a:t>
            </a:r>
            <a:r>
              <a:rPr lang="ru-RU" b="1" i="1" dirty="0" err="1">
                <a:solidFill>
                  <a:schemeClr val="bg1"/>
                </a:solidFill>
              </a:rPr>
              <a:t>збитого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із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згущеним</a:t>
            </a:r>
            <a:r>
              <a:rPr lang="ru-RU" b="1" i="1" dirty="0">
                <a:solidFill>
                  <a:schemeClr val="bg1"/>
                </a:solidFill>
              </a:rPr>
              <a:t> молоком вершкового масла. До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цукрових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напівфабрикатів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відносяться</a:t>
            </a:r>
            <a:r>
              <a:rPr lang="ru-RU" b="1" i="1" dirty="0">
                <a:solidFill>
                  <a:schemeClr val="bg1"/>
                </a:solidFill>
              </a:rPr>
              <a:t>: </a:t>
            </a:r>
            <a:r>
              <a:rPr lang="ru-RU" b="1" i="1" dirty="0" err="1">
                <a:solidFill>
                  <a:schemeClr val="bg1"/>
                </a:solidFill>
              </a:rPr>
              <a:t>ванільна</a:t>
            </a:r>
            <a:r>
              <a:rPr lang="ru-RU" b="1" i="1" dirty="0">
                <a:solidFill>
                  <a:schemeClr val="bg1"/>
                </a:solidFill>
              </a:rPr>
              <a:t> пудра, помада, </a:t>
            </a:r>
            <a:r>
              <a:rPr lang="ru-RU" b="1" i="1" dirty="0" err="1">
                <a:solidFill>
                  <a:schemeClr val="bg1"/>
                </a:solidFill>
              </a:rPr>
              <a:t>сиропи</a:t>
            </a:r>
            <a:r>
              <a:rPr lang="ru-RU" b="1" i="1" dirty="0">
                <a:solidFill>
                  <a:schemeClr val="bg1"/>
                </a:solidFill>
              </a:rPr>
              <a:t> для</a:t>
            </a:r>
          </a:p>
          <a:p>
            <a:r>
              <a:rPr lang="ru-RU" b="1" i="1" dirty="0" err="1">
                <a:solidFill>
                  <a:schemeClr val="bg1"/>
                </a:solidFill>
              </a:rPr>
              <a:t>просочення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виробів</a:t>
            </a:r>
            <a:r>
              <a:rPr lang="ru-RU" b="1" i="1" dirty="0">
                <a:solidFill>
                  <a:schemeClr val="bg1"/>
                </a:solidFill>
              </a:rPr>
              <a:t> і для </a:t>
            </a:r>
            <a:r>
              <a:rPr lang="ru-RU" b="1" i="1" dirty="0" err="1">
                <a:solidFill>
                  <a:schemeClr val="bg1"/>
                </a:solidFill>
              </a:rPr>
              <a:t>глазурування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фруктів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цукрова</a:t>
            </a:r>
            <a:r>
              <a:rPr lang="ru-RU" b="1" i="1" dirty="0">
                <a:solidFill>
                  <a:schemeClr val="bg1"/>
                </a:solidFill>
              </a:rPr>
              <a:t> мастика та </a:t>
            </a:r>
            <a:r>
              <a:rPr lang="ru-RU" b="1" i="1" dirty="0" err="1">
                <a:solidFill>
                  <a:schemeClr val="bg1"/>
                </a:solidFill>
              </a:rPr>
              <a:t>інші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4" name="Picture 2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77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85094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199" y="4293096"/>
            <a:ext cx="3816424" cy="234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92617" y="2117379"/>
            <a:ext cx="26867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92D050"/>
                </a:solidFill>
              </a:rPr>
              <a:t>50 </a:t>
            </a:r>
            <a:r>
              <a:rPr lang="ru-RU" sz="1400" dirty="0" err="1">
                <a:solidFill>
                  <a:srgbClr val="92D050"/>
                </a:solidFill>
              </a:rPr>
              <a:t>грам</a:t>
            </a:r>
            <a:r>
              <a:rPr lang="ru-RU" sz="1400" dirty="0">
                <a:solidFill>
                  <a:srgbClr val="92D050"/>
                </a:solidFill>
              </a:rPr>
              <a:t> вершкового масла;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92D050"/>
                </a:solidFill>
              </a:rPr>
              <a:t>сто мл молока;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92D050"/>
                </a:solidFill>
              </a:rPr>
              <a:t>три </a:t>
            </a:r>
            <a:r>
              <a:rPr lang="ru-RU" sz="1400" dirty="0" err="1">
                <a:solidFill>
                  <a:srgbClr val="92D050"/>
                </a:solidFill>
              </a:rPr>
              <a:t>столові</a:t>
            </a:r>
            <a:r>
              <a:rPr lang="ru-RU" sz="1400" dirty="0">
                <a:solidFill>
                  <a:srgbClr val="92D050"/>
                </a:solidFill>
              </a:rPr>
              <a:t> ложки </a:t>
            </a:r>
            <a:r>
              <a:rPr lang="ru-RU" sz="1400" dirty="0" err="1">
                <a:solidFill>
                  <a:srgbClr val="92D050"/>
                </a:solidFill>
              </a:rPr>
              <a:t>борошна</a:t>
            </a:r>
            <a:r>
              <a:rPr lang="ru-RU" sz="1400" dirty="0">
                <a:solidFill>
                  <a:srgbClr val="92D05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solidFill>
                  <a:srgbClr val="92D050"/>
                </a:solidFill>
              </a:rPr>
              <a:t>80 </a:t>
            </a:r>
            <a:r>
              <a:rPr lang="ru-RU" sz="1400" dirty="0" err="1">
                <a:solidFill>
                  <a:srgbClr val="92D050"/>
                </a:solidFill>
              </a:rPr>
              <a:t>грам</a:t>
            </a:r>
            <a:r>
              <a:rPr lang="ru-RU" sz="1400" dirty="0">
                <a:solidFill>
                  <a:srgbClr val="92D050"/>
                </a:solidFill>
              </a:rPr>
              <a:t> </a:t>
            </a:r>
            <a:r>
              <a:rPr lang="ru-RU" sz="1400" dirty="0" err="1">
                <a:solidFill>
                  <a:srgbClr val="92D050"/>
                </a:solidFill>
              </a:rPr>
              <a:t>цукру</a:t>
            </a:r>
            <a:r>
              <a:rPr lang="ru-RU" sz="1400" dirty="0">
                <a:solidFill>
                  <a:srgbClr val="92D05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>
                <a:solidFill>
                  <a:srgbClr val="92D050"/>
                </a:solidFill>
              </a:rPr>
              <a:t>п’ять</a:t>
            </a:r>
            <a:r>
              <a:rPr lang="ru-RU" sz="1400" dirty="0">
                <a:solidFill>
                  <a:srgbClr val="92D050"/>
                </a:solidFill>
              </a:rPr>
              <a:t> </a:t>
            </a:r>
            <a:r>
              <a:rPr lang="ru-RU" sz="1400" dirty="0" err="1">
                <a:solidFill>
                  <a:srgbClr val="92D050"/>
                </a:solidFill>
              </a:rPr>
              <a:t>яєць</a:t>
            </a:r>
            <a:r>
              <a:rPr lang="ru-RU" sz="1400" dirty="0">
                <a:solidFill>
                  <a:srgbClr val="92D05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>
                <a:solidFill>
                  <a:srgbClr val="92D050"/>
                </a:solidFill>
              </a:rPr>
              <a:t>щіпку</a:t>
            </a:r>
            <a:r>
              <a:rPr lang="ru-RU" sz="1400" dirty="0">
                <a:solidFill>
                  <a:srgbClr val="92D050"/>
                </a:solidFill>
              </a:rPr>
              <a:t> </a:t>
            </a:r>
            <a:r>
              <a:rPr lang="ru-RU" sz="1400" dirty="0" err="1">
                <a:solidFill>
                  <a:srgbClr val="92D050"/>
                </a:solidFill>
              </a:rPr>
              <a:t>сіль</a:t>
            </a:r>
            <a:r>
              <a:rPr lang="ru-RU" sz="1400" dirty="0">
                <a:solidFill>
                  <a:srgbClr val="92D050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err="1">
                <a:solidFill>
                  <a:srgbClr val="92D050"/>
                </a:solidFill>
              </a:rPr>
              <a:t>чайну</a:t>
            </a:r>
            <a:r>
              <a:rPr lang="ru-RU" sz="1400" dirty="0">
                <a:solidFill>
                  <a:srgbClr val="92D050"/>
                </a:solidFill>
              </a:rPr>
              <a:t> ложку </a:t>
            </a:r>
            <a:r>
              <a:rPr lang="ru-RU" sz="1400" dirty="0" err="1">
                <a:solidFill>
                  <a:srgbClr val="92D050"/>
                </a:solidFill>
              </a:rPr>
              <a:t>ванільного</a:t>
            </a:r>
            <a:r>
              <a:rPr lang="ru-RU" sz="1400" dirty="0">
                <a:solidFill>
                  <a:srgbClr val="92D050"/>
                </a:solidFill>
              </a:rPr>
              <a:t> </a:t>
            </a:r>
            <a:r>
              <a:rPr lang="ru-RU" sz="1400" dirty="0" err="1">
                <a:solidFill>
                  <a:srgbClr val="92D050"/>
                </a:solidFill>
              </a:rPr>
              <a:t>цукру</a:t>
            </a:r>
            <a:r>
              <a:rPr lang="ru-RU" sz="1400" dirty="0">
                <a:solidFill>
                  <a:srgbClr val="92D05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17728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Класичний</a:t>
            </a:r>
            <a:r>
              <a:rPr lang="en-US" b="1" i="1" dirty="0" smtClean="0"/>
              <a:t> </a:t>
            </a:r>
            <a:r>
              <a:rPr lang="en-US" b="1" i="1" dirty="0" err="1" smtClean="0"/>
              <a:t>рецепт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0167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chemeClr val="bg1"/>
                </a:solidFill>
              </a:rPr>
              <a:t>Цукрова</a:t>
            </a:r>
            <a:r>
              <a:rPr lang="ru-RU" b="1" i="1" dirty="0">
                <a:solidFill>
                  <a:schemeClr val="bg1"/>
                </a:solidFill>
              </a:rPr>
              <a:t> мастика </a:t>
            </a:r>
            <a:r>
              <a:rPr lang="ru-RU" b="1" i="1" dirty="0" err="1">
                <a:solidFill>
                  <a:schemeClr val="bg1"/>
                </a:solidFill>
              </a:rPr>
              <a:t>використовується</a:t>
            </a:r>
            <a:r>
              <a:rPr lang="ru-RU" b="1" i="1" dirty="0">
                <a:solidFill>
                  <a:schemeClr val="bg1"/>
                </a:solidFill>
              </a:rPr>
              <a:t> для </a:t>
            </a:r>
            <a:r>
              <a:rPr lang="ru-RU" b="1" i="1" dirty="0" err="1">
                <a:solidFill>
                  <a:schemeClr val="bg1"/>
                </a:solidFill>
              </a:rPr>
              <a:t>отримання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окремих</a:t>
            </a:r>
            <a:r>
              <a:rPr lang="ru-RU" b="1" i="1" dirty="0">
                <a:solidFill>
                  <a:schemeClr val="bg1"/>
                </a:solidFill>
              </a:rPr>
              <a:t> деталей(у </a:t>
            </a:r>
            <a:r>
              <a:rPr lang="ru-RU" b="1" i="1" dirty="0" err="1">
                <a:solidFill>
                  <a:schemeClr val="bg1"/>
                </a:solidFill>
              </a:rPr>
              <a:t>вигляді</a:t>
            </a:r>
            <a:endParaRPr lang="ru-RU" b="1" i="1" dirty="0">
              <a:solidFill>
                <a:schemeClr val="bg1"/>
              </a:solidFill>
            </a:endParaRPr>
          </a:p>
          <a:p>
            <a:r>
              <a:rPr lang="ru-RU" b="1" i="1" dirty="0" err="1">
                <a:solidFill>
                  <a:schemeClr val="bg1"/>
                </a:solidFill>
              </a:rPr>
              <a:t>фруктів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кольорів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фігурок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звірів</a:t>
            </a:r>
            <a:r>
              <a:rPr lang="ru-RU" b="1" i="1" dirty="0">
                <a:solidFill>
                  <a:schemeClr val="bg1"/>
                </a:solidFill>
              </a:rPr>
              <a:t>, </a:t>
            </a:r>
            <a:r>
              <a:rPr lang="ru-RU" b="1" i="1" dirty="0" err="1">
                <a:solidFill>
                  <a:schemeClr val="bg1"/>
                </a:solidFill>
              </a:rPr>
              <a:t>вітальних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карток</a:t>
            </a:r>
            <a:r>
              <a:rPr lang="ru-RU" b="1" i="1" dirty="0">
                <a:solidFill>
                  <a:schemeClr val="bg1"/>
                </a:solidFill>
              </a:rPr>
              <a:t>) при </a:t>
            </a:r>
            <a:r>
              <a:rPr lang="ru-RU" b="1" i="1" dirty="0" err="1">
                <a:solidFill>
                  <a:schemeClr val="bg1"/>
                </a:solidFill>
              </a:rPr>
              <a:t>декоруванні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тістечок</a:t>
            </a:r>
            <a:r>
              <a:rPr lang="ru-RU" b="1" i="1" dirty="0">
                <a:solidFill>
                  <a:schemeClr val="bg1"/>
                </a:solidFill>
              </a:rPr>
              <a:t>.</a:t>
            </a:r>
          </a:p>
          <a:p>
            <a:r>
              <a:rPr lang="ru-RU" b="1" i="1" dirty="0">
                <a:solidFill>
                  <a:schemeClr val="bg1"/>
                </a:solidFill>
              </a:rPr>
              <a:t>Мастика </a:t>
            </a:r>
            <a:r>
              <a:rPr lang="ru-RU" b="1" i="1" dirty="0" err="1">
                <a:solidFill>
                  <a:schemeClr val="bg1"/>
                </a:solidFill>
              </a:rPr>
              <a:t>може</a:t>
            </a:r>
            <a:r>
              <a:rPr lang="ru-RU" b="1" i="1" dirty="0">
                <a:solidFill>
                  <a:schemeClr val="bg1"/>
                </a:solidFill>
              </a:rPr>
              <a:t> бути </a:t>
            </a:r>
            <a:r>
              <a:rPr lang="ru-RU" b="1" i="1" dirty="0" err="1">
                <a:solidFill>
                  <a:schemeClr val="bg1"/>
                </a:solidFill>
              </a:rPr>
              <a:t>забарвлена</a:t>
            </a:r>
            <a:r>
              <a:rPr lang="ru-RU" b="1" i="1" dirty="0">
                <a:solidFill>
                  <a:schemeClr val="bg1"/>
                </a:solidFill>
              </a:rPr>
              <a:t> в </a:t>
            </a:r>
            <a:r>
              <a:rPr lang="ru-RU" b="1" i="1" dirty="0" err="1">
                <a:solidFill>
                  <a:schemeClr val="bg1"/>
                </a:solidFill>
              </a:rPr>
              <a:t>різні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кольори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мати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різноманітний</a:t>
            </a:r>
            <a:r>
              <a:rPr lang="ru-RU" b="1" i="1" dirty="0">
                <a:solidFill>
                  <a:schemeClr val="bg1"/>
                </a:solidFill>
              </a:rPr>
              <a:t> аромат.</a:t>
            </a:r>
          </a:p>
        </p:txBody>
      </p:sp>
      <p:pic>
        <p:nvPicPr>
          <p:cNvPr id="4098" name="Picture 2" descr="C:\Users\user\Desktop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1"/>
            <a:ext cx="2954089" cy="246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Без названия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8320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62154"/>
            <a:ext cx="3600400" cy="21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4" y="1958923"/>
            <a:ext cx="285750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0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b0d5f7ffd05dc314ca7f59fc184f3f7eff2c"/>
</p:tagLst>
</file>

<file path=ppt/theme/theme1.xml><?xml version="1.0" encoding="utf-8"?>
<a:theme xmlns:a="http://schemas.openxmlformats.org/drawingml/2006/main" name="Тема Office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1411</Words>
  <Application>Microsoft Office PowerPoint</Application>
  <PresentationFormat>Экран (4:3)</PresentationFormat>
  <Paragraphs>132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Асортимент тістечок в кондитерських міста Одеси.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http://presentation-creation.ru/powerpoint-presentation.html</Company>
  <LinksUpToDate>false</LinksUpToDate>
  <SharedDoc>false</SharedDoc>
  <HyperlinkBase>http://presentation-creation.ru/powerpoint-presentation.html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презентаций Шоколад</dc:title>
  <dc:creator>obstinate</dc:creator>
  <cp:lastModifiedBy>user</cp:lastModifiedBy>
  <cp:revision>25</cp:revision>
  <dcterms:created xsi:type="dcterms:W3CDTF">2017-10-22T17:28:01Z</dcterms:created>
  <dcterms:modified xsi:type="dcterms:W3CDTF">2021-10-26T08:59:55Z</dcterms:modified>
</cp:coreProperties>
</file>