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33" r:id="rId8"/>
    <p:sldId id="334" r:id="rId9"/>
    <p:sldId id="262" r:id="rId10"/>
    <p:sldId id="263" r:id="rId11"/>
    <p:sldId id="268" r:id="rId12"/>
    <p:sldId id="270" r:id="rId13"/>
    <p:sldId id="271" r:id="rId14"/>
    <p:sldId id="339" r:id="rId15"/>
    <p:sldId id="338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54" r:id="rId24"/>
    <p:sldId id="355" r:id="rId25"/>
    <p:sldId id="347" r:id="rId26"/>
    <p:sldId id="349" r:id="rId27"/>
    <p:sldId id="350" r:id="rId28"/>
    <p:sldId id="272" r:id="rId29"/>
    <p:sldId id="348" r:id="rId30"/>
    <p:sldId id="351" r:id="rId31"/>
    <p:sldId id="352" r:id="rId32"/>
    <p:sldId id="353" r:id="rId33"/>
    <p:sldId id="273" r:id="rId34"/>
    <p:sldId id="274" r:id="rId35"/>
    <p:sldId id="276" r:id="rId36"/>
    <p:sldId id="278" r:id="rId37"/>
    <p:sldId id="279" r:id="rId38"/>
    <p:sldId id="280" r:id="rId39"/>
    <p:sldId id="330" r:id="rId40"/>
    <p:sldId id="329" r:id="rId41"/>
    <p:sldId id="281" r:id="rId42"/>
    <p:sldId id="328" r:id="rId43"/>
    <p:sldId id="284" r:id="rId44"/>
    <p:sldId id="285" r:id="rId45"/>
    <p:sldId id="286" r:id="rId46"/>
    <p:sldId id="288" r:id="rId47"/>
    <p:sldId id="289" r:id="rId48"/>
    <p:sldId id="290" r:id="rId49"/>
    <p:sldId id="291" r:id="rId50"/>
    <p:sldId id="325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2" r:id="rId61"/>
    <p:sldId id="303" r:id="rId62"/>
    <p:sldId id="304" r:id="rId63"/>
    <p:sldId id="305" r:id="rId64"/>
    <p:sldId id="306" r:id="rId65"/>
    <p:sldId id="320" r:id="rId66"/>
    <p:sldId id="321" r:id="rId67"/>
    <p:sldId id="323" r:id="rId68"/>
    <p:sldId id="307" r:id="rId69"/>
    <p:sldId id="318" r:id="rId70"/>
    <p:sldId id="319" r:id="rId71"/>
    <p:sldId id="308" r:id="rId72"/>
    <p:sldId id="309" r:id="rId73"/>
    <p:sldId id="310" r:id="rId74"/>
    <p:sldId id="311" r:id="rId75"/>
    <p:sldId id="312" r:id="rId76"/>
    <p:sldId id="314" r:id="rId77"/>
    <p:sldId id="316" r:id="rId78"/>
    <p:sldId id="335" r:id="rId79"/>
    <p:sldId id="336" r:id="rId80"/>
    <p:sldId id="317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C053-30F7-46F0-8E4B-481274CCF590}" type="datetimeFigureOut">
              <a:rPr lang="ru-RU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D90F-F2B6-4AE4-9156-E751C9D65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iveinternet.ru/app/fotograf/index.php?s=photo_viewer&amp;ev=photo_view&amp;uid=4191352&amp;bid=4191352&amp;pid=1167492&amp;id=4054576&amp;mode=th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liveinternet.ru/app/fotograf/index.php?s=photo_viewer&amp;ev=photo_view&amp;uid=4191352&amp;bid=4191352&amp;pid=1167492&amp;id=4054577&amp;mode=thi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liveinternet.ru/app/fotograf/index.php?s=photo_viewer&amp;ev=photo_view&amp;uid=4191352&amp;bid=4191352&amp;pid=1167492&amp;id=4054575&amp;mode=thi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liveinternet.ru/app/fotograf/index.php?s=photo_viewer&amp;ev=photo_view&amp;uid=4191352&amp;bid=4191352&amp;pid=1167492&amp;id=4054570&amp;mode=thi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liveinternet.ru/app/fotograf/index.php?s=photo_viewer&amp;ev=photo_view&amp;uid=4191352&amp;bid=4191352&amp;pid=1167492&amp;id=4054564&amp;mode=thi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liveinternet.ru/app/fotograf/index.php?s=photo_viewer&amp;ev=photo_view&amp;uid=4191352&amp;bid=4191352&amp;pid=1167492&amp;id=4054566&amp;mode=thi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liveinternet.ru/app/fotograf/index.php?s=photo_viewer&amp;ev=photo_view&amp;uid=4191352&amp;bid=4191352&amp;pid=1167492&amp;id=4054568&amp;mode=thi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liveinternet.ru/app/fotograf/index.php?s=photo_viewer&amp;ev=photo_view&amp;uid=4191352&amp;bid=4191352&amp;pid=1167492&amp;id=4054572&amp;mode=thi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liveinternet.ru/app/fotograf/index.php?s=photo_viewer&amp;ev=photo_view&amp;uid=4191352&amp;bid=4191352&amp;pid=1167492&amp;id=4054564&amp;mode=th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liveinternet.ru/app/fotograf/index.php?s=photo_viewer&amp;ev=photo_view&amp;uid=4191352&amp;bid=4191352&amp;pid=1167492&amp;id=4054567&amp;mode=th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liveinternet.ru/app/fotograf/index.php?s=photo_viewer&amp;ev=photo_view&amp;uid=4191352&amp;bid=4191352&amp;pid=1167492&amp;id=4054570&amp;mode=thi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liveinternet.ru/app/fotograf/index.php?s=photo_viewer&amp;ev=photo_view&amp;uid=4191352&amp;bid=4191352&amp;pid=1167492&amp;id=4054574&amp;mode=thi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liveinternet.ru/app/fotograf/index.php?s=photo_viewer&amp;ev=photo_view&amp;uid=4191352&amp;bid=4191352&amp;pid=1167492&amp;id=4054580&amp;mode=thi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liveinternet.ru/app/fotograf/index.php?s=photo_viewer&amp;ev=photo_view&amp;uid=4191352&amp;bid=4191352&amp;pid=1167492&amp;id=4054581&amp;mode=th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liveinternet.ru/app/fotograf/index.php?s=photo_viewer&amp;ev=photo_view&amp;uid=4191352&amp;bid=4191352&amp;pid=1167492&amp;id=4054584&amp;mode=thi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liveinternet.ru/app/fotograf/index.php?s=photo_viewer&amp;ev=photo_view&amp;uid=4191352&amp;bid=4191352&amp;pid=1167492&amp;id=4054582&amp;mode=th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liveinternet.ru/app/fotograf/index.php?s=photo_viewer&amp;ev=photo_view&amp;uid=4191352&amp;bid=4191352&amp;pid=1167492&amp;id=4054586&amp;mode=thi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alchinatea.ru/assets/images/RAZNIYE/DSC_1953.JP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img0.liveinternet.ru/images/attach/c/3/77/795/77795756_large_hqwallpapers_ru_food_8681_1024x768.jpg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img1.liveinternet.ru/images/attach/c/2/74/650/74650857_large_20101219_155234.jpg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img1.liveinternet.ru/images/attach/c/3/77/795/77795765_large_b219040459.jp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74/650/74650847_large_penguin_tea.jpg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img0.liveinternet.ru/images/attach/c/3/77/795/77795966_large_adhoc_te53_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ealchinatea.ru/assets/images/RAZNIYE/DSC_1974.JP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img1.liveinternet.ru/images/attach/c/2/74/650/74650855_large_tea_forte_03.jp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hyperlink" Target="http://img1.liveinternet.ru/images/attach/c/3/77/796/77796723_large_E0835798.jpg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http://img0.liveinternet.ru/images/attach/c/2/74/642/74642666_large_31586045.jpg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ealchinatea.ru/assets/images/RAZNIYE/DSC_1945.JPG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4/81/14/81014048_large_3419483_0_54cd1_cc66beba_XXL.jpg" TargetMode="External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astpic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214447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Заварний чайник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1785926"/>
            <a:ext cx="3000396" cy="478634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Історія чайника значно коротше історії самого чаю, тому що в ньому просто не було необхідності</a:t>
            </a:r>
          </a:p>
          <a:p>
            <a:endParaRPr lang="uk-UA" b="1" dirty="0"/>
          </a:p>
        </p:txBody>
      </p:sp>
      <p:pic>
        <p:nvPicPr>
          <p:cNvPr id="4" name="Рисунок 3" descr="http://i25.fastpic.ru/big/2011/0819/2b/8ec0fa0c209e668a988350fd36ccaa2b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5300"/>
            <a:ext cx="571119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300192" y="589330"/>
            <a:ext cx="2736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XVI ст. культ чаю, що виник в Японії, зробив революцію в способах декорування чайників. Прикрашені картинами природи або буддійськими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сутрами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вони стали цінуватися і як витвори мистецтва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i24.fastpic.ru/big/2011/0819/f7/3c8b0b170ed96e9ed2c75140fe8057f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6.fastpic.ru/big/2011/0819/27/3aa8826057284613df8c443ed6b7472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4.fastpic.ru/big/2011/0819/50/f616984e8bb697a89835e45e8ee1bb50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4.fastpic.ru/big/2011/0819/f7/3c8b0b170ed96e9ed2c75140fe8057f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5778" name="Picture 2" descr="http://s001.radikal.ru/i194/1101/fa/ecc700b2c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4754" name="Picture 2" descr="http://i001.radikal.ru/1101/99/dec846571b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6802" name="Picture 2" descr="http://s16.radikal.ru/i191/1101/bc/7e0bb2d07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8850" name="Picture 2" descr="http://i037.radikal.ru/1101/12/ad6d70ce6c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7042" name="Picture 2" descr="http://i037.radikal.ru/1101/76/0f178240d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9090" name="Picture 2" descr="http://s002.radikal.ru/i199/1101/5f/3180158f7d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068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6.fastpic.ru/big/2011/0819/6f/39f87db533f32d62ef8eb78eaecf676f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88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16216" y="-1852076"/>
            <a:ext cx="2627784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70C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70C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VIII ст. н. е.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чайне  листя скручували вручну, сушили, а  потім  подрібнювали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у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порошок.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У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порошок додавали  сіль,  клали в киплячу воду щоб отримати  густу суміш, що і називалась чаєм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8066" name="Picture 2" descr="http://i016.radikal.ru/1101/0b/141e354b1d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48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6018" name="Picture 2" descr="http://s009.radikal.ru/i310/1101/c5/fb6e3ee56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6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1138" name="Picture 2" descr="http://s012.radikal.ru/i319/1101/d3/ed550f1e64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76_08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foto/c/0/apps/4/54/4054577_09.jpg">
            <a:hlinkClick r:id="rId4" tgtFrame="to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0"/>
            <a:ext cx="4900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1.liveinternet.ru/images/foto/c/0/apps/4/54/4054575_07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6.fastpic.ru/big/2011/0819/d8/db7de49cbc20a91d699f95693385c3d8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25.fastpic.ru/big/2011/0819/49/af8b5f666ce1f7a9b3794b36f99cd649.jpg">
            <a:hlinkClick r:id="rId2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70790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92080" y="4508391"/>
            <a:ext cx="36376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Європу чайники завезли голландці на поч. XVII ст.,   виробництво почалося з 70-х років XVII ст., коли голландські майстри створили чайник, стійкий до високих температур.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23528" y="34752"/>
            <a:ext cx="86764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Трохи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пізніше в Європі з'явився чайний посуд з металу. Вишукані столові прибори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срібла були символом високого соціального статусу.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Виникла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мода на чайні сервізи.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Чайник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цих сервізах не мав постійної форми, спочатку кулястий, на якийсь час він став прямокутним, а потім овальним.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Природним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недоліком срібних чайників було те, що вони сильно нагрівалися, у тому числі ручка. А це позначалося на смаку чаю.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Одночасно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з'явилися олов'яні чайники, як дешевший варіант для тих, хто не міг дозволити собі дорогі срібні.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lang="uk-UA" sz="20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кінці XVIII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чайник набув усіх своїх основних рис, які зберігає і сьогодні.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i26.fastpic.ru/big/2011/0819/fa/2bbfd5735c084b7370464cf5f9b33dfa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399593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24.fastpic.ru/big/2011/0819/d6/5c331aecf260a1ad7449225b52b3f4d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5.fastpic.ru/big/2011/0819/75/58f0f9f3b8a8b181fdf7f0f493aa9b75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26.fastpic.ru/big/2011/0819/c4/ca3ed12230c584b8234e968d572980c4.jpg">
            <a:hlinkClick r:id="rId2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0"/>
            <a:ext cx="4357686" cy="696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6.fastpic.ru/big/2011/0819/d8/db7de49cbc20a91d699f95693385c3d8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25.fastpic.ru/big/2011/0819/8c/7a7f4b1b922c6642e320685eeadff18c.jpg">
            <a:hlinkClick r:id="rId2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4.fastpic.ru/big/2011/0819/4f/85fcf66fb8c55e8c5f493c7f17b95a4f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857884" y="639381"/>
            <a:ext cx="292895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З часом процедура змінилась: в чайний порошок стали додавати гарячу воду і збивати до утворення  піни. Цей метод приготування  чаю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уперше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використали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в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Японії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у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IX ст.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4.fastpic.ru/big/2011/0819/88/5f8b2a32392a995a4c30fb9021311488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6.fastpic.ru/big/2011/0819/9c/fd3becca3d339ca53fd4eec00fbb9e9c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6.fastpic.ru/big/2011/0819/53/4ccbf0d67f0ea097765768bc4c4df953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24.fastpic.ru/big/2011/0819/30/135b03f6c711f79595e7de1e9a1ab430.jpg">
            <a:hlinkClick r:id="rId2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25.fastpic.ru/big/2011/0819/78/82e78385584594abad16cfea8ef0a378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-330835"/>
            <a:ext cx="6068380" cy="71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24.fastpic.ru/big/2011/0819/a9/38daadb77737e514a1d197b413349aa9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foto/c/0/apps/4/54/4054570_20.jpg">
            <a:hlinkClick r:id="rId4" tgtFrame="to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64_01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6858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66_14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68_11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72_04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64_01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foto/c/0/apps/4/54/4054567_12.jpg">
            <a:hlinkClick r:id="rId4" tgtFrame="to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21196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6.fastpic.ru/big/2011/0819/2b/3307e90a6f76aa6168843732e4c5462b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78674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5596282"/>
            <a:ext cx="86067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ahoma" pitchFamily="34" charset="0"/>
              </a:rPr>
              <a:t>Традиційний  метод заварювання чаю став популярним на початку правління династії  Мін (Китай, 1368 — 1644рр)</a:t>
            </a: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foto/c/0/apps/4/54/4054570_20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74_06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80_15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foto/c/0/apps/4/54/4054581_16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0.liveinternet.ru/images/foto/c/0/apps/4/54/4054584_21.jpg">
            <a:hlinkClick r:id="rId4" tgtFrame="to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"/>
            <a:ext cx="4698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g0.liveinternet.ru/images/foto/c/0/apps/4/54/4054582_19.jpg">
            <a:hlinkClick r:id="rId2" tgtFrame="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foto/c/0/apps/4/54/4054586_22.jpg">
            <a:hlinkClick r:id="rId4" tgtFrame="to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790" y="0"/>
            <a:ext cx="4220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Для подачі чаю використовували безліч винахідливо знайдених пристосувань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Цукорниці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Щипці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Ложечки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Ситечка</a:t>
            </a:r>
            <a:endParaRPr lang="ru-RU" b="1" dirty="0">
              <a:solidFill>
                <a:srgbClr val="0070C0"/>
              </a:solidFill>
            </a:endParaRPr>
          </a:p>
          <a:p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urchardgalleries.com/auctions/2002/apr2102/l015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3577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rnestjohnsonantiques.com/images/silver/Sugar%20Bowl%20&amp;%20Spo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507206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rnestjohnsonantiques.com/images/silver/Sterling%20Sugar%20Bask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collectible-glass.com/images/819G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llectible-glass.com/images/0819FD%20VA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4869160"/>
            <a:ext cx="2170584" cy="17281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Щипці для цукру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www.silvercollection.it/194teatongs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437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ilvercollection.it/194teatongs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4.fastpic.ru/big/2011/0819/da/27aa4e819684d0910848e7abad33a5da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86446" y="55504"/>
            <a:ext cx="32146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Саме  тоді листя стали заливати окропом,  і щоб напій настоявся і залишався теплим, знадобився закритий  посуд.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Цим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періодом датуються самі ранні  зразки  чайників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s.sfgate.com/c/pictures/2008/08/12/ho-antiques27_ph_0498928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28624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showcaseantiques.com/images/items/XXXWEL00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scasonline.org/bookbisb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y-image1.etsy.com/il_430xN.90034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155" y="1785926"/>
            <a:ext cx="4093845" cy="27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http://bpics.rubylane.com/graphics/shops/elgeneent/J307721.2L.jpg?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1494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ntiquesilverspoons.co.uk/images/asptong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810" y="3312795"/>
            <a:ext cx="5711190" cy="35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astsugartongs.co.uk/images/gra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29198"/>
            <a:ext cx="52149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rannieusedto.co.uk/trolleyed/images/thumbs/t_clawtong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215" y="0"/>
            <a:ext cx="412178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replacements.com/images/images5/flatware/R/reed_barton_burgundy_sterling_1949_no_monograms_sugar_tongs_P0000082060S2104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2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replacements.com/images/images5/flatware/G/georg_jensen_denmark_bernadotte_sterling_1939_sugar_tongs_P0000027924S0008T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810" y="3357562"/>
            <a:ext cx="571119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07154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Ситечка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silverfrank.com/Inventory/tea%20items/germantbl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74"/>
            <a:ext cx="43576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ilverfrank.com/Inventory/tea%20items/watsontb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www.silverfrank.com/Inventory/tea%20items/stieffteabal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34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ilverfrank.com/Inventory/tea%20items/grmpoppyspou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305" y="0"/>
            <a:ext cx="429069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ilverfrank.com/Inventory/tea%20items/germteastrainer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485775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ilverfrank.com/Inventory/tea%20items/redlichteainf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3305" y="3786191"/>
            <a:ext cx="429069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www.silverfrank.com/Inventory/tea%20items/watsonteain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ilverfrank.com/Inventory/tea%20items/repteain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0"/>
            <a:ext cx="4429124" cy="37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ilverfrank.com/Inventory/tea%20items/repteainf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9645"/>
            <a:ext cx="4429124" cy="33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pics.rubylane.com/graphics/shops/richardwbell/438.1L.jpg?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81254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ilvercollectblog.com/teainfusertomato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2386" cy="10001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ЛОЖЕЧКИ,  ЛОНДОН 1897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caldervalleyauctioneers.co.uk/admin1/image/4330Lot%202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coritani.com/images/E-resize/6222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323528" y="3419395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Виготовлялися  вони  з особливого сорту пористої  глини - </a:t>
            </a:r>
            <a:r>
              <a:rPr lang="uk-UA" sz="2400" b="1" dirty="0" err="1" smtClean="0">
                <a:solidFill>
                  <a:srgbClr val="0070C0"/>
                </a:solidFill>
              </a:rPr>
              <a:t>зіша</a:t>
            </a:r>
            <a:r>
              <a:rPr lang="uk-UA" sz="2400" b="1" dirty="0" smtClean="0">
                <a:solidFill>
                  <a:srgbClr val="0070C0"/>
                </a:solidFill>
              </a:rPr>
              <a:t>,  яку отримували і отримують  в  місті  </a:t>
            </a:r>
            <a:r>
              <a:rPr lang="uk-UA" sz="2400" b="1" dirty="0" err="1" smtClean="0">
                <a:solidFill>
                  <a:srgbClr val="0070C0"/>
                </a:solidFill>
              </a:rPr>
              <a:t>Ісин</a:t>
            </a:r>
            <a:r>
              <a:rPr lang="uk-UA" sz="2400" b="1" dirty="0" smtClean="0">
                <a:solidFill>
                  <a:srgbClr val="0070C0"/>
                </a:solidFill>
              </a:rPr>
              <a:t>, Китай. Гончарне  виробництво  розвивалося  ще </a:t>
            </a:r>
            <a:r>
              <a:rPr lang="uk-UA" sz="2400" b="1" dirty="0" smtClean="0">
                <a:solidFill>
                  <a:srgbClr val="0070C0"/>
                </a:solidFill>
              </a:rPr>
              <a:t>з </a:t>
            </a:r>
            <a:r>
              <a:rPr lang="uk-UA" sz="2400" b="1" dirty="0" smtClean="0">
                <a:solidFill>
                  <a:srgbClr val="0070C0"/>
                </a:solidFill>
              </a:rPr>
              <a:t>часів  династії  </a:t>
            </a:r>
            <a:r>
              <a:rPr lang="uk-UA" sz="2400" b="1" dirty="0" err="1" smtClean="0">
                <a:solidFill>
                  <a:srgbClr val="0070C0"/>
                </a:solidFill>
              </a:rPr>
              <a:t>Сун</a:t>
            </a:r>
            <a:r>
              <a:rPr lang="uk-UA" sz="2400" b="1" dirty="0" smtClean="0">
                <a:solidFill>
                  <a:srgbClr val="0070C0"/>
                </a:solidFill>
              </a:rPr>
              <a:t>  (960-1279 рр.). Знаходиться  місто в провінції </a:t>
            </a:r>
            <a:r>
              <a:rPr lang="uk-UA" sz="2400" b="1" dirty="0" err="1" smtClean="0">
                <a:solidFill>
                  <a:srgbClr val="0070C0"/>
                </a:solidFill>
              </a:rPr>
              <a:t>Цзянсу</a:t>
            </a:r>
            <a:r>
              <a:rPr lang="uk-UA" sz="2400" b="1" dirty="0" smtClean="0">
                <a:solidFill>
                  <a:srgbClr val="0070C0"/>
                </a:solidFill>
              </a:rPr>
              <a:t> на сході Китаю, навколо  якого розташовані велетенські поклади рідкісної кольорової глини.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600" b="1" dirty="0" err="1" smtClean="0">
                <a:solidFill>
                  <a:srgbClr val="0070C0"/>
                </a:solidFill>
              </a:rPr>
              <a:t>Ісинські</a:t>
            </a:r>
            <a:r>
              <a:rPr lang="uk-UA" sz="2600" b="1" dirty="0" smtClean="0">
                <a:solidFill>
                  <a:srgbClr val="0070C0"/>
                </a:solidFill>
              </a:rPr>
              <a:t> </a:t>
            </a:r>
            <a:r>
              <a:rPr lang="uk-UA" sz="2600" b="1" dirty="0" smtClean="0">
                <a:solidFill>
                  <a:srgbClr val="0070C0"/>
                </a:solidFill>
              </a:rPr>
              <a:t>чайники - це бренд, що налічує тисячолітню історію, вважаються кращими в світі. </a:t>
            </a:r>
          </a:p>
          <a:p>
            <a:pPr algn="ctr"/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Чайники из исинской глин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428396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http://coritani.com/images/6176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2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ritani.com/5716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86058"/>
            <a:ext cx="707233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ritani.com/images/6187_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ritani.com/images/E-resize/6401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285" y="3594100"/>
            <a:ext cx="724471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643314"/>
            <a:ext cx="1928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РАННЯ ВИКТОРІАНСЬКА ЛОЖКА , ЛОНДОН 1855.</a:t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32656"/>
            <a:ext cx="2856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ЛОЖКА ЧАЙНИЦІ - ЛИСТ ВИНОГРАДНОЇ ЛОЗИ З ВИНОГРАДОМ, БИРМИНГЕМ 1810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coritani.com/images/E-resize/6396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ritani.com/images/E-resize/6613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7"/>
            <a:ext cx="9144000" cy="37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ritani.com/images/E-resize/6496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89980" cy="388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ritani.com/images/E-resize/6495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14752"/>
            <a:ext cx="65008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72264" y="0"/>
            <a:ext cx="2571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dirty="0" smtClean="0">
                <a:solidFill>
                  <a:srgbClr val="002060"/>
                </a:solidFill>
              </a:rPr>
              <a:t>ВІКТОРІИАНСЬКА ЛОЖКА ЧАЙНИЦІ - БІРМИНГЕМ , 1848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81128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ВІКТОРІИАНСЬКА ЛОЖКА ЧАЙНИЦІ - БІРМИНГЕМ 1852</a:t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ntiquesilverspoons.co.uk/images/crinoli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8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15206" y="2348880"/>
            <a:ext cx="1714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ЛОЖКА КАДИЛАКА, 1843 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ІСТОРІЯ ЧАЙНОГО ПАКЕТИКА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427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Вперше з'явився  у 1904 р в  Нью-Йорку, коли </a:t>
            </a:r>
            <a:r>
              <a:rPr lang="uk-UA" sz="2000" b="1" dirty="0" smtClean="0">
                <a:solidFill>
                  <a:srgbClr val="002060"/>
                </a:solidFill>
              </a:rPr>
              <a:t>завозили </a:t>
            </a:r>
            <a:r>
              <a:rPr lang="uk-UA" sz="2000" b="1" dirty="0" smtClean="0">
                <a:solidFill>
                  <a:srgbClr val="002060"/>
                </a:solidFill>
              </a:rPr>
              <a:t>чай з </a:t>
            </a:r>
            <a:r>
              <a:rPr lang="uk-UA" sz="2000" b="1" dirty="0" smtClean="0">
                <a:solidFill>
                  <a:srgbClr val="002060"/>
                </a:solidFill>
              </a:rPr>
              <a:t>Китаю,   </a:t>
            </a:r>
            <a:r>
              <a:rPr lang="uk-UA" sz="2000" b="1" dirty="0" smtClean="0">
                <a:solidFill>
                  <a:srgbClr val="002060"/>
                </a:solidFill>
              </a:rPr>
              <a:t>інших країн-виробників, </a:t>
            </a:r>
            <a:r>
              <a:rPr lang="uk-UA" sz="2000" b="1" dirty="0" smtClean="0">
                <a:solidFill>
                  <a:srgbClr val="002060"/>
                </a:solidFill>
              </a:rPr>
              <a:t> а </a:t>
            </a:r>
            <a:r>
              <a:rPr lang="uk-UA" sz="2000" b="1" dirty="0" smtClean="0">
                <a:solidFill>
                  <a:srgbClr val="002060"/>
                </a:solidFill>
              </a:rPr>
              <a:t>для  збереження якості транспортували його в металевих коробках. Потім </a:t>
            </a:r>
            <a:r>
              <a:rPr lang="uk-UA" sz="2000" b="1" dirty="0" smtClean="0">
                <a:solidFill>
                  <a:srgbClr val="002060"/>
                </a:solidFill>
              </a:rPr>
              <a:t>чай </a:t>
            </a:r>
            <a:r>
              <a:rPr lang="uk-UA" sz="2000" b="1" dirty="0" smtClean="0">
                <a:solidFill>
                  <a:srgbClr val="002060"/>
                </a:solidFill>
              </a:rPr>
              <a:t>фасували, продавали </a:t>
            </a:r>
            <a:r>
              <a:rPr lang="uk-UA" sz="2000" b="1" dirty="0" smtClean="0">
                <a:solidFill>
                  <a:srgbClr val="002060"/>
                </a:solidFill>
              </a:rPr>
              <a:t>на </a:t>
            </a:r>
            <a:r>
              <a:rPr lang="uk-UA" sz="2000" b="1" dirty="0" smtClean="0">
                <a:solidFill>
                  <a:srgbClr val="002060"/>
                </a:solidFill>
              </a:rPr>
              <a:t>вагу і заварювали  традиційно в чайниках. Американський </a:t>
            </a:r>
            <a:r>
              <a:rPr lang="uk-UA" sz="2000" b="1" dirty="0" smtClean="0">
                <a:solidFill>
                  <a:srgbClr val="002060"/>
                </a:solidFill>
              </a:rPr>
              <a:t>комерсант </a:t>
            </a:r>
            <a:r>
              <a:rPr lang="uk-UA" sz="2000" b="1" dirty="0" smtClean="0">
                <a:solidFill>
                  <a:srgbClr val="002060"/>
                </a:solidFill>
              </a:rPr>
              <a:t>Томас </a:t>
            </a:r>
            <a:r>
              <a:rPr lang="uk-UA" sz="2000" b="1" dirty="0" err="1" smtClean="0">
                <a:solidFill>
                  <a:srgbClr val="002060"/>
                </a:solidFill>
              </a:rPr>
              <a:t>Саліван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зшив мішечки з натурального шовку,  зсипав туди заварку невеликими  порціями  і успішно возив чай в </a:t>
            </a:r>
            <a:r>
              <a:rPr lang="uk-UA" sz="2000" b="1" dirty="0" smtClean="0">
                <a:solidFill>
                  <a:srgbClr val="002060"/>
                </a:solidFill>
              </a:rPr>
              <a:t>такому «пакуванні»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q-wallpapers_ru_food_8681_1024x768 (700x525, 40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564360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1219_155234 (400x431, 27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636" y="188640"/>
            <a:ext cx="30003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Витрачати натуральний китайський шовк на одноразові пакетики досить  дорого.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На зміну шовку  прийшла марля, але вона  придавала чаю неприємний  присмак.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Перший папір був </a:t>
            </a:r>
            <a:r>
              <a:rPr lang="uk-UA" sz="2000" b="1" dirty="0" smtClean="0">
                <a:solidFill>
                  <a:srgbClr val="002060"/>
                </a:solidFill>
              </a:rPr>
              <a:t>з </a:t>
            </a:r>
            <a:r>
              <a:rPr lang="uk-UA" sz="2000" b="1" dirty="0" smtClean="0">
                <a:solidFill>
                  <a:srgbClr val="002060"/>
                </a:solidFill>
              </a:rPr>
              <a:t>манільської коноплі.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Потім зшивали пакетики з </a:t>
            </a:r>
            <a:r>
              <a:rPr lang="uk-UA" sz="2000" b="1" dirty="0" smtClean="0">
                <a:solidFill>
                  <a:srgbClr val="002060"/>
                </a:solidFill>
              </a:rPr>
              <a:t>особливого  </a:t>
            </a:r>
            <a:r>
              <a:rPr lang="uk-UA" sz="2000" b="1" dirty="0" smtClean="0">
                <a:solidFill>
                  <a:srgbClr val="002060"/>
                </a:solidFill>
              </a:rPr>
              <a:t>виду </a:t>
            </a:r>
            <a:r>
              <a:rPr lang="uk-UA" sz="2000" b="1" dirty="0" smtClean="0">
                <a:solidFill>
                  <a:srgbClr val="002060"/>
                </a:solidFill>
              </a:rPr>
              <a:t>віскози.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Зараз використовують  </a:t>
            </a:r>
            <a:r>
              <a:rPr lang="uk-UA" sz="2000" b="1" dirty="0" smtClean="0">
                <a:solidFill>
                  <a:srgbClr val="002060"/>
                </a:solidFill>
              </a:rPr>
              <a:t>тонкий  перфорований папір, що не розпливається у воді, а </a:t>
            </a:r>
            <a:r>
              <a:rPr lang="uk-UA" sz="2000" b="1" dirty="0" smtClean="0">
                <a:solidFill>
                  <a:srgbClr val="002060"/>
                </a:solidFill>
              </a:rPr>
              <a:t> шви виконують методом </a:t>
            </a:r>
            <a:r>
              <a:rPr lang="uk-UA" sz="2000" b="1" dirty="0" smtClean="0">
                <a:solidFill>
                  <a:srgbClr val="002060"/>
                </a:solidFill>
              </a:rPr>
              <a:t>гарячого пресування. 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219040459 (700x525, 119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630019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980728"/>
            <a:ext cx="2843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Середній пакетик чаю містить  3,125 г чаю і має до 2000 перфорованих дірочок. Зручність і швидкість заварювання сприяла тому, що зараз 75% чаю, що випивається в Європі – </a:t>
            </a:r>
            <a:r>
              <a:rPr lang="uk-UA" sz="2000" b="1" dirty="0" err="1" smtClean="0">
                <a:solidFill>
                  <a:srgbClr val="002060"/>
                </a:solidFill>
              </a:rPr>
              <a:t>пакетований</a:t>
            </a:r>
            <a:r>
              <a:rPr lang="uk-UA" sz="2000" b="1" dirty="0" smtClean="0">
                <a:solidFill>
                  <a:srgbClr val="002060"/>
                </a:solidFill>
              </a:rPr>
              <a:t/>
            </a:r>
            <a:br>
              <a:rPr lang="uk-UA" sz="2000" b="1" dirty="0" smtClean="0">
                <a:solidFill>
                  <a:srgbClr val="002060"/>
                </a:solidFill>
              </a:rPr>
            </a:b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Сучасні чайні аксесуари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0 (500x318, 87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500066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nguin_tea (500x500, 25Kb)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150" y="0"/>
            <a:ext cx="47688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adhoc_te53_2 (700x466, 28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айник из исинской глины www.realchinatea.r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40871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4371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uk-UA" b="1" dirty="0" smtClean="0">
                <a:solidFill>
                  <a:srgbClr val="0070C0"/>
                </a:solidFill>
              </a:rPr>
              <a:t>	</a:t>
            </a:r>
            <a:r>
              <a:rPr lang="uk-UA" b="1" dirty="0" err="1" smtClean="0">
                <a:solidFill>
                  <a:srgbClr val="0070C0"/>
                </a:solidFill>
              </a:rPr>
              <a:t>Ісинська</a:t>
            </a:r>
            <a:r>
              <a:rPr lang="uk-UA" b="1" dirty="0" smtClean="0">
                <a:solidFill>
                  <a:srgbClr val="0070C0"/>
                </a:solidFill>
              </a:rPr>
              <a:t> глина це матеріал, що дуже гармонійно взаємодіє з водою і чаєм, чай заварюється якнайкраще.  Якісна </a:t>
            </a:r>
            <a:r>
              <a:rPr lang="uk-UA" b="1" dirty="0" err="1" smtClean="0">
                <a:solidFill>
                  <a:srgbClr val="0070C0"/>
                </a:solidFill>
              </a:rPr>
              <a:t>ісинська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глина позбавлена запахів, має унікальні властивості теплопровідності, різні колірні відтінки, приємна на дотик.</a:t>
            </a:r>
          </a:p>
          <a:p>
            <a:pPr algn="just">
              <a:tabLst>
                <a:tab pos="361950" algn="l"/>
              </a:tabLst>
            </a:pPr>
            <a:r>
              <a:rPr lang="uk-UA" b="1" dirty="0" smtClean="0">
                <a:solidFill>
                  <a:srgbClr val="0070C0"/>
                </a:solidFill>
              </a:rPr>
              <a:t>	Заварювати чай в чайнику з </a:t>
            </a:r>
            <a:r>
              <a:rPr lang="uk-UA" b="1" dirty="0" err="1" smtClean="0">
                <a:solidFill>
                  <a:srgbClr val="0070C0"/>
                </a:solidFill>
              </a:rPr>
              <a:t>ісинської</a:t>
            </a:r>
            <a:r>
              <a:rPr lang="uk-UA" b="1" dirty="0" smtClean="0">
                <a:solidFill>
                  <a:srgbClr val="0070C0"/>
                </a:solidFill>
              </a:rPr>
              <a:t> глини - дійсно зручно, </a:t>
            </a:r>
            <a:r>
              <a:rPr lang="uk-UA" b="1" dirty="0" smtClean="0">
                <a:solidFill>
                  <a:srgbClr val="0070C0"/>
                </a:solidFill>
              </a:rPr>
              <a:t>об'єм </a:t>
            </a:r>
            <a:r>
              <a:rPr lang="uk-UA" b="1" dirty="0" smtClean="0">
                <a:solidFill>
                  <a:srgbClr val="0070C0"/>
                </a:solidFill>
              </a:rPr>
              <a:t>чайника відповідає мініатюрності китайської церемонії, ви ніколи не обпечете руки,  чайники  дуже міцні і можуть служити роками.</a:t>
            </a:r>
          </a:p>
          <a:p>
            <a:pPr algn="ctr">
              <a:tabLst>
                <a:tab pos="361950" algn="l"/>
              </a:tabLst>
            </a:pPr>
            <a:r>
              <a:rPr lang="uk-UA" b="1" dirty="0" smtClean="0">
                <a:solidFill>
                  <a:srgbClr val="0070C0"/>
                </a:solidFill>
              </a:rPr>
              <a:t>Чайник з </a:t>
            </a:r>
            <a:r>
              <a:rPr lang="uk-UA" b="1" dirty="0" err="1" smtClean="0">
                <a:solidFill>
                  <a:srgbClr val="0070C0"/>
                </a:solidFill>
              </a:rPr>
              <a:t>ісинської</a:t>
            </a:r>
            <a:r>
              <a:rPr lang="uk-UA" b="1" dirty="0" smtClean="0">
                <a:solidFill>
                  <a:srgbClr val="0070C0"/>
                </a:solidFill>
              </a:rPr>
              <a:t> глини є у будь-якій китайській сім‘ї, </a:t>
            </a:r>
            <a:r>
              <a:rPr lang="uk-UA" b="1" dirty="0" smtClean="0">
                <a:solidFill>
                  <a:srgbClr val="0070C0"/>
                </a:solidFill>
              </a:rPr>
              <a:t>це </a:t>
            </a:r>
            <a:r>
              <a:rPr lang="uk-UA" b="1" dirty="0" smtClean="0">
                <a:solidFill>
                  <a:srgbClr val="0070C0"/>
                </a:solidFill>
              </a:rPr>
              <a:t>атрибут, 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>
              <a:tabLst>
                <a:tab pos="361950" algn="l"/>
              </a:tabLst>
            </a:pPr>
            <a:r>
              <a:rPr lang="uk-UA" b="1" dirty="0" smtClean="0">
                <a:solidFill>
                  <a:srgbClr val="0070C0"/>
                </a:solidFill>
              </a:rPr>
              <a:t>без </a:t>
            </a:r>
            <a:r>
              <a:rPr lang="uk-UA" b="1" dirty="0" smtClean="0">
                <a:solidFill>
                  <a:srgbClr val="0070C0"/>
                </a:solidFill>
              </a:rPr>
              <a:t>якого дім - не дім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tea_forte_03 (700x505, 69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294600516_1294493150_dlya-paketikov (500x500, 14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294599401_1294493137_molniya (500x424, 13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0835798 (700x700, 22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7572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00_700 (374x500, 39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929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04 (450x419, 23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894_350x350 (350x350, 24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risposoblenie-dlja-otzhima-chajnix-paketikov (386x320, 14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507206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intage-tea.ru/images/stories/history_tea/510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31586045 (636x480, 41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Упаковки чая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75150" cy="17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паковки чая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375150" cy="39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паковки чая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43559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паковки чая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435597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Упаковки чая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375150" cy="39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паковки чая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375150" cy="39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инская глина чайник www.realchinatea.r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3722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uk-UA" b="1" dirty="0" smtClean="0">
                <a:solidFill>
                  <a:srgbClr val="0070C0"/>
                </a:solidFill>
              </a:rPr>
              <a:t>Унікальні і колекційні чайники можуть коштувати 3-5 тисяч доларів, розумна ціна за хороший і якісний чайник з </a:t>
            </a:r>
            <a:r>
              <a:rPr lang="uk-UA" b="1" dirty="0" err="1" smtClean="0">
                <a:solidFill>
                  <a:srgbClr val="0070C0"/>
                </a:solidFill>
              </a:rPr>
              <a:t>ісинської</a:t>
            </a:r>
            <a:r>
              <a:rPr lang="uk-UA" b="1" dirty="0" smtClean="0">
                <a:solidFill>
                  <a:srgbClr val="0070C0"/>
                </a:solidFill>
              </a:rPr>
              <a:t> глини  </a:t>
            </a:r>
            <a:r>
              <a:rPr lang="uk-UA" b="1" dirty="0" smtClean="0">
                <a:solidFill>
                  <a:srgbClr val="0070C0"/>
                </a:solidFill>
              </a:rPr>
              <a:t>від </a:t>
            </a:r>
            <a:r>
              <a:rPr lang="uk-UA" b="1" dirty="0" smtClean="0">
                <a:solidFill>
                  <a:srgbClr val="0070C0"/>
                </a:solidFill>
              </a:rPr>
              <a:t>50 до 100 доларів.</a:t>
            </a:r>
          </a:p>
          <a:p>
            <a:pPr indent="447675" algn="just"/>
            <a:r>
              <a:rPr lang="uk-UA" b="1" dirty="0" smtClean="0">
                <a:solidFill>
                  <a:srgbClr val="0070C0"/>
                </a:solidFill>
              </a:rPr>
              <a:t>  Об'єм чайника 150 </a:t>
            </a:r>
            <a:r>
              <a:rPr lang="uk-UA" b="1" dirty="0" err="1" smtClean="0">
                <a:solidFill>
                  <a:srgbClr val="0070C0"/>
                </a:solidFill>
              </a:rPr>
              <a:t>мл</a:t>
            </a:r>
            <a:r>
              <a:rPr lang="uk-UA" b="1" dirty="0" smtClean="0">
                <a:solidFill>
                  <a:srgbClr val="0070C0"/>
                </a:solidFill>
              </a:rPr>
              <a:t>, вага 200 г. На лівій стороні чайника майстерно вирізані ієрогліфи, які можна перевести як </a:t>
            </a:r>
            <a:r>
              <a:rPr lang="uk-UA" b="1" dirty="0" smtClean="0">
                <a:solidFill>
                  <a:srgbClr val="0070C0"/>
                </a:solidFill>
              </a:rPr>
              <a:t>«наслідувати долю», на </a:t>
            </a:r>
            <a:r>
              <a:rPr lang="uk-UA" b="1" dirty="0" smtClean="0">
                <a:solidFill>
                  <a:srgbClr val="0070C0"/>
                </a:solidFill>
              </a:rPr>
              <a:t>правій стороні - листя бамбука - китайський символ прямоти і щирості.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8e25c081af (203x117, 5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49755"/>
            <a:ext cx="3929090" cy="23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419483_0_54cd1_cc66beba_XXL (700x566, 78Kb)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535785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5.fastpic.ru/big/2011/0819/e1/54264f55fc6d8d1825c42a17eeb960e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500826" y="660751"/>
            <a:ext cx="2286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Завдяки  першим  чайникам з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зіши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сучасний  заварний чайник має  саме  таку форму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497</Words>
  <Application>Microsoft Office PowerPoint</Application>
  <PresentationFormat>Экран (4:3)</PresentationFormat>
  <Paragraphs>50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Заварний чайник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подачі чаю використовували безліч винахідливо знайдених пристосувань </vt:lpstr>
      <vt:lpstr>Презентация PowerPoint</vt:lpstr>
      <vt:lpstr>Презентация PowerPoint</vt:lpstr>
      <vt:lpstr>Презентация PowerPoint</vt:lpstr>
      <vt:lpstr>Щипці для цукру</vt:lpstr>
      <vt:lpstr>Презентация PowerPoint</vt:lpstr>
      <vt:lpstr>Презентация PowerPoint</vt:lpstr>
      <vt:lpstr>Презентация PowerPoint</vt:lpstr>
      <vt:lpstr>Презентация PowerPoint</vt:lpstr>
      <vt:lpstr>Ситечка</vt:lpstr>
      <vt:lpstr>Презентация PowerPoint</vt:lpstr>
      <vt:lpstr>Презентация PowerPoint</vt:lpstr>
      <vt:lpstr>Презентация PowerPoint</vt:lpstr>
      <vt:lpstr>  ЛОЖЕЧКИ,  ЛОНДОН 1897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ЧАЙНОГО ПАКЕТИКА</vt:lpstr>
      <vt:lpstr>Презентация PowerPoint</vt:lpstr>
      <vt:lpstr>Презентация PowerPoint</vt:lpstr>
      <vt:lpstr>Сучасні чайні аксесуари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Заварний чайник</dc:title>
  <dc:creator>User</dc:creator>
  <cp:lastModifiedBy>User</cp:lastModifiedBy>
  <cp:revision>40</cp:revision>
  <dcterms:created xsi:type="dcterms:W3CDTF">2012-04-12T08:07:42Z</dcterms:created>
  <dcterms:modified xsi:type="dcterms:W3CDTF">2016-12-09T13:46:04Z</dcterms:modified>
</cp:coreProperties>
</file>