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62" r:id="rId5"/>
    <p:sldId id="263" r:id="rId6"/>
    <p:sldId id="278" r:id="rId7"/>
    <p:sldId id="264" r:id="rId8"/>
    <p:sldId id="267" r:id="rId9"/>
    <p:sldId id="266" r:id="rId10"/>
    <p:sldId id="279" r:id="rId11"/>
    <p:sldId id="280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F6FA9C-3B31-43BC-A4C1-382A24D51C5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65C58-E0E4-4844-A284-755430E5D8E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5616624" cy="1224136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 smtClean="0">
                <a:solidFill>
                  <a:srgbClr val="FF0000"/>
                </a:solidFill>
              </a:rPr>
              <a:t>ВІТАМІНИ</a:t>
            </a:r>
            <a:r>
              <a:rPr lang="ru-RU" i="1" u="sng" dirty="0" smtClean="0"/>
              <a:t> 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1916832"/>
            <a:ext cx="2555776" cy="2952328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rgbClr val="FFFF00"/>
                </a:solidFill>
              </a:rPr>
              <a:t>Виконала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учениця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групи</a:t>
            </a:r>
            <a:r>
              <a:rPr lang="ru-RU" dirty="0" smtClean="0">
                <a:solidFill>
                  <a:srgbClr val="FFFF00"/>
                </a:solidFill>
              </a:rPr>
              <a:t> №36 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Храмцова Катерина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diabetvmeste.ru/upload/iblock/e6a/e6a0ee4135f7f4e642a8d0fd6ec0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948439" cy="4290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/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В</a:t>
            </a:r>
            <a:r>
              <a:rPr lang="ru-RU" sz="4400" dirty="0" err="1" smtClean="0">
                <a:solidFill>
                  <a:srgbClr val="FF0000"/>
                </a:solidFill>
              </a:rPr>
              <a:t>ітамін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К</a:t>
            </a:r>
            <a:endParaRPr lang="en-US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err="1" smtClean="0"/>
              <a:t>Необхідний</a:t>
            </a:r>
            <a:r>
              <a:rPr lang="ru-RU" sz="2000" dirty="0" smtClean="0"/>
              <a:t> </a:t>
            </a:r>
            <a:r>
              <a:rPr lang="ru-RU" sz="2000" dirty="0" smtClean="0"/>
              <a:t>для нормального </a:t>
            </a:r>
            <a:r>
              <a:rPr lang="ru-RU" sz="2000" dirty="0" err="1" smtClean="0"/>
              <a:t>згортання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сильних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кровотечах</a:t>
            </a:r>
            <a:r>
              <a:rPr lang="ru-RU" sz="2000" dirty="0" smtClean="0"/>
              <a:t>, </a:t>
            </a:r>
            <a:r>
              <a:rPr lang="ru-RU" sz="2000" dirty="0" err="1" smtClean="0"/>
              <a:t>геморагічних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діатезах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рослинах</a:t>
            </a:r>
            <a:r>
              <a:rPr lang="ru-RU" sz="2000" dirty="0" smtClean="0"/>
              <a:t> зеленого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</a:t>
            </a:r>
            <a:r>
              <a:rPr lang="ru-RU" sz="2000" dirty="0" smtClean="0"/>
              <a:t> </a:t>
            </a:r>
            <a:r>
              <a:rPr lang="ru-RU" sz="2000" dirty="0" smtClean="0"/>
              <a:t>К.</a:t>
            </a:r>
          </a:p>
          <a:p>
            <a:pPr>
              <a:buNone/>
            </a:pPr>
            <a:r>
              <a:rPr lang="ru-RU" sz="2000" dirty="0" err="1" smtClean="0"/>
              <a:t>Багато:зелені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томати</a:t>
            </a:r>
            <a:r>
              <a:rPr lang="ru-RU" sz="2000" dirty="0" smtClean="0"/>
              <a:t>, плоди </a:t>
            </a:r>
            <a:r>
              <a:rPr lang="ru-RU" sz="2000" dirty="0" err="1" smtClean="0"/>
              <a:t>шипшини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листя</a:t>
            </a:r>
            <a:r>
              <a:rPr lang="ru-RU" sz="2000" dirty="0" smtClean="0"/>
              <a:t> шпинату, хвоя, овес, соя, жито, </a:t>
            </a:r>
            <a:r>
              <a:rPr lang="ru-RU" sz="2000" dirty="0" err="1" smtClean="0"/>
              <a:t>пшениця</a:t>
            </a:r>
            <a:r>
              <a:rPr lang="ru-RU" sz="2000" dirty="0" smtClean="0"/>
              <a:t>. Трави, </a:t>
            </a:r>
            <a:r>
              <a:rPr lang="ru-RU" sz="2000" dirty="0" err="1" smtClean="0"/>
              <a:t>багаті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вітаміном</a:t>
            </a:r>
            <a:r>
              <a:rPr lang="ru-RU" sz="2000" dirty="0" smtClean="0"/>
              <a:t> К: люцерна, </a:t>
            </a:r>
            <a:r>
              <a:rPr lang="ru-RU" sz="2000" dirty="0" err="1" smtClean="0"/>
              <a:t>зелений</a:t>
            </a:r>
            <a:r>
              <a:rPr lang="ru-RU" sz="2000" dirty="0" smtClean="0"/>
              <a:t> чай, </a:t>
            </a:r>
            <a:r>
              <a:rPr lang="ru-RU" sz="2000" dirty="0" err="1" smtClean="0"/>
              <a:t>ламінарія</a:t>
            </a:r>
            <a:r>
              <a:rPr lang="ru-RU" sz="2000" dirty="0" smtClean="0"/>
              <a:t>, овес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пастуша</a:t>
            </a:r>
            <a:r>
              <a:rPr lang="ru-RU" sz="2000" dirty="0" smtClean="0"/>
              <a:t> сумка.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К в </a:t>
            </a:r>
            <a:r>
              <a:rPr lang="ru-RU" sz="2000" dirty="0" err="1" smtClean="0"/>
              <a:t>коренеплодах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фруктах.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 </a:t>
            </a:r>
            <a:r>
              <a:rPr lang="ru-RU" sz="2000" dirty="0" err="1" smtClean="0"/>
              <a:t>харчових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печінці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>, </a:t>
            </a:r>
            <a:r>
              <a:rPr lang="ru-RU" sz="2000" dirty="0" err="1" smtClean="0"/>
              <a:t>яйцях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7890" name="Picture 2" descr="http://cdn.algaecal.com/wp-content/uploads/vit-K-calcium-vitamin-d-supplement-recommend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3203848" cy="2780928"/>
          </a:xfrm>
          <a:prstGeom prst="rect">
            <a:avLst/>
          </a:prstGeom>
          <a:noFill/>
        </p:spPr>
      </p:pic>
      <p:pic>
        <p:nvPicPr>
          <p:cNvPr id="37892" name="Picture 4" descr="http://recipesupermart.com/wp-content/uploads/2013/07/Vitamin-K-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5497289" cy="296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err="1" smtClean="0">
                <a:solidFill>
                  <a:srgbClr val="FF0000"/>
                </a:solidFill>
              </a:rPr>
              <a:t>Водорозчинні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</a:rPr>
              <a:t>вітаміни</a:t>
            </a:r>
            <a:endParaRPr lang="ru-RU" sz="6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vitam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6200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61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ВІТАМІН 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Вітамін</a:t>
            </a:r>
            <a:r>
              <a:rPr lang="ru-RU" sz="2000" dirty="0" smtClean="0"/>
              <a:t> С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людей.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потрібен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нормальної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залишатися</a:t>
            </a:r>
            <a:r>
              <a:rPr lang="ru-RU" sz="2000" dirty="0" smtClean="0"/>
              <a:t> нам </a:t>
            </a:r>
            <a:r>
              <a:rPr lang="ru-RU" sz="2000" dirty="0" err="1" smtClean="0"/>
              <a:t>здоровими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захищає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Найкращі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натуральні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вітаміна</a:t>
            </a:r>
            <a:r>
              <a:rPr lang="ru-RU" sz="2000" dirty="0" smtClean="0"/>
              <a:t> С: </a:t>
            </a:r>
            <a:r>
              <a:rPr lang="ru-RU" sz="2000" dirty="0" err="1" smtClean="0"/>
              <a:t>обліпиха</a:t>
            </a:r>
            <a:r>
              <a:rPr lang="ru-RU" sz="2000" dirty="0" smtClean="0"/>
              <a:t>, </a:t>
            </a:r>
            <a:r>
              <a:rPr lang="ru-RU" sz="2000" dirty="0" err="1" smtClean="0"/>
              <a:t>шипшина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чорна</a:t>
            </a:r>
            <a:r>
              <a:rPr lang="ru-RU" sz="2000" dirty="0" smtClean="0"/>
              <a:t> смородина, петрушка, </a:t>
            </a:r>
            <a:r>
              <a:rPr lang="ru-RU" sz="2000" dirty="0" err="1" smtClean="0"/>
              <a:t>темно-зелені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овочі</a:t>
            </a:r>
            <a:r>
              <a:rPr lang="ru-RU" sz="2000" dirty="0" smtClean="0"/>
              <a:t>, </a:t>
            </a:r>
            <a:r>
              <a:rPr lang="ru-RU" sz="2000" dirty="0" err="1" smtClean="0"/>
              <a:t>лимонний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сік</a:t>
            </a:r>
            <a:r>
              <a:rPr lang="ru-RU" sz="2000" dirty="0" smtClean="0"/>
              <a:t>,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перець</a:t>
            </a:r>
            <a:r>
              <a:rPr lang="ru-RU" sz="2000" dirty="0" smtClean="0"/>
              <a:t>, </a:t>
            </a:r>
            <a:r>
              <a:rPr lang="ru-RU" sz="2000" dirty="0" err="1" smtClean="0"/>
              <a:t>томати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капуста, </a:t>
            </a:r>
            <a:r>
              <a:rPr lang="ru-RU" sz="2000" dirty="0" err="1" smtClean="0"/>
              <a:t>цитрусові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полуниці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78" name="Picture 2" descr="http://story-master.ru/public/articles/20121011/3541592768d49f41e092f4daa4860c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672"/>
            <a:ext cx="5580112" cy="2952328"/>
          </a:xfrm>
          <a:prstGeom prst="rect">
            <a:avLst/>
          </a:prstGeom>
          <a:noFill/>
        </p:spPr>
      </p:pic>
      <p:pic>
        <p:nvPicPr>
          <p:cNvPr id="24582" name="Picture 6" descr="http://www.bitkiselkitap.com/media/k2/items/cache/1b904a60b1d6de0a37a9d5919036a5a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923928" cy="2667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 роль у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метаболізму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вуглеводів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допомагає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підтримувати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нормі</a:t>
            </a:r>
            <a:r>
              <a:rPr lang="ru-RU" sz="2000" dirty="0" smtClean="0"/>
              <a:t> роботу </a:t>
            </a:r>
            <a:r>
              <a:rPr lang="ru-RU" sz="2000" dirty="0" err="1" smtClean="0"/>
              <a:t>серця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повноцінного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росту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травної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smtClean="0"/>
              <a:t>систем.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err="1" smtClean="0"/>
              <a:t>Пивні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дріжджі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пророслі</a:t>
            </a:r>
            <a:r>
              <a:rPr lang="ru-RU" sz="2000" dirty="0" smtClean="0"/>
              <a:t> зерна </a:t>
            </a:r>
            <a:r>
              <a:rPr lang="ru-RU" sz="2000" dirty="0" err="1" smtClean="0"/>
              <a:t>пшениці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висівки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печінка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найбагатші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В1.</a:t>
            </a:r>
            <a:endParaRPr lang="ru-RU" sz="2000" dirty="0"/>
          </a:p>
        </p:txBody>
      </p:sp>
      <p:pic>
        <p:nvPicPr>
          <p:cNvPr id="27652" name="Picture 4" descr="http://www.thehonestkitchen.com/blog/wp-content/uploads/2015/02/Vitamin-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6824860" cy="3573016"/>
          </a:xfrm>
          <a:prstGeom prst="rect">
            <a:avLst/>
          </a:prstGeom>
          <a:noFill/>
        </p:spPr>
      </p:pic>
      <p:pic>
        <p:nvPicPr>
          <p:cNvPr id="27654" name="Picture 6" descr="http://solstic.leader1000.com/files/solstic.leader1000.com/big/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862064" cy="286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/>
          <a:lstStyle/>
          <a:p>
            <a:pPr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В</a:t>
            </a:r>
            <a:r>
              <a:rPr lang="ru-RU" sz="4000" dirty="0" err="1" smtClean="0">
                <a:solidFill>
                  <a:srgbClr val="FF0000"/>
                </a:solidFill>
              </a:rPr>
              <a:t>ітамін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регулювання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розпаду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виступає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коензиму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шляхів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, </a:t>
            </a:r>
            <a:r>
              <a:rPr lang="ru-RU" sz="2000" dirty="0" err="1" smtClean="0"/>
              <a:t>бере</a:t>
            </a:r>
            <a:r>
              <a:rPr lang="ru-RU" sz="2000" dirty="0" smtClean="0"/>
              <a:t> участь в </a:t>
            </a:r>
            <a:r>
              <a:rPr lang="ru-RU" sz="2000" dirty="0" err="1" smtClean="0"/>
              <a:t>кисневій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міститься</a:t>
            </a:r>
            <a:r>
              <a:rPr lang="ru-RU" sz="2000" dirty="0" smtClean="0"/>
              <a:t> в продуктах у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рибофлавину: </a:t>
            </a:r>
            <a:r>
              <a:rPr lang="ru-RU" sz="2000" dirty="0" err="1" smtClean="0"/>
              <a:t>м'ясна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їжа</a:t>
            </a:r>
            <a:r>
              <a:rPr lang="ru-RU" sz="2000" dirty="0" smtClean="0"/>
              <a:t>, </a:t>
            </a:r>
            <a:r>
              <a:rPr lang="ru-RU" sz="2000" dirty="0" err="1" smtClean="0"/>
              <a:t>яйця</a:t>
            </a:r>
            <a:r>
              <a:rPr lang="ru-RU" sz="2000" dirty="0" smtClean="0"/>
              <a:t>, </a:t>
            </a:r>
            <a:r>
              <a:rPr lang="ru-RU" sz="2000" dirty="0" err="1" smtClean="0"/>
              <a:t>риба</a:t>
            </a:r>
            <a:r>
              <a:rPr lang="ru-RU" sz="2000" dirty="0" smtClean="0"/>
              <a:t>, </a:t>
            </a:r>
            <a:r>
              <a:rPr lang="ru-RU" sz="2000" dirty="0" err="1" smtClean="0"/>
              <a:t>крупи</a:t>
            </a:r>
            <a:r>
              <a:rPr lang="ru-RU" sz="2000" dirty="0" smtClean="0"/>
              <a:t>,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, </a:t>
            </a:r>
            <a:r>
              <a:rPr lang="ru-RU" sz="2000" dirty="0" err="1" smtClean="0"/>
              <a:t>зернобобові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трави.</a:t>
            </a:r>
            <a:endParaRPr lang="ru-RU" sz="2000" dirty="0"/>
          </a:p>
        </p:txBody>
      </p:sp>
      <p:pic>
        <p:nvPicPr>
          <p:cNvPr id="28674" name="Picture 2" descr="http://rakushka.tk/images/vitamin-b-dlya-rosta-volo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744416" cy="2990106"/>
          </a:xfrm>
          <a:prstGeom prst="rect">
            <a:avLst/>
          </a:prstGeom>
          <a:noFill/>
        </p:spPr>
      </p:pic>
      <p:pic>
        <p:nvPicPr>
          <p:cNvPr id="28676" name="Picture 4" descr="http://qwe.in.ua/wp-content/uploads/2011/10/qwe.in_.ua_vitamin-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482453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68960"/>
          </a:xfrm>
        </p:spPr>
        <p:txBody>
          <a:bodyPr/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Б6 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/>
              <a:t>Б</a:t>
            </a:r>
            <a:r>
              <a:rPr lang="ru-RU" sz="2000" dirty="0" smtClean="0"/>
              <a:t>ере </a:t>
            </a:r>
            <a:r>
              <a:rPr lang="ru-RU" sz="2000" dirty="0" smtClean="0"/>
              <a:t>участь в </a:t>
            </a:r>
            <a:r>
              <a:rPr lang="ru-RU" sz="2000" dirty="0" err="1" smtClean="0"/>
              <a:t>обміні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жирів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Міститься</a:t>
            </a:r>
            <a:r>
              <a:rPr lang="ru-RU" sz="2000" dirty="0" smtClean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великій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продуктах: у </a:t>
            </a:r>
            <a:r>
              <a:rPr lang="ru-RU" sz="2000" dirty="0" err="1" smtClean="0"/>
              <a:t>печінці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м’ясі</a:t>
            </a:r>
            <a:r>
              <a:rPr lang="ru-RU" sz="2000" dirty="0" smtClean="0"/>
              <a:t>, </a:t>
            </a:r>
            <a:r>
              <a:rPr lang="ru-RU" sz="2000" dirty="0" err="1" smtClean="0"/>
              <a:t>рибі</a:t>
            </a:r>
            <a:r>
              <a:rPr lang="ru-RU" sz="2000" dirty="0" smtClean="0"/>
              <a:t>, коричневому </a:t>
            </a:r>
            <a:r>
              <a:rPr lang="ru-RU" sz="2000" dirty="0" err="1" smtClean="0"/>
              <a:t>рисі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маслі</a:t>
            </a:r>
            <a:r>
              <a:rPr lang="ru-RU" sz="2000" dirty="0" smtClean="0"/>
              <a:t>, крупах, </a:t>
            </a:r>
            <a:r>
              <a:rPr lang="ru-RU" sz="2000" dirty="0" err="1" smtClean="0"/>
              <a:t>зародках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пшениці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бобових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698" name="Picture 2" descr="http://azbukadiets.ru/uploads/posts/2015-07/1436345874_tywe5ni00.jpg.pagespeed.ce.hoayh8m3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2826032" cy="2924944"/>
          </a:xfrm>
          <a:prstGeom prst="rect">
            <a:avLst/>
          </a:prstGeom>
          <a:noFill/>
        </p:spPr>
      </p:pic>
      <p:pic>
        <p:nvPicPr>
          <p:cNvPr id="29700" name="Picture 4" descr="http://bar-family.ru/_nw/16/12828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5435363" cy="349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1008"/>
          </a:xfrm>
        </p:spPr>
        <p:txBody>
          <a:bodyPr/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B9</a:t>
            </a:r>
          </a:p>
          <a:p>
            <a:pPr>
              <a:buNone/>
            </a:pPr>
            <a:r>
              <a:rPr lang="ru-RU" sz="2000" dirty="0" smtClean="0"/>
              <a:t>Б</a:t>
            </a:r>
            <a:r>
              <a:rPr lang="ru-RU" sz="2000" dirty="0" smtClean="0"/>
              <a:t>ере </a:t>
            </a:r>
            <a:r>
              <a:rPr lang="ru-RU" sz="2000" dirty="0" smtClean="0"/>
              <a:t>участь у </a:t>
            </a:r>
            <a:r>
              <a:rPr lang="ru-RU" sz="2000" dirty="0" err="1" smtClean="0"/>
              <a:t>кровотворенні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регулює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вуглеводний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нестачі</a:t>
            </a:r>
            <a:r>
              <a:rPr lang="ru-RU" sz="2000" dirty="0" smtClean="0"/>
              <a:t> в </a:t>
            </a:r>
            <a:r>
              <a:rPr lang="ru-RU" sz="2000" dirty="0" err="1" smtClean="0"/>
              <a:t>їжі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вітамінів</a:t>
            </a:r>
            <a:r>
              <a:rPr lang="ru-RU" sz="2000" dirty="0" smtClean="0"/>
              <a:t> В9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недокрів'я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err="1" smtClean="0"/>
              <a:t>М</a:t>
            </a:r>
            <a:r>
              <a:rPr lang="ru-RU" sz="2000" dirty="0" err="1" smtClean="0"/>
              <a:t>іститься</a:t>
            </a:r>
            <a:r>
              <a:rPr lang="ru-RU" sz="2000" dirty="0" smtClean="0"/>
              <a:t> </a:t>
            </a:r>
            <a:r>
              <a:rPr lang="ru-RU" sz="2000" dirty="0" smtClean="0"/>
              <a:t>у продуктах: у </a:t>
            </a:r>
            <a:r>
              <a:rPr lang="ru-RU" sz="2000" dirty="0" err="1" smtClean="0"/>
              <a:t>петрушці</a:t>
            </a:r>
            <a:r>
              <a:rPr lang="ru-RU" sz="2000" dirty="0" smtClean="0"/>
              <a:t>, </a:t>
            </a:r>
            <a:r>
              <a:rPr lang="ru-RU" sz="2000" dirty="0" err="1" smtClean="0"/>
              <a:t>салаті</a:t>
            </a:r>
            <a:r>
              <a:rPr lang="ru-RU" sz="2000" dirty="0" smtClean="0"/>
              <a:t>,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видах </a:t>
            </a:r>
            <a:r>
              <a:rPr lang="ru-RU" sz="2000" dirty="0" err="1" smtClean="0"/>
              <a:t>капусти</a:t>
            </a:r>
            <a:r>
              <a:rPr lang="ru-RU" sz="2000" dirty="0" smtClean="0"/>
              <a:t>, </a:t>
            </a:r>
            <a:r>
              <a:rPr lang="ru-RU" sz="2000" dirty="0" err="1" smtClean="0"/>
              <a:t>буряках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огірках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горосі</a:t>
            </a:r>
            <a:r>
              <a:rPr lang="ru-RU" sz="2000" dirty="0" smtClean="0"/>
              <a:t>, </a:t>
            </a:r>
            <a:r>
              <a:rPr lang="ru-RU" sz="2000" dirty="0" err="1" smtClean="0"/>
              <a:t>квасолі</a:t>
            </a:r>
            <a:r>
              <a:rPr lang="ru-RU" sz="2000" dirty="0" smtClean="0"/>
              <a:t>, </a:t>
            </a:r>
            <a:r>
              <a:rPr lang="ru-RU" sz="2000" dirty="0" err="1" smtClean="0"/>
              <a:t>сочевиці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сої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фруктів</a:t>
            </a:r>
            <a:r>
              <a:rPr lang="ru-RU" sz="2000" dirty="0" smtClean="0"/>
              <a:t> — </a:t>
            </a:r>
            <a:r>
              <a:rPr lang="ru-RU" sz="2000" dirty="0" err="1" smtClean="0"/>
              <a:t>апельсини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22" name="Picture 2" descr="http://polzavred.ru/wp-content/uploads/vitamin_b9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139952" cy="2930413"/>
          </a:xfrm>
          <a:prstGeom prst="rect">
            <a:avLst/>
          </a:prstGeom>
          <a:noFill/>
        </p:spPr>
      </p:pic>
      <p:pic>
        <p:nvPicPr>
          <p:cNvPr id="30724" name="Picture 4" descr="http://ladysovety.ru/wp-content/uploads/2013/11/%D1%84%D0%BE%D0%BB%D0%B8%D0%B5%D0%B2%D0%B0%D1%8F_%D0%BA%D0%B8%D1%81%D0%BB%D0%BE%D1%82%D0%B0_%D0%B2_%D0%BF%D1%80%D0%BE%D0%B4%D1%83%D0%BA%D1%82%D0%B0%D1%851-1024x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5016359" cy="350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61048"/>
          </a:xfrm>
        </p:spPr>
        <p:txBody>
          <a:bodyPr/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В12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Б</a:t>
            </a:r>
            <a:r>
              <a:rPr lang="ru-RU" sz="2000" dirty="0" smtClean="0"/>
              <a:t>ере </a:t>
            </a:r>
            <a:r>
              <a:rPr lang="ru-RU" sz="2000" dirty="0" smtClean="0"/>
              <a:t>участь у </a:t>
            </a:r>
            <a:r>
              <a:rPr lang="ru-RU" sz="2000" dirty="0" err="1" smtClean="0"/>
              <a:t>кровотворенні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регулює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вуглеводний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нестачі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недокрів'я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анемія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В12 — </a:t>
            </a:r>
            <a:r>
              <a:rPr lang="ru-RU" sz="2000" dirty="0" err="1" smtClean="0"/>
              <a:t>кисломолочні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яєчний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сирий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жовток</a:t>
            </a:r>
            <a:r>
              <a:rPr lang="ru-RU" sz="2000" dirty="0" smtClean="0"/>
              <a:t>, соя, </a:t>
            </a:r>
            <a:r>
              <a:rPr lang="ru-RU" sz="2000" dirty="0" err="1" smtClean="0"/>
              <a:t>дріжджі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пекарські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пивні</a:t>
            </a:r>
            <a:r>
              <a:rPr lang="ru-RU" sz="2000" dirty="0" smtClean="0"/>
              <a:t>, </a:t>
            </a:r>
            <a:r>
              <a:rPr lang="ru-RU" sz="2000" dirty="0" err="1" smtClean="0"/>
              <a:t>зелені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 (</a:t>
            </a:r>
            <a:r>
              <a:rPr lang="ru-RU" sz="2000" dirty="0" err="1" smtClean="0"/>
              <a:t>бадилля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ріпи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моркви</a:t>
            </a:r>
            <a:r>
              <a:rPr lang="ru-RU" sz="2000" dirty="0" smtClean="0"/>
              <a:t>, редиски), </a:t>
            </a:r>
            <a:r>
              <a:rPr lang="ru-RU" sz="2000" dirty="0" err="1" smtClean="0"/>
              <a:t>салати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зелений</a:t>
            </a:r>
            <a:r>
              <a:rPr lang="ru-RU" sz="2000" dirty="0" smtClean="0"/>
              <a:t> лук, </a:t>
            </a:r>
            <a:r>
              <a:rPr lang="ru-RU" sz="2000" dirty="0" err="1" smtClean="0"/>
              <a:t>яловича</a:t>
            </a:r>
            <a:r>
              <a:rPr lang="ru-RU" sz="2000" dirty="0" smtClean="0"/>
              <a:t>, </a:t>
            </a:r>
            <a:r>
              <a:rPr lang="ru-RU" sz="2000" dirty="0" err="1" smtClean="0"/>
              <a:t>теляча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свиняча </a:t>
            </a:r>
            <a:r>
              <a:rPr lang="ru-RU" sz="2000" dirty="0" err="1" smtClean="0"/>
              <a:t>печінка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ливерный паштет (невеликий </a:t>
            </a:r>
            <a:r>
              <a:rPr lang="ru-RU" sz="2000" dirty="0" err="1" smtClean="0"/>
              <a:t>шматочок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повинно бути в 3 рази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печінкового</a:t>
            </a:r>
            <a:r>
              <a:rPr lang="ru-RU" sz="2000" dirty="0" smtClean="0"/>
              <a:t> паштету), проросла </a:t>
            </a:r>
            <a:r>
              <a:rPr lang="ru-RU" sz="2000" dirty="0" err="1" smtClean="0"/>
              <a:t>пшениця</a:t>
            </a:r>
            <a:r>
              <a:rPr lang="ru-RU" sz="2000" dirty="0" smtClean="0"/>
              <a:t>, шпинат,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моря — </a:t>
            </a:r>
            <a:r>
              <a:rPr lang="ru-RU" sz="2000" dirty="0" err="1" smtClean="0"/>
              <a:t>морська</a:t>
            </a:r>
            <a:r>
              <a:rPr lang="ru-RU" sz="2000" dirty="0" smtClean="0"/>
              <a:t> капуста, </a:t>
            </a:r>
            <a:r>
              <a:rPr lang="ru-RU" sz="2000" dirty="0" err="1" smtClean="0"/>
              <a:t>кальмари</a:t>
            </a:r>
            <a:r>
              <a:rPr lang="ru-RU" sz="2000" dirty="0" smtClean="0"/>
              <a:t>, креветки.</a:t>
            </a:r>
            <a:endParaRPr lang="ru-RU" sz="2000" dirty="0"/>
          </a:p>
        </p:txBody>
      </p:sp>
      <p:pic>
        <p:nvPicPr>
          <p:cNvPr id="31746" name="Picture 2" descr="http://www.divo-shop.info/img/zolotoslov/63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469359" cy="3068960"/>
          </a:xfrm>
          <a:prstGeom prst="rect">
            <a:avLst/>
          </a:prstGeom>
          <a:noFill/>
        </p:spPr>
      </p:pic>
      <p:pic>
        <p:nvPicPr>
          <p:cNvPr id="31748" name="Picture 4" descr="http://www.todaysparent.com/wp-content/uploads/2011/09/Good-or-bad-f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3001177" cy="1997250"/>
          </a:xfrm>
          <a:prstGeom prst="rect">
            <a:avLst/>
          </a:prstGeom>
          <a:noFill/>
        </p:spPr>
      </p:pic>
      <p:pic>
        <p:nvPicPr>
          <p:cNvPr id="31750" name="Picture 6" descr="https://im2-tub-ua.yandex.net/i?id=fca6a6307c9c1d1e57bbb9a053d9fbbc&amp;n=33&amp;h=190&amp;w=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941168"/>
            <a:ext cx="30956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В15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Бере </a:t>
            </a:r>
            <a:r>
              <a:rPr lang="ru-RU" sz="2000" dirty="0" smtClean="0"/>
              <a:t>участь в </a:t>
            </a:r>
            <a:r>
              <a:rPr lang="ru-RU" sz="2000" dirty="0" err="1" smtClean="0"/>
              <a:t>обміні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знижує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холестерину в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,  </a:t>
            </a:r>
            <a:r>
              <a:rPr lang="ru-RU" sz="2000" dirty="0" err="1" smtClean="0"/>
              <a:t>знижує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хвороб </a:t>
            </a:r>
            <a:r>
              <a:rPr lang="ru-RU" sz="2000" dirty="0" err="1" smtClean="0"/>
              <a:t>печінки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Збільшує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стимулює</a:t>
            </a:r>
            <a:r>
              <a:rPr lang="ru-RU" sz="2000" dirty="0" smtClean="0"/>
              <a:t> синтез </a:t>
            </a:r>
            <a:r>
              <a:rPr lang="ru-RU" sz="2000" dirty="0" err="1" smtClean="0"/>
              <a:t>білків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err="1" smtClean="0"/>
              <a:t>Джерела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вітаміну</a:t>
            </a:r>
            <a:r>
              <a:rPr lang="ru-RU" sz="2000" b="1" dirty="0" smtClean="0"/>
              <a:t>: </a:t>
            </a:r>
            <a:r>
              <a:rPr lang="ru-RU" sz="2000" dirty="0" smtClean="0"/>
              <a:t>злаки, ядра </a:t>
            </a:r>
            <a:r>
              <a:rPr lang="ru-RU" sz="2000" dirty="0" err="1" smtClean="0"/>
              <a:t>кісточкових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плодів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горіхи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коричневий</a:t>
            </a:r>
            <a:r>
              <a:rPr lang="ru-RU" sz="2000" dirty="0" smtClean="0"/>
              <a:t> рис, </a:t>
            </a:r>
            <a:r>
              <a:rPr lang="ru-RU" sz="2000" dirty="0" err="1" smtClean="0"/>
              <a:t>рисові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висівки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диня</a:t>
            </a:r>
            <a:r>
              <a:rPr lang="ru-RU" sz="2000" dirty="0" smtClean="0"/>
              <a:t>, кавун, </a:t>
            </a:r>
            <a:r>
              <a:rPr lang="ru-RU" sz="2000" dirty="0" err="1" smtClean="0"/>
              <a:t>гарбуз</a:t>
            </a:r>
            <a:r>
              <a:rPr lang="ru-RU" sz="2000" dirty="0" smtClean="0"/>
              <a:t>, </a:t>
            </a:r>
            <a:r>
              <a:rPr lang="ru-RU" sz="2000" dirty="0" err="1" smtClean="0"/>
              <a:t>пивні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дріжджі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печінка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err="1" smtClean="0"/>
              <a:t>Наслідки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дефіциту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вітаміну</a:t>
            </a:r>
            <a:r>
              <a:rPr lang="ru-RU" sz="2000" b="1" dirty="0" smtClean="0"/>
              <a:t> </a:t>
            </a:r>
            <a:r>
              <a:rPr lang="ru-RU" sz="2000" b="1" dirty="0" smtClean="0"/>
              <a:t>В15:</a:t>
            </a:r>
            <a:r>
              <a:rPr lang="ru-RU" sz="2000" dirty="0" smtClean="0"/>
              <a:t>Нервові </a:t>
            </a:r>
            <a:r>
              <a:rPr lang="ru-RU" sz="2000" dirty="0" err="1" smtClean="0"/>
              <a:t>розлади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стомлюваність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залоз,недостатнє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постачання</a:t>
            </a:r>
            <a:r>
              <a:rPr lang="ru-RU" sz="2000" dirty="0" smtClean="0"/>
              <a:t> тканин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киснем,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судин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2770" name="Picture 2" descr="http://expert-women-health.ru/uploads/posts/2014-8/vitamin-b15-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654751" cy="2858667"/>
          </a:xfrm>
          <a:prstGeom prst="rect">
            <a:avLst/>
          </a:prstGeom>
          <a:noFill/>
        </p:spPr>
      </p:pic>
      <p:pic>
        <p:nvPicPr>
          <p:cNvPr id="32772" name="Picture 4" descr="http://i.dailymail.co.uk/i/pix/2011/03/06/article-0-0D75641E000005DC-533_1024x6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2376263" cy="1971101"/>
          </a:xfrm>
          <a:prstGeom prst="rect">
            <a:avLst/>
          </a:prstGeom>
          <a:noFill/>
        </p:spPr>
      </p:pic>
      <p:pic>
        <p:nvPicPr>
          <p:cNvPr id="32774" name="Picture 6" descr="http://static6.depositphotos.com/1156423/649/i/950/depositphotos_6498978-Melon-with-v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169295"/>
            <a:ext cx="1121406" cy="1572073"/>
          </a:xfrm>
          <a:prstGeom prst="rect">
            <a:avLst/>
          </a:prstGeom>
          <a:noFill/>
        </p:spPr>
      </p:pic>
      <p:pic>
        <p:nvPicPr>
          <p:cNvPr id="32776" name="Picture 8" descr="http://www.klidny-zivot.cz/wp-content/uploads/2013/07/melounova-die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284984"/>
            <a:ext cx="3047154" cy="180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77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Р 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err="1" smtClean="0"/>
              <a:t>М</a:t>
            </a:r>
            <a:r>
              <a:rPr lang="ru-RU" sz="2000" dirty="0" err="1" smtClean="0"/>
              <a:t>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покривати</a:t>
            </a:r>
            <a:r>
              <a:rPr lang="ru-RU" sz="2000" dirty="0" smtClean="0"/>
              <a:t> потребу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вітаміні</a:t>
            </a:r>
            <a:r>
              <a:rPr lang="ru-RU" sz="2000" dirty="0" smtClean="0"/>
              <a:t> </a:t>
            </a:r>
            <a:r>
              <a:rPr lang="ru-RU" sz="2000" dirty="0" smtClean="0"/>
              <a:t>С.</a:t>
            </a:r>
          </a:p>
          <a:p>
            <a:pPr>
              <a:buNone/>
            </a:pPr>
            <a:r>
              <a:rPr lang="ru-RU" sz="2000" dirty="0" err="1" smtClean="0"/>
              <a:t>Регулярне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Р </a:t>
            </a:r>
            <a:r>
              <a:rPr lang="ru-RU" sz="2000" dirty="0" err="1" smtClean="0"/>
              <a:t>нормалізує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стінок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капілярів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еластичність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артеріальний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, </a:t>
            </a:r>
            <a:r>
              <a:rPr lang="ru-RU" sz="2000" dirty="0" err="1" smtClean="0"/>
              <a:t>уповільнює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серцевий</a:t>
            </a:r>
            <a:r>
              <a:rPr lang="ru-RU" sz="2000" dirty="0" smtClean="0"/>
              <a:t> </a:t>
            </a:r>
            <a:r>
              <a:rPr lang="ru-RU" sz="2000" dirty="0" smtClean="0"/>
              <a:t>ритм.</a:t>
            </a:r>
          </a:p>
          <a:p>
            <a:pPr>
              <a:buNone/>
            </a:pPr>
            <a:r>
              <a:rPr lang="ru-RU" sz="2000" dirty="0" err="1" smtClean="0"/>
              <a:t>Нестача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" Р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виникнути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відсутності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раціоні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свіжих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фруктів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ягід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Ознаки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нестачі</a:t>
            </a:r>
            <a:r>
              <a:rPr lang="ru-RU" sz="2000" dirty="0" smtClean="0"/>
              <a:t> "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" Р 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болі</a:t>
            </a:r>
            <a:r>
              <a:rPr lang="ru-RU" sz="2000" dirty="0" smtClean="0"/>
              <a:t> в ногах при </a:t>
            </a:r>
            <a:r>
              <a:rPr lang="ru-RU" sz="2000" dirty="0" err="1" smtClean="0"/>
              <a:t>ходьбі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болі</a:t>
            </a:r>
            <a:r>
              <a:rPr lang="ru-RU" sz="2000" dirty="0" smtClean="0"/>
              <a:t> в плечах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слабкість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швидка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стомлюваність</a:t>
            </a:r>
            <a:endParaRPr lang="ru-RU" sz="2000" dirty="0"/>
          </a:p>
        </p:txBody>
      </p:sp>
      <p:pic>
        <p:nvPicPr>
          <p:cNvPr id="33794" name="Picture 2" descr="http://zdravnica.org/images/articles/health-nutririon/vitamin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3218723" cy="2414042"/>
          </a:xfrm>
          <a:prstGeom prst="rect">
            <a:avLst/>
          </a:prstGeom>
          <a:noFill/>
        </p:spPr>
      </p:pic>
      <p:pic>
        <p:nvPicPr>
          <p:cNvPr id="33796" name="Picture 4" descr="http://pushnews.ru/uploads/posts/2015-08/1439809931101citrusovy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240360" cy="2448272"/>
          </a:xfrm>
          <a:prstGeom prst="rect">
            <a:avLst/>
          </a:prstGeom>
          <a:noFill/>
        </p:spPr>
      </p:pic>
      <p:pic>
        <p:nvPicPr>
          <p:cNvPr id="33798" name="Picture 6" descr="https://im2-tub-ua.yandex.net/i?id=c03bba8e1ff764f499493d12ccdffd15&amp;n=33&amp;h=190&amp;w=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714625" cy="1809751"/>
          </a:xfrm>
          <a:prstGeom prst="rect">
            <a:avLst/>
          </a:prstGeom>
          <a:noFill/>
        </p:spPr>
      </p:pic>
      <p:pic>
        <p:nvPicPr>
          <p:cNvPr id="33800" name="Picture 8" descr="https://im3-tub-ua.yandex.net/i?id=34fb96e6b54cb7b9c7d5d24c60c9e200&amp;n=33&amp;h=190&amp;w=2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97152"/>
            <a:ext cx="2376264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7700" b="1" dirty="0" err="1" smtClean="0">
                <a:solidFill>
                  <a:srgbClr val="FF0000"/>
                </a:solidFill>
              </a:rPr>
              <a:t>Зміст</a:t>
            </a:r>
            <a:endParaRPr lang="en-US" dirty="0" smtClean="0"/>
          </a:p>
          <a:p>
            <a:r>
              <a:rPr lang="ru-RU" dirty="0" err="1" smtClean="0"/>
              <a:t>Введення</a:t>
            </a:r>
            <a:endParaRPr lang="ru-RU" dirty="0" smtClean="0"/>
          </a:p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вітаміни</a:t>
            </a:r>
            <a:endParaRPr lang="ru-RU" dirty="0" smtClean="0"/>
          </a:p>
          <a:p>
            <a:r>
              <a:rPr lang="ru-RU" dirty="0" err="1" smtClean="0"/>
              <a:t>Жиророзчинні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ru-RU" dirty="0" smtClean="0"/>
              <a:t>А</a:t>
            </a:r>
            <a:endParaRPr lang="ru-RU" dirty="0" smtClean="0"/>
          </a:p>
          <a:p>
            <a:r>
              <a:rPr lang="ru-RU" dirty="0" err="1" smtClean="0"/>
              <a:t>Вітамін</a:t>
            </a:r>
            <a:r>
              <a:rPr lang="en-US" dirty="0" smtClean="0"/>
              <a:t>D </a:t>
            </a:r>
            <a:endParaRPr lang="ru-RU" dirty="0" smtClean="0"/>
          </a:p>
          <a:p>
            <a:r>
              <a:rPr lang="ru-RU" dirty="0" err="1" smtClean="0"/>
              <a:t>Вітамін</a:t>
            </a:r>
            <a:r>
              <a:rPr lang="ru-RU" dirty="0" smtClean="0"/>
              <a:t> Е </a:t>
            </a:r>
          </a:p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ru-RU" dirty="0" smtClean="0"/>
              <a:t>К</a:t>
            </a:r>
          </a:p>
          <a:p>
            <a:r>
              <a:rPr lang="ru-RU" dirty="0" err="1" smtClean="0"/>
              <a:t>Водорозчинні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ru-RU" dirty="0" smtClean="0"/>
              <a:t>С</a:t>
            </a:r>
            <a:endParaRPr lang="ru-RU" dirty="0" smtClean="0"/>
          </a:p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B1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B2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</a:t>
            </a:r>
            <a:r>
              <a:rPr lang="en-US" dirty="0" smtClean="0"/>
              <a:t>B6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</a:t>
            </a:r>
            <a:r>
              <a:rPr lang="en-US" dirty="0" smtClean="0"/>
              <a:t>B9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B12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B15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P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 PP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B4</a:t>
            </a:r>
          </a:p>
          <a:p>
            <a:r>
              <a:rPr lang="ru-RU" dirty="0" err="1" smtClean="0"/>
              <a:t>Вітамін</a:t>
            </a:r>
            <a:r>
              <a:rPr lang="en-US" dirty="0" smtClean="0"/>
              <a:t> H</a:t>
            </a:r>
          </a:p>
          <a:p>
            <a:r>
              <a:rPr lang="ru-RU" dirty="0" smtClean="0"/>
              <a:t>Список </a:t>
            </a:r>
            <a:r>
              <a:rPr lang="ru-RU" dirty="0" err="1" smtClean="0"/>
              <a:t>використаної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PP</a:t>
            </a:r>
          </a:p>
          <a:p>
            <a:pPr>
              <a:buNone/>
            </a:pPr>
            <a:r>
              <a:rPr lang="ru-RU" sz="2000" dirty="0" err="1" smtClean="0"/>
              <a:t>Ц</a:t>
            </a:r>
            <a:r>
              <a:rPr lang="ru-RU" sz="2000" dirty="0" err="1" smtClean="0"/>
              <a:t>е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традиційна</a:t>
            </a:r>
            <a:r>
              <a:rPr lang="ru-RU" sz="2000" dirty="0" smtClean="0"/>
              <a:t> медицина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Можливо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найефективнішим</a:t>
            </a:r>
            <a:r>
              <a:rPr lang="ru-RU" sz="2000" dirty="0" smtClean="0"/>
              <a:t> "</a:t>
            </a:r>
            <a:r>
              <a:rPr lang="ru-RU" sz="2000" dirty="0" err="1" smtClean="0"/>
              <a:t>ліками</a:t>
            </a:r>
            <a:r>
              <a:rPr lang="ru-RU" sz="2000" dirty="0" smtClean="0"/>
              <a:t>",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нормалізує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зміст</a:t>
            </a:r>
            <a:r>
              <a:rPr lang="ru-RU" sz="2000" dirty="0" smtClean="0"/>
              <a:t> холестерину в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існуючих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Зменшує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покращує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суглобів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остеоартриті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</a:t>
            </a:r>
            <a:r>
              <a:rPr lang="en-US" sz="2000" dirty="0" smtClean="0"/>
              <a:t>PP</a:t>
            </a:r>
            <a:r>
              <a:rPr lang="ru-RU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err="1" smtClean="0"/>
              <a:t>Яловича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яйця</a:t>
            </a:r>
            <a:r>
              <a:rPr lang="ru-RU" sz="2000" dirty="0" smtClean="0"/>
              <a:t>, </a:t>
            </a:r>
            <a:r>
              <a:rPr lang="ru-RU" sz="2000" dirty="0" err="1" smtClean="0"/>
              <a:t>риба</a:t>
            </a:r>
            <a:r>
              <a:rPr lang="ru-RU" sz="2000" dirty="0" smtClean="0"/>
              <a:t>, молоко, </a:t>
            </a:r>
            <a:r>
              <a:rPr lang="ru-RU" sz="2000" dirty="0" err="1" smtClean="0"/>
              <a:t>свинина,дріжджі</a:t>
            </a:r>
            <a:r>
              <a:rPr lang="ru-RU" sz="2000" dirty="0" smtClean="0"/>
              <a:t>, </a:t>
            </a:r>
            <a:r>
              <a:rPr lang="ru-RU" sz="2000" dirty="0" err="1" smtClean="0"/>
              <a:t>брокколі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морква</a:t>
            </a:r>
            <a:r>
              <a:rPr lang="ru-RU" sz="2000" dirty="0" smtClean="0"/>
              <a:t>, сир, </a:t>
            </a:r>
            <a:r>
              <a:rPr lang="ru-RU" sz="2000" dirty="0" err="1" smtClean="0"/>
              <a:t>кукурудзяна</a:t>
            </a:r>
            <a:r>
              <a:rPr lang="ru-RU" sz="2000" dirty="0" smtClean="0"/>
              <a:t> мука, </a:t>
            </a:r>
            <a:r>
              <a:rPr lang="ru-RU" sz="2000" dirty="0" err="1" smtClean="0"/>
              <a:t>листя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кульбаби</a:t>
            </a:r>
            <a:r>
              <a:rPr lang="ru-RU" sz="2000" dirty="0" smtClean="0"/>
              <a:t>, </a:t>
            </a:r>
            <a:r>
              <a:rPr lang="ru-RU" sz="2000" dirty="0" err="1" smtClean="0"/>
              <a:t>фініки</a:t>
            </a:r>
            <a:r>
              <a:rPr lang="ru-RU" sz="2000" dirty="0" smtClean="0"/>
              <a:t>, </a:t>
            </a:r>
            <a:r>
              <a:rPr lang="ru-RU" sz="2000" dirty="0" err="1" smtClean="0"/>
              <a:t>арахіс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картопля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помідори</a:t>
            </a:r>
            <a:r>
              <a:rPr lang="ru-RU" sz="2000" dirty="0" smtClean="0"/>
              <a:t>, проростки </a:t>
            </a:r>
            <a:r>
              <a:rPr lang="ru-RU" sz="2000" dirty="0" err="1" smtClean="0"/>
              <a:t>пшениці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злаків</a:t>
            </a:r>
            <a:r>
              <a:rPr lang="ru-RU" sz="2000" dirty="0" smtClean="0"/>
              <a:t>,</a:t>
            </a:r>
            <a:r>
              <a:rPr lang="ru-RU" sz="2000" dirty="0" smtClean="0"/>
              <a:t> люцерна, </a:t>
            </a:r>
            <a:r>
              <a:rPr lang="ru-RU" sz="2000" dirty="0" err="1" smtClean="0"/>
              <a:t>корінь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лопуха,ромашка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err="1" smtClean="0"/>
              <a:t>Симптоми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гіповітамінозу</a:t>
            </a:r>
            <a:r>
              <a:rPr lang="ru-RU" sz="2000" b="1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Пелагра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роз'їдають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виразки</a:t>
            </a:r>
            <a:r>
              <a:rPr lang="ru-RU" sz="2000" dirty="0" smtClean="0"/>
              <a:t>, </a:t>
            </a:r>
            <a:r>
              <a:rPr lang="ru-RU" sz="2000" dirty="0" err="1" smtClean="0"/>
              <a:t>недоумство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депресія</a:t>
            </a:r>
            <a:r>
              <a:rPr lang="ru-RU" sz="2000" dirty="0" smtClean="0"/>
              <a:t>, пронос, </a:t>
            </a:r>
            <a:r>
              <a:rPr lang="ru-RU" sz="2000" dirty="0" err="1" smtClean="0"/>
              <a:t>запаморочення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швидка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стомлюваність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</a:t>
            </a:r>
            <a:r>
              <a:rPr lang="ru-RU" sz="2000" dirty="0" smtClean="0"/>
              <a:t>, </a:t>
            </a:r>
            <a:r>
              <a:rPr lang="ru-RU" sz="2000" dirty="0" err="1" smtClean="0"/>
              <a:t>нетравлення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шлунка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безсоння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біль</a:t>
            </a:r>
            <a:r>
              <a:rPr lang="ru-RU" sz="2000" dirty="0" smtClean="0"/>
              <a:t> у </a:t>
            </a:r>
            <a:r>
              <a:rPr lang="ru-RU" sz="2000" dirty="0" err="1" smtClean="0"/>
              <a:t>кінцівках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втрата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апетиту</a:t>
            </a:r>
            <a:r>
              <a:rPr lang="ru-RU" sz="2000" dirty="0" smtClean="0"/>
              <a:t>, понижений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цукру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слабкість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м'язів</a:t>
            </a:r>
            <a:r>
              <a:rPr lang="ru-RU" sz="2000" dirty="0" smtClean="0"/>
              <a:t>, </a:t>
            </a:r>
            <a:r>
              <a:rPr lang="ru-RU" sz="2000" dirty="0" err="1" smtClean="0"/>
              <a:t>тріщини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шкірі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запалення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4818" name="Picture 2" descr="http://ufonews.su/news37/9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3295531" cy="2746276"/>
          </a:xfrm>
          <a:prstGeom prst="rect">
            <a:avLst/>
          </a:prstGeom>
          <a:noFill/>
        </p:spPr>
      </p:pic>
      <p:pic>
        <p:nvPicPr>
          <p:cNvPr id="34820" name="Picture 4" descr="http://img0.liveinternet.ru/images/attach/c/2/73/235/73235962_vitamin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635052" cy="1693962"/>
          </a:xfrm>
          <a:prstGeom prst="rect">
            <a:avLst/>
          </a:prstGeom>
          <a:noFill/>
        </p:spPr>
      </p:pic>
      <p:pic>
        <p:nvPicPr>
          <p:cNvPr id="34822" name="Picture 6" descr="http://yum-yum.menu/uploads/posts/2015-03/14265263161_niacin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941168"/>
            <a:ext cx="3178614" cy="1789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Витамин В4 (холин</a:t>
            </a:r>
            <a:r>
              <a:rPr lang="ru-RU" sz="44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захищає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мембрани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ушкодження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нормалізує</a:t>
            </a:r>
            <a:r>
              <a:rPr lang="ru-RU" sz="2000" dirty="0" smtClean="0"/>
              <a:t> холестерин.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</a:t>
            </a:r>
            <a:r>
              <a:rPr lang="ru-RU" sz="2000" dirty="0" err="1" smtClean="0"/>
              <a:t>нервовій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тканині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знижує</a:t>
            </a:r>
            <a:r>
              <a:rPr lang="ru-RU" sz="2000" dirty="0" smtClean="0"/>
              <a:t> вагу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покращує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короткочасну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запобігає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поява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каменів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 </a:t>
            </a:r>
            <a:r>
              <a:rPr lang="ru-RU" sz="2000" dirty="0" err="1" smtClean="0"/>
              <a:t>м'ясі</a:t>
            </a:r>
            <a:r>
              <a:rPr lang="ru-RU" sz="2000" dirty="0" smtClean="0"/>
              <a:t>, </a:t>
            </a:r>
            <a:r>
              <a:rPr lang="ru-RU" sz="2000" dirty="0" err="1" smtClean="0"/>
              <a:t>яєчному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жовтку</a:t>
            </a:r>
            <a:r>
              <a:rPr lang="ru-RU" sz="2000" dirty="0" smtClean="0"/>
              <a:t>, </a:t>
            </a:r>
            <a:r>
              <a:rPr lang="ru-RU" sz="2000" dirty="0" err="1" smtClean="0"/>
              <a:t>рибі</a:t>
            </a:r>
            <a:r>
              <a:rPr lang="ru-RU" sz="2000" dirty="0" smtClean="0"/>
              <a:t>, морепродуктах, </a:t>
            </a:r>
            <a:r>
              <a:rPr lang="ru-RU" sz="2000" dirty="0" err="1" smtClean="0"/>
              <a:t>капусті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шпинаті</a:t>
            </a:r>
            <a:r>
              <a:rPr lang="ru-RU" sz="2000" dirty="0" smtClean="0"/>
              <a:t>, </a:t>
            </a:r>
            <a:r>
              <a:rPr lang="ru-RU" sz="2000" dirty="0" err="1" smtClean="0"/>
              <a:t>сої</a:t>
            </a:r>
            <a:r>
              <a:rPr lang="ru-RU" sz="2000" dirty="0" smtClean="0"/>
              <a:t>.</a:t>
            </a:r>
          </a:p>
          <a:p>
            <a:pPr fontAlgn="base">
              <a:buNone/>
            </a:pPr>
            <a:r>
              <a:rPr lang="ru-RU" sz="2000" b="1" dirty="0" smtClean="0"/>
              <a:t>Признаки переизбытка витамина B4 в </a:t>
            </a:r>
            <a:r>
              <a:rPr lang="ru-RU" sz="2000" b="1" dirty="0" smtClean="0"/>
              <a:t>организме:</a:t>
            </a:r>
            <a:endParaRPr lang="ru-RU" sz="2000" b="1" dirty="0" smtClean="0"/>
          </a:p>
          <a:p>
            <a:pPr fontAlgn="base"/>
            <a:r>
              <a:rPr lang="ru-RU" sz="2000" dirty="0" smtClean="0"/>
              <a:t>Диарея;</a:t>
            </a:r>
          </a:p>
          <a:p>
            <a:pPr fontAlgn="base"/>
            <a:r>
              <a:rPr lang="ru-RU" sz="2000" dirty="0" smtClean="0"/>
              <a:t>Рвота;</a:t>
            </a:r>
          </a:p>
          <a:p>
            <a:pPr fontAlgn="base"/>
            <a:r>
              <a:rPr lang="ru-RU" sz="2000" dirty="0" smtClean="0"/>
              <a:t>Тошнота;</a:t>
            </a:r>
          </a:p>
          <a:p>
            <a:pPr fontAlgn="base"/>
            <a:r>
              <a:rPr lang="ru-RU" sz="2000" dirty="0" smtClean="0"/>
              <a:t>Повышенное потоотделение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fontAlgn="base"/>
            <a:r>
              <a:rPr lang="ru-RU" sz="2000" dirty="0" smtClean="0"/>
              <a:t>Повышенное слюноотделение;</a:t>
            </a:r>
          </a:p>
          <a:p>
            <a:pPr fontAlgn="base"/>
            <a:r>
              <a:rPr lang="ru-RU" sz="2000" dirty="0" smtClean="0"/>
              <a:t>Неприятный, известный как «рыбный», запах.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5842" name="Picture 2" descr="http://zdravnica.org/images/articles/health-nutririon/vitamin-b4-ho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3240360" cy="2430270"/>
          </a:xfrm>
          <a:prstGeom prst="rect">
            <a:avLst/>
          </a:prstGeom>
          <a:noFill/>
        </p:spPr>
      </p:pic>
      <p:pic>
        <p:nvPicPr>
          <p:cNvPr id="35844" name="Picture 4" descr="http://tutknow.ru/uploads/posts/2013-04/1366798685_v-kakih-produktah-soderzhitsya-vitamin-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9080"/>
            <a:ext cx="4536504" cy="2581301"/>
          </a:xfrm>
          <a:prstGeom prst="rect">
            <a:avLst/>
          </a:prstGeom>
          <a:noFill/>
        </p:spPr>
      </p:pic>
      <p:pic>
        <p:nvPicPr>
          <p:cNvPr id="35846" name="Picture 6" descr="http://vitaminen.ru/wp-content/uploads/2014/10/collage-vitamin-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06896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61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Вітамін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H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Біотин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</a:t>
            </a:r>
            <a:r>
              <a:rPr lang="ru-RU" sz="2000" dirty="0" smtClean="0"/>
              <a:t>для нормального росту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підтримує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нормальний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тканин, </a:t>
            </a:r>
            <a:r>
              <a:rPr lang="ru-RU" sz="2000" dirty="0" smtClean="0"/>
              <a:t>-</a:t>
            </a:r>
            <a:r>
              <a:rPr lang="ru-RU" sz="2000" dirty="0" err="1" smtClean="0"/>
              <a:t>кісткового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, </a:t>
            </a:r>
            <a:r>
              <a:rPr lang="ru-RU" sz="2000" dirty="0" err="1" smtClean="0"/>
              <a:t>чоловічих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сім'яних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</a:t>
            </a:r>
            <a:r>
              <a:rPr lang="ru-RU" sz="2000" dirty="0" smtClean="0"/>
              <a:t>,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, </a:t>
            </a:r>
            <a:r>
              <a:rPr lang="ru-RU" sz="2000" dirty="0" err="1" smtClean="0"/>
              <a:t>волосся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</a:t>
            </a:r>
            <a:r>
              <a:rPr lang="ru-RU" sz="2000" dirty="0" smtClean="0"/>
              <a:t>,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покращує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вуглеводний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амінокислот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цеглинками</a:t>
            </a:r>
            <a:r>
              <a:rPr lang="ru-RU" sz="2000" dirty="0" smtClean="0"/>
              <a:t> наших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Багаті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пивні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дріжджі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печінка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нирки</a:t>
            </a:r>
            <a:r>
              <a:rPr lang="ru-RU" sz="2000" dirty="0" smtClean="0"/>
              <a:t>, </a:t>
            </a:r>
            <a:r>
              <a:rPr lang="ru-RU" sz="2000" dirty="0" err="1" smtClean="0"/>
              <a:t>бобові</a:t>
            </a:r>
            <a:r>
              <a:rPr lang="ru-RU" sz="2000" dirty="0" smtClean="0"/>
              <a:t>, капуста, </a:t>
            </a:r>
            <a:r>
              <a:rPr lang="ru-RU" sz="2000" dirty="0" err="1" smtClean="0"/>
              <a:t>горіхи</a:t>
            </a:r>
            <a:r>
              <a:rPr lang="ru-RU" sz="2000" dirty="0" smtClean="0"/>
              <a:t>, </a:t>
            </a:r>
            <a:r>
              <a:rPr lang="ru-RU" sz="2000" dirty="0" err="1" smtClean="0"/>
              <a:t>яєчний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свіжі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овочі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в бананах, </a:t>
            </a:r>
            <a:r>
              <a:rPr lang="ru-RU" sz="2000" dirty="0" err="1" smtClean="0"/>
              <a:t>картоплю</a:t>
            </a:r>
            <a:r>
              <a:rPr lang="ru-RU" sz="2000" dirty="0" smtClean="0"/>
              <a:t>, </a:t>
            </a:r>
            <a:r>
              <a:rPr lang="ru-RU" sz="2000" dirty="0" err="1" smtClean="0"/>
              <a:t>гриби</a:t>
            </a:r>
            <a:r>
              <a:rPr lang="ru-RU" sz="2000" dirty="0" smtClean="0"/>
              <a:t>, </a:t>
            </a:r>
            <a:r>
              <a:rPr lang="ru-RU" sz="2000" dirty="0" err="1" smtClean="0"/>
              <a:t>волоських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горіхах</a:t>
            </a:r>
            <a:r>
              <a:rPr lang="ru-RU" sz="2000" dirty="0" smtClean="0"/>
              <a:t>, </a:t>
            </a:r>
            <a:r>
              <a:rPr lang="ru-RU" sz="2000" dirty="0" err="1" smtClean="0"/>
              <a:t>арахісі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висівках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лососеві</a:t>
            </a:r>
            <a:r>
              <a:rPr lang="ru-RU" sz="2000" dirty="0" smtClean="0"/>
              <a:t>, </a:t>
            </a:r>
            <a:r>
              <a:rPr lang="ru-RU" sz="2000" dirty="0" err="1" smtClean="0"/>
              <a:t>скумбрії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6868" name="Picture 4" descr="http://zdorow.com.ua/wp-content/uploads/2015/01/11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2686050" cy="1695451"/>
          </a:xfrm>
          <a:prstGeom prst="rect">
            <a:avLst/>
          </a:prstGeom>
          <a:noFill/>
        </p:spPr>
      </p:pic>
      <p:pic>
        <p:nvPicPr>
          <p:cNvPr id="36870" name="Picture 6" descr="http://cs616427.vk.me/v616427650/11bc5/uSn9BJqo2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3851920" cy="2448272"/>
          </a:xfrm>
          <a:prstGeom prst="rect">
            <a:avLst/>
          </a:prstGeom>
          <a:noFill/>
        </p:spPr>
      </p:pic>
      <p:pic>
        <p:nvPicPr>
          <p:cNvPr id="36874" name="Picture 10" descr="http://st.depositphotos.com/1177973/3053/i/950/depositphotos_30532623-Products-which-contain-vitamin-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51254"/>
            <a:ext cx="4968552" cy="1806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u="sng" dirty="0" err="1" smtClean="0">
                <a:solidFill>
                  <a:srgbClr val="FF0000"/>
                </a:solidFill>
              </a:rPr>
              <a:t>Використана</a:t>
            </a:r>
            <a:r>
              <a:rPr lang="ru-RU" sz="4400" b="1" i="1" u="sng" dirty="0" smtClean="0">
                <a:solidFill>
                  <a:srgbClr val="FF0000"/>
                </a:solidFill>
              </a:rPr>
              <a:t> </a:t>
            </a:r>
            <a:r>
              <a:rPr lang="ru-RU" sz="4400" b="1" i="1" u="sng" dirty="0" err="1" smtClean="0">
                <a:solidFill>
                  <a:srgbClr val="FF0000"/>
                </a:solidFill>
              </a:rPr>
              <a:t>література</a:t>
            </a:r>
            <a:endParaRPr lang="ru-RU" sz="4400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/>
              <a:t>    - Кучеренко </a:t>
            </a:r>
            <a:r>
              <a:rPr lang="ru-RU" sz="2000" dirty="0" smtClean="0"/>
              <a:t>М.Є. </a:t>
            </a:r>
            <a:r>
              <a:rPr lang="ru-RU" sz="2000" dirty="0" err="1" smtClean="0"/>
              <a:t>Біохімічний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довідник</a:t>
            </a:r>
            <a:r>
              <a:rPr lang="ru-RU" sz="2000" dirty="0" smtClean="0"/>
              <a:t> / Н.Є. Кучеренко, Р.П. Виноградова, А.Р. Литвиненко и др. - К.: </a:t>
            </a:r>
            <a:r>
              <a:rPr lang="ru-RU" sz="2000" dirty="0" err="1" smtClean="0"/>
              <a:t>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шк</a:t>
            </a:r>
            <a:r>
              <a:rPr lang="ru-RU" sz="2000" dirty="0" smtClean="0"/>
              <a:t>., 1978.</a:t>
            </a:r>
          </a:p>
          <a:p>
            <a:pPr>
              <a:buNone/>
            </a:pPr>
            <a:r>
              <a:rPr lang="ru-RU" sz="2000" dirty="0" smtClean="0"/>
              <a:t>    - </a:t>
            </a:r>
            <a:r>
              <a:rPr lang="ru-RU" sz="2000" dirty="0" err="1" smtClean="0"/>
              <a:t>Сорвачев</a:t>
            </a:r>
            <a:r>
              <a:rPr lang="ru-RU" sz="2000" dirty="0" smtClean="0"/>
              <a:t> </a:t>
            </a:r>
            <a:r>
              <a:rPr lang="ru-RU" sz="2000" dirty="0" smtClean="0"/>
              <a:t>К.Ф. </a:t>
            </a:r>
            <a:r>
              <a:rPr lang="ru-RU" sz="2000" dirty="0" err="1" smtClean="0"/>
              <a:t>Біологічна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хімія</a:t>
            </a:r>
            <a:r>
              <a:rPr lang="ru-RU" sz="2000" dirty="0" smtClean="0"/>
              <a:t> / К.Ф. </a:t>
            </a:r>
            <a:r>
              <a:rPr lang="ru-RU" sz="2000" dirty="0" err="1" smtClean="0"/>
              <a:t>Сорвачев</a:t>
            </a:r>
            <a:r>
              <a:rPr lang="ru-RU" sz="2000" dirty="0" smtClean="0"/>
              <a:t>. - М.: Просвещение, 1971.</a:t>
            </a:r>
          </a:p>
          <a:p>
            <a:pPr>
              <a:buNone/>
            </a:pPr>
            <a:r>
              <a:rPr lang="ru-RU" sz="2000" dirty="0" smtClean="0"/>
              <a:t>    -</a:t>
            </a:r>
            <a:r>
              <a:rPr lang="ru-RU" sz="2000" dirty="0" smtClean="0"/>
              <a:t> </a:t>
            </a:r>
            <a:r>
              <a:rPr lang="ru-RU" sz="2000" dirty="0" err="1" smtClean="0"/>
              <a:t>Кольман</a:t>
            </a:r>
            <a:r>
              <a:rPr lang="ru-RU" sz="2000" dirty="0" smtClean="0"/>
              <a:t> Я. </a:t>
            </a:r>
            <a:r>
              <a:rPr lang="ru-RU" sz="2000" dirty="0" err="1" smtClean="0"/>
              <a:t>Наочна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біохімія</a:t>
            </a:r>
            <a:r>
              <a:rPr lang="ru-RU" sz="2000" dirty="0" smtClean="0"/>
              <a:t>: Пер. 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. / Я. </a:t>
            </a:r>
            <a:r>
              <a:rPr lang="ru-RU" sz="2000" dirty="0" err="1" smtClean="0"/>
              <a:t>Кольман</a:t>
            </a:r>
            <a:r>
              <a:rPr lang="ru-RU" sz="2000" dirty="0" smtClean="0"/>
              <a:t>, К.-Г. Рем. - М.: Мир, 2000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-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кухня:</a:t>
            </a:r>
            <a:r>
              <a:rPr lang="ru-RU" sz="2000" dirty="0" err="1" smtClean="0"/>
              <a:t>Технології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приготування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Підручник.-К.:Вища</a:t>
            </a:r>
            <a:r>
              <a:rPr lang="ru-RU" sz="2000" dirty="0" smtClean="0"/>
              <a:t> шк.,1995-550 с.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52839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Вітаміни</a:t>
            </a:r>
            <a:r>
              <a:rPr lang="ru-RU" sz="2800" dirty="0" err="1" smtClean="0"/>
              <a:t>-це</a:t>
            </a:r>
            <a:r>
              <a:rPr lang="ru-RU" sz="2800" dirty="0" smtClean="0"/>
              <a:t> активно </a:t>
            </a:r>
            <a:r>
              <a:rPr lang="ru-RU" sz="2800" dirty="0" err="1" smtClean="0"/>
              <a:t>біологічні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регуляції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нормального </a:t>
            </a:r>
            <a:r>
              <a:rPr lang="ru-RU" sz="2800" dirty="0" err="1" smtClean="0"/>
              <a:t>перебігу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життєдіяльності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1880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Н.І. </a:t>
            </a:r>
            <a:r>
              <a:rPr lang="ru-RU" sz="2000" dirty="0" err="1" smtClean="0"/>
              <a:t>Лунін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встановив</a:t>
            </a:r>
            <a:r>
              <a:rPr lang="ru-RU" sz="2000" dirty="0" smtClean="0"/>
              <a:t> ,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харчових</a:t>
            </a:r>
            <a:r>
              <a:rPr lang="ru-RU" sz="2000" dirty="0" smtClean="0"/>
              <a:t> продуктах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,</a:t>
            </a:r>
            <a:r>
              <a:rPr lang="ru-RU" sz="2000" dirty="0" err="1" smtClean="0"/>
              <a:t>необхідні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</a:t>
            </a:r>
            <a:r>
              <a:rPr lang="ru-RU" sz="2000" dirty="0" smtClean="0"/>
              <a:t>1912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К. </a:t>
            </a:r>
            <a:r>
              <a:rPr lang="ru-RU" sz="2000" dirty="0" err="1" smtClean="0"/>
              <a:t>Функ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виділив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назвав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"</a:t>
            </a:r>
            <a:r>
              <a:rPr lang="ru-RU" sz="2000" dirty="0" err="1" smtClean="0"/>
              <a:t>Вітамін</a:t>
            </a:r>
            <a:r>
              <a:rPr lang="ru-RU" sz="2000" dirty="0" smtClean="0"/>
              <a:t>".</a:t>
            </a:r>
            <a:endParaRPr lang="ru-RU" sz="2000" dirty="0"/>
          </a:p>
        </p:txBody>
      </p:sp>
      <p:pic>
        <p:nvPicPr>
          <p:cNvPr id="1026" name="Picture 2" descr="http://www.istmira.com/uploads/post/12/106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2448272" cy="2952328"/>
          </a:xfrm>
          <a:prstGeom prst="rect">
            <a:avLst/>
          </a:prstGeom>
          <a:noFill/>
        </p:spPr>
      </p:pic>
      <p:pic>
        <p:nvPicPr>
          <p:cNvPr id="1028" name="Picture 4" descr="http://www.antoniosalvemini.com/images/psicologia/carl%20gustav%20j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327074" cy="320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Кожен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день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організм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потрапляють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вітаміни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кожним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прийомом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їжі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смачних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таблеток -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вітамінок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навіть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сонця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4" name="Picture 2" descr="https://deti.mail.ru/pre_square800_resize/pic/photolib/2014/03/10/Depositphotos_977853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704856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293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err="1" smtClean="0">
                <a:solidFill>
                  <a:srgbClr val="002060"/>
                </a:solidFill>
              </a:rPr>
              <a:t>Дефіцит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вітамінів</a:t>
            </a:r>
            <a:r>
              <a:rPr lang="ru-RU" sz="3600" dirty="0" smtClean="0">
                <a:solidFill>
                  <a:srgbClr val="002060"/>
                </a:solidFill>
              </a:rPr>
              <a:t>, особливо у </a:t>
            </a:r>
            <a:r>
              <a:rPr lang="ru-RU" sz="3600" dirty="0" err="1" smtClean="0">
                <a:solidFill>
                  <a:srgbClr val="002060"/>
                </a:solidFill>
              </a:rPr>
              <a:t>дітей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може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зупинити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належний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розвиток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ріст</a:t>
            </a:r>
            <a:r>
              <a:rPr lang="ru-RU" sz="3600" dirty="0" smtClean="0">
                <a:solidFill>
                  <a:srgbClr val="002060"/>
                </a:solidFill>
              </a:rPr>
              <a:t>, приводить до </a:t>
            </a:r>
            <a:r>
              <a:rPr lang="ru-RU" sz="3600" dirty="0" err="1" smtClean="0">
                <a:solidFill>
                  <a:srgbClr val="002060"/>
                </a:solidFill>
              </a:rPr>
              <a:t>різних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захворювань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втоми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розгубленості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berdpo.info/app_default/media/news/2015/09/vita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539880" cy="404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b="1" dirty="0" err="1" smtClean="0">
                <a:solidFill>
                  <a:srgbClr val="FF0000"/>
                </a:solidFill>
              </a:rPr>
              <a:t>Жиророзчинні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вітаміни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200" dirty="0" smtClean="0">
                <a:solidFill>
                  <a:srgbClr val="FF0000"/>
                </a:solidFill>
              </a:rPr>
              <a:t>ВІТАМІН </a:t>
            </a:r>
            <a:r>
              <a:rPr lang="ru-RU" sz="5200" dirty="0" smtClean="0">
                <a:solidFill>
                  <a:srgbClr val="FF0000"/>
                </a:solidFill>
              </a:rPr>
              <a:t>А</a:t>
            </a:r>
          </a:p>
          <a:p>
            <a:pPr>
              <a:buNone/>
            </a:pP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ru-RU" dirty="0" smtClean="0"/>
              <a:t>А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нормального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росту </a:t>
            </a:r>
            <a:r>
              <a:rPr lang="ru-RU" dirty="0" err="1" smtClean="0"/>
              <a:t>дитини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корисний</a:t>
            </a:r>
            <a:r>
              <a:rPr lang="ru-RU" dirty="0" smtClean="0"/>
              <a:t> для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нашу </a:t>
            </a:r>
            <a:r>
              <a:rPr lang="ru-RU" dirty="0" err="1" smtClean="0"/>
              <a:t>шкіру</a:t>
            </a:r>
            <a:r>
              <a:rPr lang="ru-RU" dirty="0" smtClean="0"/>
              <a:t> здоровою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еластичною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вітаміна</a:t>
            </a:r>
            <a:r>
              <a:rPr lang="ru-RU" dirty="0" smtClean="0"/>
              <a:t> А: </a:t>
            </a:r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тваринні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, </a:t>
            </a:r>
            <a:r>
              <a:rPr lang="ru-RU" dirty="0" err="1" smtClean="0"/>
              <a:t>яйця</a:t>
            </a:r>
            <a:r>
              <a:rPr lang="ru-RU" dirty="0" smtClean="0"/>
              <a:t>, молоко, маргарин и </a:t>
            </a:r>
            <a:r>
              <a:rPr lang="ru-RU" dirty="0" err="1" smtClean="0"/>
              <a:t>жовті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, </a:t>
            </a:r>
            <a:r>
              <a:rPr lang="ru-RU" dirty="0" err="1" smtClean="0"/>
              <a:t>печінка</a:t>
            </a:r>
            <a:r>
              <a:rPr lang="ru-RU" dirty="0" smtClean="0"/>
              <a:t>, </a:t>
            </a:r>
            <a:r>
              <a:rPr lang="ru-RU" dirty="0" err="1" smtClean="0"/>
              <a:t>морква</a:t>
            </a:r>
            <a:r>
              <a:rPr lang="ru-RU" dirty="0" smtClean="0"/>
              <a:t>,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жовті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://wikinfo.co.uk/wp-content/uploads/2015/10/image_20151005_2058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5616624" cy="3212976"/>
          </a:xfrm>
          <a:prstGeom prst="rect">
            <a:avLst/>
          </a:prstGeom>
          <a:noFill/>
        </p:spPr>
      </p:pic>
      <p:pic>
        <p:nvPicPr>
          <p:cNvPr id="23556" name="Picture 4" descr="http://yageisha.ru/source/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707904" cy="293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7032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ВІТАМІН </a:t>
            </a:r>
            <a:r>
              <a:rPr lang="en-US" sz="4400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err="1" smtClean="0"/>
              <a:t>Вітамін</a:t>
            </a:r>
            <a:r>
              <a:rPr lang="ru-RU" sz="2000" dirty="0" smtClean="0"/>
              <a:t> </a:t>
            </a:r>
            <a:r>
              <a:rPr lang="en-US" sz="2000" dirty="0" smtClean="0"/>
              <a:t>D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“</a:t>
            </a:r>
            <a:r>
              <a:rPr lang="ru-RU" sz="2000" dirty="0" err="1" smtClean="0"/>
              <a:t>вітаміном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”, </a:t>
            </a:r>
            <a:r>
              <a:rPr lang="ru-RU" sz="2000" dirty="0" err="1" smtClean="0"/>
              <a:t>бо</a:t>
            </a:r>
            <a:r>
              <a:rPr lang="ru-RU" sz="2000" dirty="0" smtClean="0"/>
              <a:t> за умов </a:t>
            </a:r>
            <a:r>
              <a:rPr lang="ru-RU" sz="2000" dirty="0" err="1" smtClean="0"/>
              <a:t>достатнього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шкірі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променів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потрібен</a:t>
            </a:r>
            <a:r>
              <a:rPr lang="ru-RU" sz="2000" dirty="0" smtClean="0"/>
              <a:t> для росту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укріплення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підтримує</a:t>
            </a:r>
            <a:r>
              <a:rPr lang="ru-RU" sz="2000" dirty="0" smtClean="0"/>
              <a:t> нашу </a:t>
            </a:r>
            <a:r>
              <a:rPr lang="ru-RU" sz="2000" dirty="0" err="1" smtClean="0"/>
              <a:t>імунну</a:t>
            </a:r>
            <a:r>
              <a:rPr lang="ru-RU" sz="2000" dirty="0" smtClean="0"/>
              <a:t> систему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Найкращі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натуральні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вітаміна</a:t>
            </a:r>
            <a:r>
              <a:rPr lang="ru-RU" sz="2000" dirty="0" smtClean="0"/>
              <a:t> </a:t>
            </a:r>
            <a:r>
              <a:rPr lang="en-US" sz="2000" dirty="0" smtClean="0"/>
              <a:t>D: </a:t>
            </a:r>
            <a:r>
              <a:rPr lang="ru-RU" sz="2000" dirty="0" err="1" smtClean="0"/>
              <a:t>соняне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</a:t>
            </a:r>
            <a:r>
              <a:rPr lang="ru-RU" sz="2000" dirty="0" smtClean="0"/>
              <a:t>, </a:t>
            </a:r>
            <a:r>
              <a:rPr lang="ru-RU" sz="2000" dirty="0" err="1" smtClean="0"/>
              <a:t>яєчний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гриби</a:t>
            </a:r>
            <a:r>
              <a:rPr lang="ru-RU" sz="2000" dirty="0" smtClean="0"/>
              <a:t>, масло, сметана, сир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polzavred.ru/wp-content/uploads/logo-polza-vitamina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47" y="3356992"/>
            <a:ext cx="4701853" cy="3348634"/>
          </a:xfrm>
          <a:prstGeom prst="rect">
            <a:avLst/>
          </a:prstGeom>
          <a:noFill/>
        </p:spPr>
      </p:pic>
      <p:pic>
        <p:nvPicPr>
          <p:cNvPr id="26628" name="Picture 4" descr="http://3.bp.blogspot.com/-pUePx3lGhoo/UzLdEE74FLI/AAAAAAAABUY/e9QZbiDVD1Q/s1600/vi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228850" cy="2047876"/>
          </a:xfrm>
          <a:prstGeom prst="rect">
            <a:avLst/>
          </a:prstGeom>
          <a:noFill/>
        </p:spPr>
      </p:pic>
      <p:pic>
        <p:nvPicPr>
          <p:cNvPr id="26630" name="Picture 6" descr="http://svitppt.com.ua/images/18/17439/960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454352"/>
            <a:ext cx="2520280" cy="1890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ВІТАМІН 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Вітамін</a:t>
            </a:r>
            <a:r>
              <a:rPr lang="ru-RU" sz="2000" dirty="0" smtClean="0"/>
              <a:t> Е добре </a:t>
            </a:r>
            <a:r>
              <a:rPr lang="ru-RU" sz="2000" dirty="0" err="1" smtClean="0"/>
              <a:t>впливає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очі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потрібен</a:t>
            </a:r>
            <a:r>
              <a:rPr lang="ru-RU" sz="2000" dirty="0" smtClean="0"/>
              <a:t> для нормального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 та для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Найкращі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натуральні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вітаміна</a:t>
            </a:r>
            <a:r>
              <a:rPr lang="ru-RU" sz="2000" dirty="0" smtClean="0"/>
              <a:t> Е: </a:t>
            </a:r>
            <a:r>
              <a:rPr lang="ru-RU" sz="2000" dirty="0" err="1" smtClean="0"/>
              <a:t>яєчний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печінка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кукурудза</a:t>
            </a:r>
            <a:r>
              <a:rPr lang="ru-RU" sz="2000" dirty="0" smtClean="0"/>
              <a:t>, </a:t>
            </a:r>
            <a:r>
              <a:rPr lang="ru-RU" sz="2000" dirty="0" err="1" smtClean="0"/>
              <a:t>мюслі</a:t>
            </a:r>
            <a:r>
              <a:rPr lang="ru-RU" sz="2000" dirty="0" smtClean="0"/>
              <a:t>, </a:t>
            </a:r>
            <a:r>
              <a:rPr lang="ru-RU" sz="2000" dirty="0" err="1" smtClean="0"/>
              <a:t>хлібних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5602" name="Picture 2" descr="http://xarakter.org/wp-content/uploads/2014/03/polza_vitamina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635896" cy="2996952"/>
          </a:xfrm>
          <a:prstGeom prst="rect">
            <a:avLst/>
          </a:prstGeom>
          <a:noFill/>
        </p:spPr>
      </p:pic>
      <p:pic>
        <p:nvPicPr>
          <p:cNvPr id="25604" name="Picture 4" descr="http://fb.ru/misc/i/gallery/30315/685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2857500" cy="2628900"/>
          </a:xfrm>
          <a:prstGeom prst="rect">
            <a:avLst/>
          </a:prstGeom>
          <a:noFill/>
        </p:spPr>
      </p:pic>
      <p:pic>
        <p:nvPicPr>
          <p:cNvPr id="25606" name="Picture 6" descr="http://healthyinsightdaily.com/health/wp-content/uploads/2014/05/Gluten-Free-Diet-Is-Good-For-Everybody-Most-People-Think-S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09120"/>
            <a:ext cx="3223293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853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ВІТАМІНИ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Демонстрационная версия</cp:lastModifiedBy>
  <cp:revision>16</cp:revision>
  <dcterms:created xsi:type="dcterms:W3CDTF">2015-11-07T09:22:32Z</dcterms:created>
  <dcterms:modified xsi:type="dcterms:W3CDTF">2015-11-07T11:42:14Z</dcterms:modified>
</cp:coreProperties>
</file>