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9" r:id="rId7"/>
    <p:sldId id="266" r:id="rId8"/>
    <p:sldId id="267" r:id="rId9"/>
    <p:sldId id="265" r:id="rId10"/>
    <p:sldId id="271" r:id="rId11"/>
    <p:sldId id="260" r:id="rId12"/>
    <p:sldId id="270" r:id="rId13"/>
    <p:sldId id="268" r:id="rId14"/>
    <p:sldId id="262" r:id="rId15"/>
    <p:sldId id="263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51" autoAdjust="0"/>
  </p:normalViewPr>
  <p:slideViewPr>
    <p:cSldViewPr snapToGrid="0">
      <p:cViewPr varScale="1">
        <p:scale>
          <a:sx n="85" d="100"/>
          <a:sy n="85" d="100"/>
        </p:scale>
        <p:origin x="108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C501-F7B1-4458-95B3-1A7FC6B70F80}" type="datetimeFigureOut">
              <a:rPr lang="ru-UA" smtClean="0"/>
              <a:t>02.02.2024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25B05CB-76F3-41EC-BC55-E3C5F56BA3C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2918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C501-F7B1-4458-95B3-1A7FC6B70F80}" type="datetimeFigureOut">
              <a:rPr lang="ru-UA" smtClean="0"/>
              <a:t>02.02.2024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25B05CB-76F3-41EC-BC55-E3C5F56BA3C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4374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C501-F7B1-4458-95B3-1A7FC6B70F80}" type="datetimeFigureOut">
              <a:rPr lang="ru-UA" smtClean="0"/>
              <a:t>02.02.2024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25B05CB-76F3-41EC-BC55-E3C5F56BA3C6}" type="slidenum">
              <a:rPr lang="ru-UA" smtClean="0"/>
              <a:t>‹#›</a:t>
            </a:fld>
            <a:endParaRPr lang="ru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6797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C501-F7B1-4458-95B3-1A7FC6B70F80}" type="datetimeFigureOut">
              <a:rPr lang="ru-UA" smtClean="0"/>
              <a:t>02.02.2024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5B05CB-76F3-41EC-BC55-E3C5F56BA3C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3697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C501-F7B1-4458-95B3-1A7FC6B70F80}" type="datetimeFigureOut">
              <a:rPr lang="ru-UA" smtClean="0"/>
              <a:t>02.02.2024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5B05CB-76F3-41EC-BC55-E3C5F56BA3C6}" type="slidenum">
              <a:rPr lang="ru-UA" smtClean="0"/>
              <a:t>‹#›</a:t>
            </a:fld>
            <a:endParaRPr lang="ru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3186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C501-F7B1-4458-95B3-1A7FC6B70F80}" type="datetimeFigureOut">
              <a:rPr lang="ru-UA" smtClean="0"/>
              <a:t>02.02.2024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5B05CB-76F3-41EC-BC55-E3C5F56BA3C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6770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C501-F7B1-4458-95B3-1A7FC6B70F80}" type="datetimeFigureOut">
              <a:rPr lang="ru-UA" smtClean="0"/>
              <a:t>02.02.2024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05CB-76F3-41EC-BC55-E3C5F56BA3C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2079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C501-F7B1-4458-95B3-1A7FC6B70F80}" type="datetimeFigureOut">
              <a:rPr lang="ru-UA" smtClean="0"/>
              <a:t>02.02.2024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05CB-76F3-41EC-BC55-E3C5F56BA3C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3544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C501-F7B1-4458-95B3-1A7FC6B70F80}" type="datetimeFigureOut">
              <a:rPr lang="ru-UA" smtClean="0"/>
              <a:t>02.02.2024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05CB-76F3-41EC-BC55-E3C5F56BA3C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699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C501-F7B1-4458-95B3-1A7FC6B70F80}" type="datetimeFigureOut">
              <a:rPr lang="ru-UA" smtClean="0"/>
              <a:t>02.02.2024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25B05CB-76F3-41EC-BC55-E3C5F56BA3C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2773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C501-F7B1-4458-95B3-1A7FC6B70F80}" type="datetimeFigureOut">
              <a:rPr lang="ru-UA" smtClean="0"/>
              <a:t>02.02.2024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25B05CB-76F3-41EC-BC55-E3C5F56BA3C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412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C501-F7B1-4458-95B3-1A7FC6B70F80}" type="datetimeFigureOut">
              <a:rPr lang="ru-UA" smtClean="0"/>
              <a:t>02.02.2024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25B05CB-76F3-41EC-BC55-E3C5F56BA3C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3619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C501-F7B1-4458-95B3-1A7FC6B70F80}" type="datetimeFigureOut">
              <a:rPr lang="ru-UA" smtClean="0"/>
              <a:t>02.02.2024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05CB-76F3-41EC-BC55-E3C5F56BA3C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65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C501-F7B1-4458-95B3-1A7FC6B70F80}" type="datetimeFigureOut">
              <a:rPr lang="ru-UA" smtClean="0"/>
              <a:t>02.02.2024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05CB-76F3-41EC-BC55-E3C5F56BA3C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0905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C501-F7B1-4458-95B3-1A7FC6B70F80}" type="datetimeFigureOut">
              <a:rPr lang="ru-UA" smtClean="0"/>
              <a:t>02.02.2024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05CB-76F3-41EC-BC55-E3C5F56BA3C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182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C501-F7B1-4458-95B3-1A7FC6B70F80}" type="datetimeFigureOut">
              <a:rPr lang="ru-UA" smtClean="0"/>
              <a:t>02.02.2024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5B05CB-76F3-41EC-BC55-E3C5F56BA3C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8724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DC501-F7B1-4458-95B3-1A7FC6B70F80}" type="datetimeFigureOut">
              <a:rPr lang="ru-UA" smtClean="0"/>
              <a:t>02.02.2024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25B05CB-76F3-41EC-BC55-E3C5F56BA3C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857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477DC5-3E88-41E4-A120-7104DC709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659467"/>
            <a:ext cx="11658600" cy="2533941"/>
          </a:xfrm>
        </p:spPr>
        <p:txBody>
          <a:bodyPr>
            <a:normAutofit fontScale="90000"/>
          </a:bodyPr>
          <a:lstStyle/>
          <a:p>
            <a:pPr algn="ctr"/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 навчальний заклад</a:t>
            </a:r>
            <a:b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«ОДЕСЬКЕВИЩЕ ПРОФЕСІЙНЕ УЧИЛИЩЕ МОРСЬКОГО ТУРИСТИЧНОГО СЕРВІСУ»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МІЖРЕГІОНАЛЬНА СТУДЕНТСЬКА НАУКОВО-ПРАКТИЧНА КОНФЕРЕНЦІЯ</a:t>
            </a:r>
            <a:b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ДОПОВІДІ:</a:t>
            </a:r>
            <a:b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</a:t>
            </a: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 ВИРОБНИЦТВА ХЛ</a:t>
            </a: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ОБУЛОЧНИХ ВИРОБІВ  З ДОБАВКАМИ ВОДОРОСЛІВ ФКНКЦІОНАЛЬНОГО ПРИЗНАЧЕННЯ»</a:t>
            </a:r>
            <a:br>
              <a:rPr lang="ru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498945-F3B6-4F3A-AAD4-C77171B32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818" y="4146543"/>
            <a:ext cx="11309838" cy="2533940"/>
          </a:xfrm>
        </p:spPr>
        <p:txBody>
          <a:bodyPr>
            <a:norm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Доповідач:                                                                                  Науковий  керівник: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ОВПУ МТС                                                                            викладач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Балтян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Владислав  Ігорович                                             Марущак Людмила Іванівна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</a:p>
          <a:p>
            <a:r>
              <a:rPr lang="uk-UA" sz="18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UA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03CB769-AF45-47E3-9AE9-EBBC5044EFF1}"/>
              </a:ext>
            </a:extLst>
          </p:cNvPr>
          <p:cNvSpPr/>
          <p:nvPr/>
        </p:nvSpPr>
        <p:spPr>
          <a:xfrm>
            <a:off x="4912945" y="6216555"/>
            <a:ext cx="1758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/>
              <a:t>ОДЕСА - 2024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9712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DF23A4-C1CB-4DDF-9842-F9D2222FF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388" y="624110"/>
            <a:ext cx="10079223" cy="708301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Органоліптичні</a:t>
            </a:r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 показники якості </a:t>
            </a:r>
            <a:r>
              <a:rPr lang="ru-UA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хліба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B70465-409D-4B11-84CD-ADFDBA6B6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541" y="1332411"/>
            <a:ext cx="5598459" cy="1470116"/>
          </a:xfrm>
        </p:spPr>
        <p:txBody>
          <a:bodyPr/>
          <a:lstStyle/>
          <a:p>
            <a:pPr algn="ctr"/>
            <a:r>
              <a:rPr lang="ru-UA" dirty="0" err="1">
                <a:latin typeface="Arial" panose="020B0604020202020204" pitchFamily="34" charset="0"/>
                <a:cs typeface="Arial" panose="020B0604020202020204" pitchFamily="34" charset="0"/>
              </a:rPr>
              <a:t>внесення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dirty="0" err="1">
                <a:latin typeface="Arial" panose="020B0604020202020204" pitchFamily="34" charset="0"/>
                <a:cs typeface="Arial" panose="020B0604020202020204" pitchFamily="34" charset="0"/>
              </a:rPr>
              <a:t>водоростевих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добавок </a:t>
            </a:r>
            <a:r>
              <a:rPr lang="ru-UA" dirty="0" err="1">
                <a:latin typeface="Arial" panose="020B0604020202020204" pitchFamily="34" charset="0"/>
                <a:cs typeface="Arial" panose="020B0604020202020204" pitchFamily="34" charset="0"/>
              </a:rPr>
              <a:t>доцільно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dirty="0" err="1">
                <a:latin typeface="Arial" panose="020B0604020202020204" pitchFamily="34" charset="0"/>
                <a:cs typeface="Arial" panose="020B0604020202020204" pitchFamily="34" charset="0"/>
              </a:rPr>
              <a:t>проводити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UA" dirty="0" err="1">
                <a:latin typeface="Arial" panose="020B0604020202020204" pitchFamily="34" charset="0"/>
                <a:cs typeface="Arial" panose="020B0604020202020204" pitchFamily="34" charset="0"/>
              </a:rPr>
              <a:t>стадії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dirty="0" err="1">
                <a:latin typeface="Arial" panose="020B0604020202020204" pitchFamily="34" charset="0"/>
                <a:cs typeface="Arial" panose="020B0604020202020204" pitchFamily="34" charset="0"/>
              </a:rPr>
              <a:t>замішування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dirty="0" err="1">
                <a:latin typeface="Arial" panose="020B0604020202020204" pitchFamily="34" charset="0"/>
                <a:cs typeface="Arial" panose="020B0604020202020204" pitchFamily="34" charset="0"/>
              </a:rPr>
              <a:t>тіста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181A7ED-8E91-4E4D-8B91-20F10E4EEF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590261"/>
            <a:ext cx="5757334" cy="1212266"/>
          </a:xfrm>
        </p:spPr>
        <p:txBody>
          <a:bodyPr/>
          <a:lstStyle/>
          <a:p>
            <a:pPr algn="ctr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перед </a:t>
            </a:r>
            <a:r>
              <a:rPr lang="ru-UA" dirty="0" err="1">
                <a:latin typeface="Arial" panose="020B0604020202020204" pitchFamily="34" charset="0"/>
                <a:cs typeface="Arial" panose="020B0604020202020204" pitchFamily="34" charset="0"/>
              </a:rPr>
              <a:t>внесенням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UA" dirty="0" err="1">
                <a:latin typeface="Arial" panose="020B0604020202020204" pitchFamily="34" charset="0"/>
                <a:cs typeface="Arial" panose="020B0604020202020204" pitchFamily="34" charset="0"/>
              </a:rPr>
              <a:t>тісто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dirty="0" err="1">
                <a:latin typeface="Arial" panose="020B0604020202020204" pitchFamily="34" charset="0"/>
                <a:cs typeface="Arial" panose="020B0604020202020204" pitchFamily="34" charset="0"/>
              </a:rPr>
              <a:t>сухі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dirty="0" err="1">
                <a:latin typeface="Arial" panose="020B0604020202020204" pitchFamily="34" charset="0"/>
                <a:cs typeface="Arial" panose="020B0604020202020204" pitchFamily="34" charset="0"/>
              </a:rPr>
              <a:t>водорості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dirty="0" err="1">
                <a:latin typeface="Arial" panose="020B0604020202020204" pitchFamily="34" charset="0"/>
                <a:cs typeface="Arial" panose="020B0604020202020204" pitchFamily="34" charset="0"/>
              </a:rPr>
              <a:t>гідратувати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dirty="0" err="1">
                <a:latin typeface="Arial" panose="020B0604020202020204" pitchFamily="34" charset="0"/>
                <a:cs typeface="Arial" panose="020B0604020202020204" pitchFamily="34" charset="0"/>
              </a:rPr>
              <a:t>протягом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ЗО </a:t>
            </a:r>
            <a:r>
              <a:rPr lang="ru-UA" dirty="0" err="1">
                <a:latin typeface="Arial" panose="020B0604020202020204" pitchFamily="34" charset="0"/>
                <a:cs typeface="Arial" panose="020B0604020202020204" pitchFamily="34" charset="0"/>
              </a:rPr>
              <a:t>хв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. у </a:t>
            </a:r>
            <a:r>
              <a:rPr lang="ru-UA" dirty="0" err="1">
                <a:latin typeface="Arial" panose="020B0604020202020204" pitchFamily="34" charset="0"/>
                <a:cs typeface="Arial" panose="020B0604020202020204" pitchFamily="34" charset="0"/>
              </a:rPr>
              <a:t>воді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dirty="0" err="1">
                <a:latin typeface="Arial" panose="020B0604020202020204" pitchFamily="34" charset="0"/>
                <a:cs typeface="Arial" panose="020B0604020202020204" pitchFamily="34" charset="0"/>
              </a:rPr>
              <a:t>кімнатної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dirty="0" err="1">
                <a:latin typeface="Arial" panose="020B0604020202020204" pitchFamily="34" charset="0"/>
                <a:cs typeface="Arial" panose="020B0604020202020204" pitchFamily="34" charset="0"/>
              </a:rPr>
              <a:t>температури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C5B3AE99-91B2-4561-8510-C50395243FA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147868" y="2887436"/>
            <a:ext cx="4338638" cy="2887438"/>
          </a:xfrm>
          <a:prstGeom prst="rect">
            <a:avLst/>
          </a:prstGeom>
        </p:spPr>
      </p:pic>
      <p:pic>
        <p:nvPicPr>
          <p:cNvPr id="9224" name="Picture 8" descr="Спирулина порошок - применение | Как правильно пить спирулину в порошке">
            <a:extLst>
              <a:ext uri="{FF2B5EF4-FFF2-40B4-BE49-F238E27FC236}">
                <a16:creationId xmlns:a16="http://schemas.microsoft.com/office/drawing/2014/main" id="{C0939793-BC85-4104-8834-39614D9570C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337" y="2947483"/>
            <a:ext cx="4104274" cy="307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587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9A979-F25F-4969-B20D-8A33EB8A3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118" y="576263"/>
            <a:ext cx="10515600" cy="1598225"/>
          </a:xfrm>
        </p:spPr>
        <p:txBody>
          <a:bodyPr/>
          <a:lstStyle/>
          <a:p>
            <a:r>
              <a:rPr lang="uk-UA" dirty="0"/>
              <a:t>                                                       </a:t>
            </a:r>
            <a:endParaRPr lang="ru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34FBB7-BAE0-4B20-9005-52089A039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9119" y="732338"/>
            <a:ext cx="10614435" cy="1177144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Зовнішній вигляд  житнього хліба з 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використовуванням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фукуїдану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C08717-62A5-4152-BA7D-DD793C3BE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562" y="2174489"/>
            <a:ext cx="9882169" cy="2509024"/>
          </a:xfrm>
          <a:prstGeom prst="rect">
            <a:avLst/>
          </a:prstGeom>
        </p:spPr>
      </p:pic>
      <p:sp>
        <p:nvSpPr>
          <p:cNvPr id="9" name="Текст 2">
            <a:extLst>
              <a:ext uri="{FF2B5EF4-FFF2-40B4-BE49-F238E27FC236}">
                <a16:creationId xmlns:a16="http://schemas.microsoft.com/office/drawing/2014/main" id="{6496A4CB-7611-4F56-AE60-7033BDFF8E92}"/>
              </a:ext>
            </a:extLst>
          </p:cNvPr>
          <p:cNvSpPr txBox="1">
            <a:spLocks/>
          </p:cNvSpPr>
          <p:nvPr/>
        </p:nvSpPr>
        <p:spPr>
          <a:xfrm>
            <a:off x="1613648" y="4948518"/>
            <a:ext cx="9999906" cy="7530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1,5 мм                     2 мм                         2,5мм     </a:t>
            </a:r>
            <a:endParaRPr lang="ru-U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008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B4C30E-7B4A-4D53-8593-7B866A1E3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560" y="624111"/>
            <a:ext cx="10023052" cy="801278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Переваги та недоліки хліба з фукоїданом </a:t>
            </a:r>
            <a:endParaRPr lang="ru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40EEC7-CF47-4AD4-A81C-EA0920F821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9219" y="1320800"/>
            <a:ext cx="5376781" cy="5093447"/>
          </a:xfrm>
        </p:spPr>
        <p:txBody>
          <a:bodyPr/>
          <a:lstStyle/>
          <a:p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При опарному способі замішуванні тіста 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пружність клейковини збільшувалась, що впливає на якість хліба; 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після випікання хлібу кількість йоду зберігається до 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33%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додавання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порошку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фукоїдану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покращує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органолептичні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показники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якості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хліба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UA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6C077-27EF-4269-86DB-24CB67287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425389"/>
            <a:ext cx="5872223" cy="2487705"/>
          </a:xfrm>
        </p:spPr>
        <p:txBody>
          <a:bodyPr/>
          <a:lstStyle/>
          <a:p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При безопарному способі замішуванні тіста</a:t>
            </a:r>
          </a:p>
          <a:p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після випікання хлібу кількість йоду втрачається</a:t>
            </a:r>
            <a:r>
              <a:rPr lang="ru-UA" sz="2000" dirty="0"/>
              <a:t> </a:t>
            </a:r>
            <a:r>
              <a:rPr lang="ru-UA" sz="2000" dirty="0">
                <a:latin typeface="Arial" panose="020B0604020202020204" pitchFamily="34" charset="0"/>
                <a:cs typeface="Arial" panose="020B0604020202020204" pitchFamily="34" charset="0"/>
              </a:rPr>
              <a:t>7,5- 21,5%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збільшується час бродіння;</a:t>
            </a:r>
          </a:p>
          <a:p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зменшується пористість; </a:t>
            </a:r>
          </a:p>
          <a:p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F1DB70-91F2-4426-92A7-5D343E7089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918241" y="4043012"/>
            <a:ext cx="3764130" cy="25927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4F357F-8A2A-4CC8-974A-43DE70E891F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23515" y="4137361"/>
            <a:ext cx="3764131" cy="259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41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9A2B77-F7A6-4887-AD09-196168404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092" y="624110"/>
            <a:ext cx="10465520" cy="148181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Спіруліна</a:t>
            </a:r>
            <a:r>
              <a:rPr lang="ru-RU" dirty="0">
                <a:solidFill>
                  <a:srgbClr val="000000"/>
                </a:solidFill>
                <a:latin typeface="manrope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відноситься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рідкісного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виду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ціанобактерій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здатні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накопичувати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клітинах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людського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корисні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речовини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B326556-2D4E-471D-AFBE-DC95543D43CB}"/>
              </a:ext>
            </a:extLst>
          </p:cNvPr>
          <p:cNvSpPr/>
          <p:nvPr/>
        </p:nvSpPr>
        <p:spPr>
          <a:xfrm>
            <a:off x="1775827" y="2426394"/>
            <a:ext cx="2913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manrope"/>
              </a:rPr>
              <a:t>Водорость спіруліна</a:t>
            </a:r>
            <a:endParaRPr lang="ru-RU" sz="2400" b="1" i="0" dirty="0">
              <a:solidFill>
                <a:srgbClr val="000000"/>
              </a:solidFill>
              <a:effectLst/>
              <a:latin typeface="manrope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3E3B0F48-2A53-4F64-83CF-1B44B83D1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2" y="3116200"/>
            <a:ext cx="3827488" cy="25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Спирулина (Биологическая)">
            <a:extLst>
              <a:ext uri="{FF2B5EF4-FFF2-40B4-BE49-F238E27FC236}">
                <a16:creationId xmlns:a16="http://schemas.microsoft.com/office/drawing/2014/main" id="{062A56B2-E0A5-4824-8665-BC39B0414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0322" y="3359349"/>
            <a:ext cx="3064103" cy="238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7069568-AFB4-40BB-A2A2-110C8897D282}"/>
              </a:ext>
            </a:extLst>
          </p:cNvPr>
          <p:cNvSpPr/>
          <p:nvPr/>
        </p:nvSpPr>
        <p:spPr>
          <a:xfrm>
            <a:off x="6786818" y="2340593"/>
            <a:ext cx="3827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manrope"/>
              </a:rPr>
              <a:t>Порошок  спіруліна</a:t>
            </a:r>
            <a:endParaRPr lang="ru-RU" sz="2400" b="1" i="0" dirty="0">
              <a:solidFill>
                <a:srgbClr val="000000"/>
              </a:solidFill>
              <a:effectLst/>
              <a:latin typeface="manrope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0D2A3296-EB4D-4648-9F0F-7A4ECAE9E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415" y="3171590"/>
            <a:ext cx="4752294" cy="248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664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E97D48-9CE0-4A16-91BE-4DF2A9A26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365032"/>
            <a:ext cx="8915399" cy="146880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Приготування хліба безопарним способом з додавання мікро водорості спіруліна</a:t>
            </a:r>
            <a:endParaRPr lang="ru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4B85DF-4848-40BD-879D-2FD012CB4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55335" y="4020555"/>
            <a:ext cx="1406236" cy="359804"/>
          </a:xfrm>
        </p:spPr>
        <p:txBody>
          <a:bodyPr>
            <a:normAutofit fontScale="92500" lnSpcReduction="10000"/>
          </a:bodyPr>
          <a:lstStyle/>
          <a:p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борошно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1AA0BC36-01A7-4778-87C2-CE96694C96B8}"/>
              </a:ext>
            </a:extLst>
          </p:cNvPr>
          <p:cNvSpPr txBox="1">
            <a:spLocks/>
          </p:cNvSpPr>
          <p:nvPr/>
        </p:nvSpPr>
        <p:spPr>
          <a:xfrm>
            <a:off x="7422854" y="4006461"/>
            <a:ext cx="1229591" cy="3598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дріжджі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EECDEFB2-44A7-4030-991E-0128920D16A8}"/>
              </a:ext>
            </a:extLst>
          </p:cNvPr>
          <p:cNvSpPr txBox="1">
            <a:spLocks/>
          </p:cNvSpPr>
          <p:nvPr/>
        </p:nvSpPr>
        <p:spPr>
          <a:xfrm>
            <a:off x="5569057" y="3994094"/>
            <a:ext cx="813954" cy="3598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вода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0A8AB583-B01B-4E7A-A0D9-70AB0D6945EF}"/>
              </a:ext>
            </a:extLst>
          </p:cNvPr>
          <p:cNvSpPr txBox="1">
            <a:spLocks/>
          </p:cNvSpPr>
          <p:nvPr/>
        </p:nvSpPr>
        <p:spPr>
          <a:xfrm>
            <a:off x="10002289" y="4008900"/>
            <a:ext cx="841207" cy="3598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сіль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9178F6C8-CDC2-4263-8E1B-A4CD8F2E2B3B}"/>
              </a:ext>
            </a:extLst>
          </p:cNvPr>
          <p:cNvSpPr txBox="1">
            <a:spLocks/>
          </p:cNvSpPr>
          <p:nvPr/>
        </p:nvSpPr>
        <p:spPr>
          <a:xfrm>
            <a:off x="1989944" y="2587880"/>
            <a:ext cx="592282" cy="6135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dirty="0"/>
              <a:t>+</a:t>
            </a:r>
            <a:endParaRPr lang="ru-UA" sz="4000" dirty="0"/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6BDB8BC8-7416-427B-84EA-B523ECCC2F84}"/>
              </a:ext>
            </a:extLst>
          </p:cNvPr>
          <p:cNvSpPr txBox="1">
            <a:spLocks/>
          </p:cNvSpPr>
          <p:nvPr/>
        </p:nvSpPr>
        <p:spPr>
          <a:xfrm>
            <a:off x="3304308" y="4655127"/>
            <a:ext cx="592282" cy="6135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UA" sz="4000" dirty="0"/>
          </a:p>
        </p:txBody>
      </p:sp>
      <p:pic>
        <p:nvPicPr>
          <p:cNvPr id="2052" name="Picture 4" descr="Mucchio di farina di frumento - Foto Stock: Foto, Immagini © ajafoto  78898078 | Depositphotos">
            <a:extLst>
              <a:ext uri="{FF2B5EF4-FFF2-40B4-BE49-F238E27FC236}">
                <a16:creationId xmlns:a16="http://schemas.microsoft.com/office/drawing/2014/main" id="{01FFF7A0-BD3C-415C-9E5F-63A903978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254" y="2315634"/>
            <a:ext cx="2022399" cy="134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Текст 2">
            <a:extLst>
              <a:ext uri="{FF2B5EF4-FFF2-40B4-BE49-F238E27FC236}">
                <a16:creationId xmlns:a16="http://schemas.microsoft.com/office/drawing/2014/main" id="{4A373788-F071-4F3C-B90B-E9AD5001B4C4}"/>
              </a:ext>
            </a:extLst>
          </p:cNvPr>
          <p:cNvSpPr txBox="1">
            <a:spLocks/>
          </p:cNvSpPr>
          <p:nvPr/>
        </p:nvSpPr>
        <p:spPr>
          <a:xfrm>
            <a:off x="4869898" y="2587879"/>
            <a:ext cx="592282" cy="6135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dirty="0"/>
              <a:t>+</a:t>
            </a:r>
            <a:endParaRPr lang="ru-UA" sz="4000" dirty="0"/>
          </a:p>
        </p:txBody>
      </p:sp>
      <p:pic>
        <p:nvPicPr>
          <p:cNvPr id="2054" name="Picture 6" descr="Стакан воды, изолированные на белом фоне | Премиум Фото">
            <a:extLst>
              <a:ext uri="{FF2B5EF4-FFF2-40B4-BE49-F238E27FC236}">
                <a16:creationId xmlns:a16="http://schemas.microsoft.com/office/drawing/2014/main" id="{7BBE82BF-1FA7-4D93-A02D-1BE80BD33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425" y="2372134"/>
            <a:ext cx="928688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Текст 2">
            <a:extLst>
              <a:ext uri="{FF2B5EF4-FFF2-40B4-BE49-F238E27FC236}">
                <a16:creationId xmlns:a16="http://schemas.microsoft.com/office/drawing/2014/main" id="{5AA97EC5-C5CB-450F-9E36-551E3B879F03}"/>
              </a:ext>
            </a:extLst>
          </p:cNvPr>
          <p:cNvSpPr txBox="1">
            <a:spLocks/>
          </p:cNvSpPr>
          <p:nvPr/>
        </p:nvSpPr>
        <p:spPr>
          <a:xfrm>
            <a:off x="6625808" y="2603630"/>
            <a:ext cx="592282" cy="6135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dirty="0"/>
              <a:t>+</a:t>
            </a:r>
            <a:endParaRPr lang="ru-UA" sz="4000" dirty="0"/>
          </a:p>
        </p:txBody>
      </p:sp>
      <p:pic>
        <p:nvPicPr>
          <p:cNvPr id="2056" name="Picture 8" descr="Мокрі дріжджі як користуватись. Дріжджі &quot;Люкс&quot;: як розводити, виробник,  відгуки. Дріжджі хлібопекарські пресовані">
            <a:extLst>
              <a:ext uri="{FF2B5EF4-FFF2-40B4-BE49-F238E27FC236}">
                <a16:creationId xmlns:a16="http://schemas.microsoft.com/office/drawing/2014/main" id="{4DB343B5-8928-4A0F-A07B-65E21C602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081" y="2387212"/>
            <a:ext cx="1755135" cy="132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Текст 2">
            <a:extLst>
              <a:ext uri="{FF2B5EF4-FFF2-40B4-BE49-F238E27FC236}">
                <a16:creationId xmlns:a16="http://schemas.microsoft.com/office/drawing/2014/main" id="{45148EDE-30B5-4B38-9488-D028F5B955F0}"/>
              </a:ext>
            </a:extLst>
          </p:cNvPr>
          <p:cNvSpPr txBox="1">
            <a:spLocks/>
          </p:cNvSpPr>
          <p:nvPr/>
        </p:nvSpPr>
        <p:spPr>
          <a:xfrm>
            <a:off x="9016236" y="2679728"/>
            <a:ext cx="592282" cy="6135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dirty="0"/>
              <a:t>+</a:t>
            </a:r>
            <a:endParaRPr lang="ru-UA" sz="4000" dirty="0"/>
          </a:p>
        </p:txBody>
      </p:sp>
      <p:pic>
        <p:nvPicPr>
          <p:cNvPr id="2058" name="Picture 10" descr="Сіль: картинки, стокові Сіль фотографії, зображення ...">
            <a:extLst>
              <a:ext uri="{FF2B5EF4-FFF2-40B4-BE49-F238E27FC236}">
                <a16:creationId xmlns:a16="http://schemas.microsoft.com/office/drawing/2014/main" id="{A709328C-B103-4706-9C42-90C912410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538" y="2424821"/>
            <a:ext cx="1426711" cy="134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Текст 2">
            <a:extLst>
              <a:ext uri="{FF2B5EF4-FFF2-40B4-BE49-F238E27FC236}">
                <a16:creationId xmlns:a16="http://schemas.microsoft.com/office/drawing/2014/main" id="{BBA2C34A-C351-486E-B485-3EDD19389BCB}"/>
              </a:ext>
            </a:extLst>
          </p:cNvPr>
          <p:cNvSpPr txBox="1">
            <a:spLocks/>
          </p:cNvSpPr>
          <p:nvPr/>
        </p:nvSpPr>
        <p:spPr>
          <a:xfrm>
            <a:off x="211057" y="3963350"/>
            <a:ext cx="2597011" cy="7956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Порошок спіруліни</a:t>
            </a:r>
            <a:endParaRPr lang="ru-U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або сухі водорості </a:t>
            </a:r>
          </a:p>
        </p:txBody>
      </p:sp>
      <p:pic>
        <p:nvPicPr>
          <p:cNvPr id="2062" name="Picture 14" descr="Спіруліна, порошок спіруліни, мелена спіруліна, 5 кг - TR ...">
            <a:extLst>
              <a:ext uri="{FF2B5EF4-FFF2-40B4-BE49-F238E27FC236}">
                <a16:creationId xmlns:a16="http://schemas.microsoft.com/office/drawing/2014/main" id="{AC36936D-0A4B-4F78-B2D4-4C5B9D2F6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97" y="2407888"/>
            <a:ext cx="1560600" cy="14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Текст 2">
            <a:extLst>
              <a:ext uri="{FF2B5EF4-FFF2-40B4-BE49-F238E27FC236}">
                <a16:creationId xmlns:a16="http://schemas.microsoft.com/office/drawing/2014/main" id="{F7C4427A-0B05-4ABC-87B8-437763E2D637}"/>
              </a:ext>
            </a:extLst>
          </p:cNvPr>
          <p:cNvSpPr txBox="1">
            <a:spLocks/>
          </p:cNvSpPr>
          <p:nvPr/>
        </p:nvSpPr>
        <p:spPr>
          <a:xfrm>
            <a:off x="11237721" y="2679728"/>
            <a:ext cx="592282" cy="6135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dirty="0"/>
              <a:t>=</a:t>
            </a:r>
            <a:endParaRPr lang="ru-UA" sz="4000" dirty="0"/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6191875D-C7B9-47CB-AE01-95B9B806DF27}"/>
              </a:ext>
            </a:extLst>
          </p:cNvPr>
          <p:cNvSpPr txBox="1">
            <a:spLocks/>
          </p:cNvSpPr>
          <p:nvPr/>
        </p:nvSpPr>
        <p:spPr>
          <a:xfrm>
            <a:off x="515265" y="5085089"/>
            <a:ext cx="592282" cy="6135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dirty="0"/>
              <a:t>=</a:t>
            </a:r>
            <a:endParaRPr lang="ru-UA" sz="4000" dirty="0"/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6E3B3ECC-0AD7-416D-AA2B-424D8BD5590F}"/>
              </a:ext>
            </a:extLst>
          </p:cNvPr>
          <p:cNvSpPr txBox="1">
            <a:spLocks/>
          </p:cNvSpPr>
          <p:nvPr/>
        </p:nvSpPr>
        <p:spPr>
          <a:xfrm>
            <a:off x="838243" y="5231979"/>
            <a:ext cx="1947789" cy="6135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замішування</a:t>
            </a:r>
            <a:endParaRPr lang="ru-U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A49FA9EF-688F-4DFE-A1CD-BFF163C04EA7}"/>
              </a:ext>
            </a:extLst>
          </p:cNvPr>
          <p:cNvSpPr txBox="1">
            <a:spLocks/>
          </p:cNvSpPr>
          <p:nvPr/>
        </p:nvSpPr>
        <p:spPr>
          <a:xfrm>
            <a:off x="2680852" y="5085089"/>
            <a:ext cx="592282" cy="6135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dirty="0"/>
              <a:t>+</a:t>
            </a:r>
            <a:endParaRPr lang="ru-UA" sz="4000" dirty="0"/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9FD27839-C557-4BD4-893D-F641FC8AD064}"/>
              </a:ext>
            </a:extLst>
          </p:cNvPr>
          <p:cNvSpPr txBox="1">
            <a:spLocks/>
          </p:cNvSpPr>
          <p:nvPr/>
        </p:nvSpPr>
        <p:spPr>
          <a:xfrm>
            <a:off x="3273134" y="5050303"/>
            <a:ext cx="1947789" cy="7414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бродіння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ru-RU" sz="1600" dirty="0">
                <a:solidFill>
                  <a:srgbClr val="333333"/>
                </a:solidFill>
                <a:latin typeface="Roboto"/>
              </a:rPr>
              <a:t>°С</a:t>
            </a:r>
            <a:endParaRPr lang="ru-UA" sz="1600" dirty="0"/>
          </a:p>
          <a:p>
            <a:pPr algn="ctr"/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протягом 90 хв.</a:t>
            </a:r>
            <a:endParaRPr lang="ru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Текст 2">
            <a:extLst>
              <a:ext uri="{FF2B5EF4-FFF2-40B4-BE49-F238E27FC236}">
                <a16:creationId xmlns:a16="http://schemas.microsoft.com/office/drawing/2014/main" id="{BDAA5E2E-EA58-441B-872F-3CF13726107A}"/>
              </a:ext>
            </a:extLst>
          </p:cNvPr>
          <p:cNvSpPr txBox="1">
            <a:spLocks/>
          </p:cNvSpPr>
          <p:nvPr/>
        </p:nvSpPr>
        <p:spPr>
          <a:xfrm>
            <a:off x="7790676" y="5898872"/>
            <a:ext cx="3635684" cy="3598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Текст 2">
            <a:extLst>
              <a:ext uri="{FF2B5EF4-FFF2-40B4-BE49-F238E27FC236}">
                <a16:creationId xmlns:a16="http://schemas.microsoft.com/office/drawing/2014/main" id="{28845462-BE0A-464C-AAFB-7C25794F8E7E}"/>
              </a:ext>
            </a:extLst>
          </p:cNvPr>
          <p:cNvSpPr txBox="1">
            <a:spLocks/>
          </p:cNvSpPr>
          <p:nvPr/>
        </p:nvSpPr>
        <p:spPr>
          <a:xfrm>
            <a:off x="8138596" y="6290914"/>
            <a:ext cx="3635684" cy="3598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5" name="Picture 17" descr="хлеб с водорослями">
            <a:extLst>
              <a:ext uri="{FF2B5EF4-FFF2-40B4-BE49-F238E27FC236}">
                <a16:creationId xmlns:a16="http://schemas.microsoft.com/office/drawing/2014/main" id="{D3A561CD-4BDF-431A-90A3-E609FE8E5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509608"/>
            <a:ext cx="3158956" cy="183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хлеб с водорослями">
            <a:extLst>
              <a:ext uri="{FF2B5EF4-FFF2-40B4-BE49-F238E27FC236}">
                <a16:creationId xmlns:a16="http://schemas.microsoft.com/office/drawing/2014/main" id="{2517B345-43AD-4D3D-A724-3FAFA0EAF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402" y="4472629"/>
            <a:ext cx="2762541" cy="183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6D591958-B37E-4899-AEC3-66EFBCC9EE90}"/>
              </a:ext>
            </a:extLst>
          </p:cNvPr>
          <p:cNvSpPr/>
          <p:nvPr/>
        </p:nvSpPr>
        <p:spPr>
          <a:xfrm>
            <a:off x="8299614" y="5256075"/>
            <a:ext cx="9187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309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1A872-6704-4FCB-B086-B8711C94F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79" y="200256"/>
            <a:ext cx="8915399" cy="865223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Якість  хліба з використанням спіруліни:</a:t>
            </a:r>
            <a:endParaRPr lang="ru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31F369A-09C3-4729-AC85-D21DC5C3FAEC}"/>
              </a:ext>
            </a:extLst>
          </p:cNvPr>
          <p:cNvSpPr/>
          <p:nvPr/>
        </p:nvSpPr>
        <p:spPr>
          <a:xfrm>
            <a:off x="1275562" y="5685877"/>
            <a:ext cx="4267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Пористість  не змінюється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6FB726A-015F-4683-B469-E0FF2845D120}"/>
              </a:ext>
            </a:extLst>
          </p:cNvPr>
          <p:cNvSpPr/>
          <p:nvPr/>
        </p:nvSpPr>
        <p:spPr>
          <a:xfrm>
            <a:off x="1216787" y="5085799"/>
            <a:ext cx="5248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Стислість м’якішу не змінюється</a:t>
            </a:r>
            <a:endParaRPr lang="ru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3F75658-9EE5-408C-836E-C97992F3A0BB}"/>
              </a:ext>
            </a:extLst>
          </p:cNvPr>
          <p:cNvSpPr/>
          <p:nvPr/>
        </p:nvSpPr>
        <p:spPr>
          <a:xfrm>
            <a:off x="1167132" y="4447821"/>
            <a:ext cx="4669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Об’єм хліба не змінюється</a:t>
            </a:r>
            <a:endParaRPr lang="ru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48F3A15-E9BC-4C9F-B30F-089891B32ED9}"/>
              </a:ext>
            </a:extLst>
          </p:cNvPr>
          <p:cNvSpPr/>
          <p:nvPr/>
        </p:nvSpPr>
        <p:spPr>
          <a:xfrm>
            <a:off x="1216787" y="3809843"/>
            <a:ext cx="5778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Сповільнюється процес черствіння </a:t>
            </a:r>
            <a:endParaRPr lang="ru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523EC2A-5C19-4C56-AF00-59579F3EB5A9}"/>
              </a:ext>
            </a:extLst>
          </p:cNvPr>
          <p:cNvSpPr/>
          <p:nvPr/>
        </p:nvSpPr>
        <p:spPr>
          <a:xfrm>
            <a:off x="1241988" y="1771842"/>
            <a:ext cx="48540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Висока якість виробів хліба </a:t>
            </a:r>
            <a:endParaRPr lang="ru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38C44EA-EE61-4769-A693-82A53EC84A05}"/>
              </a:ext>
            </a:extLst>
          </p:cNvPr>
          <p:cNvSpPr/>
          <p:nvPr/>
        </p:nvSpPr>
        <p:spPr>
          <a:xfrm>
            <a:off x="1128266" y="2382906"/>
            <a:ext cx="5251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Підвищена біологічна цінність </a:t>
            </a:r>
            <a:endParaRPr lang="ru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8742CD3-91EF-475C-9024-920D4565650E}"/>
              </a:ext>
            </a:extLst>
          </p:cNvPr>
          <p:cNvSpPr/>
          <p:nvPr/>
        </p:nvSpPr>
        <p:spPr>
          <a:xfrm>
            <a:off x="1606058" y="3198167"/>
            <a:ext cx="4470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Приємний смак та аромат</a:t>
            </a:r>
            <a:endParaRPr lang="ru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8" name="Стрелка: вправо 3077">
            <a:extLst>
              <a:ext uri="{FF2B5EF4-FFF2-40B4-BE49-F238E27FC236}">
                <a16:creationId xmlns:a16="http://schemas.microsoft.com/office/drawing/2014/main" id="{AEA6BF85-61A8-4886-A2A8-7F2A88E5920A}"/>
              </a:ext>
            </a:extLst>
          </p:cNvPr>
          <p:cNvSpPr/>
          <p:nvPr/>
        </p:nvSpPr>
        <p:spPr>
          <a:xfrm>
            <a:off x="5942045" y="3064142"/>
            <a:ext cx="1079140" cy="8652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79" name="Рисунок 3078">
            <a:extLst>
              <a:ext uri="{FF2B5EF4-FFF2-40B4-BE49-F238E27FC236}">
                <a16:creationId xmlns:a16="http://schemas.microsoft.com/office/drawing/2014/main" id="{4CC4BEDC-A0E5-4F55-A3EC-64DA415D8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874" y="1762078"/>
            <a:ext cx="4012889" cy="396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6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A59A26-8FDE-4FC3-89FD-05C4EDDF7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1558" y="488643"/>
            <a:ext cx="8911687" cy="91117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Висновок</a:t>
            </a:r>
            <a:b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11A026-7815-4072-830F-0169DA732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267" y="1106311"/>
            <a:ext cx="10837333" cy="1512711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Отже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хімічний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склад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водоростевої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сировини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дає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змогу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сказати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вона є перспективною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добавкою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збагачення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хлібобулочних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виробів</a:t>
            </a:r>
            <a:endParaRPr lang="ru-U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2090BD-EA4C-470D-86FC-9141A5463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427" y="2887240"/>
            <a:ext cx="6455102" cy="356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7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0260C3A-D9CB-4258-961B-7009F6D12EEF}"/>
              </a:ext>
            </a:extLst>
          </p:cNvPr>
          <p:cNvSpPr/>
          <p:nvPr/>
        </p:nvSpPr>
        <p:spPr>
          <a:xfrm>
            <a:off x="1185333" y="2690336"/>
            <a:ext cx="10385778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ru-RU" sz="8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ДЯКУЮ ЗА УВАГУ ! </a:t>
            </a:r>
            <a:endParaRPr lang="ru-UA" sz="8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282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B00C29-6B2A-495A-9FA3-CA9630E17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3" y="339131"/>
            <a:ext cx="11273050" cy="2335829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UA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Хліб</a:t>
            </a:r>
            <a:r>
              <a:rPr lang="ru-UA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ru-UA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</a:t>
            </a:r>
            <a:r>
              <a:rPr lang="ru-UA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UA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саме</a:t>
            </a:r>
            <a:r>
              <a:rPr lang="ru-UA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UA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життя</a:t>
            </a:r>
            <a:r>
              <a:rPr lang="ru-UA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UA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Його</a:t>
            </a:r>
            <a:r>
              <a:rPr lang="ru-UA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UA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духмяність</a:t>
            </a:r>
            <a:r>
              <a:rPr lang="ru-UA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UA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дарує</a:t>
            </a:r>
            <a:r>
              <a:rPr lang="ru-UA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UA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сподівання</a:t>
            </a:r>
            <a:r>
              <a:rPr lang="ru-UA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Хай </a:t>
            </a:r>
            <a:r>
              <a:rPr lang="ru-UA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ніколи</a:t>
            </a:r>
            <a:r>
              <a:rPr lang="ru-UA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не </a:t>
            </a:r>
            <a:r>
              <a:rPr lang="ru-UA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черствіє</a:t>
            </a:r>
            <a:r>
              <a:rPr lang="ru-UA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UA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</a:t>
            </a:r>
            <a:r>
              <a:rPr lang="ru-UA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як </a:t>
            </a:r>
            <a:r>
              <a:rPr lang="ru-UA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кажуть</a:t>
            </a:r>
            <a:r>
              <a:rPr lang="ru-UA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коли </a:t>
            </a:r>
            <a:r>
              <a:rPr lang="ru-UA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черствіє</a:t>
            </a:r>
            <a:r>
              <a:rPr lang="ru-UA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UA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хліб</a:t>
            </a:r>
            <a:r>
              <a:rPr lang="ru-UA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то </a:t>
            </a:r>
            <a:r>
              <a:rPr lang="ru-UA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черствіють</a:t>
            </a:r>
            <a:r>
              <a:rPr lang="ru-UA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UA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душі</a:t>
            </a:r>
            <a:r>
              <a:rPr lang="ru-UA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ru-UA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2 602 000+ стокових фото, фото роялті-фрі та зображень на тему хліб - iStock">
            <a:extLst>
              <a:ext uri="{FF2B5EF4-FFF2-40B4-BE49-F238E27FC236}">
                <a16:creationId xmlns:a16="http://schemas.microsoft.com/office/drawing/2014/main" id="{7F4888A4-3195-4ED0-BF80-32C772FBD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73" y="2364664"/>
            <a:ext cx="4887319" cy="325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морські водорості">
            <a:extLst>
              <a:ext uri="{FF2B5EF4-FFF2-40B4-BE49-F238E27FC236}">
                <a16:creationId xmlns:a16="http://schemas.microsoft.com/office/drawing/2014/main" id="{8BB7F04A-9E37-4F4F-AEAD-1ED6B9C10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81" y="2364664"/>
            <a:ext cx="60960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116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F9160-C986-47F6-96B3-5809AA91C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525" y="407371"/>
            <a:ext cx="10740788" cy="1762623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Хлібобулочних виробів з додавання водорості:</a:t>
            </a:r>
            <a:b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ED3334-F731-4A2E-A019-46F66E801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4775" y="1460309"/>
            <a:ext cx="10440537" cy="4990319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спіруліна </a:t>
            </a:r>
          </a:p>
          <a:p>
            <a:pPr algn="just">
              <a:lnSpc>
                <a:spcPct val="115000"/>
              </a:lnSpc>
            </a:pPr>
            <a:endParaRPr lang="uk-UA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ламінарія </a:t>
            </a:r>
          </a:p>
          <a:p>
            <a:pPr algn="just">
              <a:lnSpc>
                <a:spcPct val="115000"/>
              </a:lnSpc>
            </a:pPr>
            <a:endParaRPr lang="uk-UA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uk-UA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фукоїдан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</a:pPr>
            <a:endParaRPr lang="uk-UA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uk-UA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фукуса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651FE9-6F13-4D84-B821-27F86F1E45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20" t="18581" r="16059" b="13750"/>
          <a:stretch/>
        </p:blipFill>
        <p:spPr>
          <a:xfrm>
            <a:off x="7642744" y="3930233"/>
            <a:ext cx="3671248" cy="2006221"/>
          </a:xfrm>
          <a:prstGeom prst="rect">
            <a:avLst/>
          </a:prstGeom>
        </p:spPr>
      </p:pic>
      <p:pic>
        <p:nvPicPr>
          <p:cNvPr id="2054" name="Picture 6" descr="Морские водоросли">
            <a:extLst>
              <a:ext uri="{FF2B5EF4-FFF2-40B4-BE49-F238E27FC236}">
                <a16:creationId xmlns:a16="http://schemas.microsoft.com/office/drawing/2014/main" id="{0719ECAE-5367-4263-BAF0-92BC9921C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238" y="1643291"/>
            <a:ext cx="3053186" cy="228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007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18BC5-99F1-41CF-A7D1-6C04E737E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222" y="270933"/>
            <a:ext cx="10848622" cy="1024644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В якості цінного використання сировини можна виділити бурі водорості: </a:t>
            </a:r>
            <a:endParaRPr lang="ru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ECFFA5-0D9D-47A5-8354-78A8389F8D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172" y="1456413"/>
            <a:ext cx="10467834" cy="1163957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ЛАМІНАРІЯ (МОРСЬКА КАПУСТА) -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практично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єдине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джерело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харчового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йоду, без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якого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неможлива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нормальна робота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щитовидної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залози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5EA1A63E-759F-443B-8E45-8785828715F5}"/>
              </a:ext>
            </a:extLst>
          </p:cNvPr>
          <p:cNvSpPr txBox="1">
            <a:spLocks/>
          </p:cNvSpPr>
          <p:nvPr/>
        </p:nvSpPr>
        <p:spPr>
          <a:xfrm>
            <a:off x="7169625" y="2034178"/>
            <a:ext cx="3384076" cy="8045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UA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3391E15C-41C0-4551-BA9C-5025E24462FB}"/>
              </a:ext>
            </a:extLst>
          </p:cNvPr>
          <p:cNvSpPr txBox="1">
            <a:spLocks/>
          </p:cNvSpPr>
          <p:nvPr/>
        </p:nvSpPr>
        <p:spPr>
          <a:xfrm>
            <a:off x="6419115" y="2034178"/>
            <a:ext cx="3384076" cy="8045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UA" dirty="0"/>
          </a:p>
        </p:txBody>
      </p:sp>
      <p:pic>
        <p:nvPicPr>
          <p:cNvPr id="2052" name="Picture 4" descr="Ламинария (Морская капуста) сушеная 100 г. Интернет-магазин Sushishop.com.ua">
            <a:extLst>
              <a:ext uri="{FF2B5EF4-FFF2-40B4-BE49-F238E27FC236}">
                <a16:creationId xmlns:a16="http://schemas.microsoft.com/office/drawing/2014/main" id="{9EA00DA4-8F3D-4A8C-9809-69D7CAB61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333" y="292065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Морская капуста, ламинария - описание продукта, как выбирать, как готовить,  читайте на Gastronom.ru">
            <a:extLst>
              <a:ext uri="{FF2B5EF4-FFF2-40B4-BE49-F238E27FC236}">
                <a16:creationId xmlns:a16="http://schemas.microsoft.com/office/drawing/2014/main" id="{EE640AFE-B113-4EE3-ADAF-10FEE7FD3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50" y="2920656"/>
            <a:ext cx="2876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Ламінарія (морська капуста): Лікувальні властивості, опис, користь,  показання, застосування в медицині">
            <a:extLst>
              <a:ext uri="{FF2B5EF4-FFF2-40B4-BE49-F238E27FC236}">
                <a16:creationId xmlns:a16="http://schemas.microsoft.com/office/drawing/2014/main" id="{ABBCCB02-A09C-44B9-975A-802B1F592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120" y="2469432"/>
            <a:ext cx="2978007" cy="272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Морская капуста сушеная порошок пудра купить Украина | Магазин  Травки-Приправки">
            <a:extLst>
              <a:ext uri="{FF2B5EF4-FFF2-40B4-BE49-F238E27FC236}">
                <a16:creationId xmlns:a16="http://schemas.microsoft.com/office/drawing/2014/main" id="{72CBBB65-3005-4B4A-BF29-034A5169E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02" y="5021490"/>
            <a:ext cx="275272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619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DAD0E-5DBF-489A-A1CE-B6D6634E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410" y="92179"/>
            <a:ext cx="9880528" cy="1065289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endParaRPr lang="ru-UA" dirty="0"/>
          </a:p>
        </p:txBody>
      </p:sp>
      <p:sp>
        <p:nvSpPr>
          <p:cNvPr id="5" name="AutoShape 2" descr="Зоряні аніси на дерев'яній поверхні">
            <a:extLst>
              <a:ext uri="{FF2B5EF4-FFF2-40B4-BE49-F238E27FC236}">
                <a16:creationId xmlns:a16="http://schemas.microsoft.com/office/drawing/2014/main" id="{88E17515-BF2B-4EFC-B880-DCA8746AFA2C}"/>
              </a:ext>
            </a:extLst>
          </p:cNvPr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382137" y="300942"/>
            <a:ext cx="11392174" cy="102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3200" dirty="0"/>
              <a:t> </a:t>
            </a:r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Приготування житнього хліба з ламінарією опарним способом з додаванням анісу</a:t>
            </a:r>
            <a:endParaRPr lang="ru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256326-50A4-4D47-9602-AEB36917B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593" y="1539270"/>
            <a:ext cx="2524695" cy="2491032"/>
          </a:xfrm>
          <a:prstGeom prst="rect">
            <a:avLst/>
          </a:prstGeom>
        </p:spPr>
      </p:pic>
      <p:pic>
        <p:nvPicPr>
          <p:cNvPr id="6" name="Picture 4" descr="Хлеб с водорослями от Р.Бертине (духовка) | Рецепт | Водоросли, Хлеб, Мука">
            <a:extLst>
              <a:ext uri="{FF2B5EF4-FFF2-40B4-BE49-F238E27FC236}">
                <a16:creationId xmlns:a16="http://schemas.microsoft.com/office/drawing/2014/main" id="{764A46A1-9B12-4244-B03D-8327CD4A3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9" b="11034"/>
          <a:stretch/>
        </p:blipFill>
        <p:spPr bwMode="auto">
          <a:xfrm>
            <a:off x="8428858" y="4194144"/>
            <a:ext cx="3443417" cy="236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018430-9BDB-4FF1-9C46-9E61ABD4E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37" y="4241342"/>
            <a:ext cx="3381004" cy="2254003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C17C626C-8051-4F91-8922-7F87F193F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470" y="1539270"/>
            <a:ext cx="3577013" cy="238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AA7D0C13-2F61-4935-B176-4C7B2BD37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3" t="18881" r="7089" b="14552"/>
          <a:stretch/>
        </p:blipFill>
        <p:spPr bwMode="auto">
          <a:xfrm>
            <a:off x="4155652" y="4241341"/>
            <a:ext cx="3880695" cy="225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083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F7A13-4D76-48FF-AE69-2E5A8D46B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046" y="92024"/>
            <a:ext cx="9025841" cy="1556153"/>
          </a:xfrm>
        </p:spPr>
        <p:txBody>
          <a:bodyPr>
            <a:normAutofit fontScale="90000"/>
          </a:bodyPr>
          <a:lstStyle/>
          <a:p>
            <a:pPr algn="ctr"/>
            <a:br>
              <a:rPr lang="uk-UA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uk-UA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Властивості анісу</a:t>
            </a:r>
            <a:br>
              <a:rPr lang="ru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U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C99134-96FC-4961-8B7E-A05530CEA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0271" y="1528783"/>
            <a:ext cx="10999808" cy="100299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Аніс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звичайний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однорічна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трав'яниста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рослина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сімейства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зонтичних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прянощі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характерним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запахом і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солодкуватим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смаком - родич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кропу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кмину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фенхелю.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EEDAE42-F4B5-4E55-927F-1186C920E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118" y="3683195"/>
            <a:ext cx="2944735" cy="280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Анис семена">
            <a:extLst>
              <a:ext uri="{FF2B5EF4-FFF2-40B4-BE49-F238E27FC236}">
                <a16:creationId xmlns:a16="http://schemas.microsoft.com/office/drawing/2014/main" id="{CE34C271-26A3-45CF-9D58-9FDDE6C08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188" y="3524255"/>
            <a:ext cx="3384869" cy="296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Цветы аниса">
            <a:extLst>
              <a:ext uri="{FF2B5EF4-FFF2-40B4-BE49-F238E27FC236}">
                <a16:creationId xmlns:a16="http://schemas.microsoft.com/office/drawing/2014/main" id="{084D5CC9-DECB-474D-8BCC-725DC24B8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52" y="3757341"/>
            <a:ext cx="3300131" cy="288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713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114A8-B388-4C4E-9F2A-B265F8CD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88" y="137972"/>
            <a:ext cx="10548647" cy="143618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Приклад формового та подового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житнього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хліба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різною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кількістю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порошку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ламінарії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анісу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C13226-9B56-4698-8CF9-2575C5F96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183" y="2323085"/>
            <a:ext cx="10463301" cy="429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03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6E988F9-FB91-4E93-AA12-E345EB322604}"/>
              </a:ext>
            </a:extLst>
          </p:cNvPr>
          <p:cNvSpPr/>
          <p:nvPr/>
        </p:nvSpPr>
        <p:spPr>
          <a:xfrm>
            <a:off x="2631311" y="248611"/>
            <a:ext cx="761307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Показники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якості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житнього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хліба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додаванням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порошку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ламінарії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анісу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ru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Хлеб с водорослями от Р.Бертине (духовка) | Рецепт | Водоросли, Хлеб, Мука">
            <a:extLst>
              <a:ext uri="{FF2B5EF4-FFF2-40B4-BE49-F238E27FC236}">
                <a16:creationId xmlns:a16="http://schemas.microsoft.com/office/drawing/2014/main" id="{4F1BC5E0-7C72-498B-B948-1BCE388CC2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4"/>
          <a:stretch/>
        </p:blipFill>
        <p:spPr bwMode="auto">
          <a:xfrm>
            <a:off x="259506" y="2832381"/>
            <a:ext cx="2935368" cy="196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Хлеб с водорослями от Ришара Бертине">
            <a:extLst>
              <a:ext uri="{FF2B5EF4-FFF2-40B4-BE49-F238E27FC236}">
                <a16:creationId xmlns:a16="http://schemas.microsoft.com/office/drawing/2014/main" id="{6DEAD22C-F8E7-4F29-B914-E2C240FCB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932" y="2938734"/>
            <a:ext cx="2634045" cy="204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D98D3FA-09F6-4E40-973A-6EBDADBD9F9B}"/>
              </a:ext>
            </a:extLst>
          </p:cNvPr>
          <p:cNvSpPr/>
          <p:nvPr/>
        </p:nvSpPr>
        <p:spPr>
          <a:xfrm>
            <a:off x="1113360" y="5411979"/>
            <a:ext cx="41630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основі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 сухих водоростей ламінарії</a:t>
            </a:r>
            <a:endParaRPr lang="ru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B5AED96-D421-4FB1-9399-0A53B9553A72}"/>
              </a:ext>
            </a:extLst>
          </p:cNvPr>
          <p:cNvSpPr/>
          <p:nvPr/>
        </p:nvSpPr>
        <p:spPr>
          <a:xfrm>
            <a:off x="8039090" y="5444995"/>
            <a:ext cx="3599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 основ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і порошку з ламінарії </a:t>
            </a:r>
            <a:endParaRPr lang="ru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4" descr="Буханцов — агро — Буханцов — как организовать успешное агрохозяйство">
            <a:extLst>
              <a:ext uri="{FF2B5EF4-FFF2-40B4-BE49-F238E27FC236}">
                <a16:creationId xmlns:a16="http://schemas.microsoft.com/office/drawing/2014/main" id="{6383B8B5-6CB7-4A99-BF48-DF06D28F7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509" y="2928145"/>
            <a:ext cx="2634045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159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4A54E3-342D-4DCC-A9DD-A2C52256B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009" y="624110"/>
            <a:ext cx="9953604" cy="1526808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Фукоїдан (fucoidan) — сульфатований гетеро полісахарид, виявлений у складі бурих водоростях та голкошкірих</a:t>
            </a:r>
            <a:br>
              <a:rPr lang="uk-UA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UA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U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6" name="Picture 4" descr="Что такое ФУКОИДАН? Водоросли комбу, мозуку и мекабу имеют одну общую  черту: слизистость и клейкость на поверхности... | ВКонтакте">
            <a:extLst>
              <a:ext uri="{FF2B5EF4-FFF2-40B4-BE49-F238E27FC236}">
                <a16:creationId xmlns:a16="http://schemas.microsoft.com/office/drawing/2014/main" id="{814BE903-64EC-49D9-9381-5E90AF349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872" y="2698074"/>
            <a:ext cx="4857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Фукоидан - источник здоровья - Обзор и отзывы товаров">
            <a:extLst>
              <a:ext uri="{FF2B5EF4-FFF2-40B4-BE49-F238E27FC236}">
                <a16:creationId xmlns:a16="http://schemas.microsoft.com/office/drawing/2014/main" id="{D353D76D-0249-45B1-A233-CA7610643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8504" y="3191797"/>
            <a:ext cx="3091750" cy="174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77716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859</TotalTime>
  <Words>342</Words>
  <Application>Microsoft Office PowerPoint</Application>
  <PresentationFormat>Широкоэкранный</PresentationFormat>
  <Paragraphs>72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Century Gothic</vt:lpstr>
      <vt:lpstr>manrope</vt:lpstr>
      <vt:lpstr>Roboto</vt:lpstr>
      <vt:lpstr>Times New Roman</vt:lpstr>
      <vt:lpstr>Wingdings</vt:lpstr>
      <vt:lpstr>Wingdings 3</vt:lpstr>
      <vt:lpstr>Легкий дым</vt:lpstr>
      <vt:lpstr>       Державний навчальний заклад «ОДЕСЬКЕВИЩЕ ПРОФЕСІЙНЕ УЧИЛИЩЕ МОРСЬКОГО ТУРИСТИЧНОГО СЕРВІСУ» VII МІЖРЕГІОНАЛЬНА СТУДЕНТСЬКА НАУКОВО-ПРАКТИЧНА КОНФЕРЕНЦІЯ  ТЕМА ДОПОВІДІ: «ТЕХНОЛОГІЧНИЙ ПРОЦЕС ВИРОБНИЦТВА ХЛІБОБУЛОЧНИХ ВИРОБІВ  З ДОБАВКАМИ ВОДОРОСЛІВ ФКНКЦІОНАЛЬНОГО ПРИЗНАЧЕННЯ»    </vt:lpstr>
      <vt:lpstr>Хліб - це саме життя. Його духмяність дарує сподівання. Хай ніколи не черствіє, бо, як кажуть, коли черствіє хліб, то черствіють душі. </vt:lpstr>
      <vt:lpstr>Хлібобулочних виробів з додавання водорості:  </vt:lpstr>
      <vt:lpstr>В якості цінного використання сировини можна виділити бурі водорості: </vt:lpstr>
      <vt:lpstr> </vt:lpstr>
      <vt:lpstr>  Властивості анісу </vt:lpstr>
      <vt:lpstr>Приклад формового та подового житнього хліба з різною кількістю порошку ламінарії та анісу: </vt:lpstr>
      <vt:lpstr>Презентация PowerPoint</vt:lpstr>
      <vt:lpstr>Фукоїдан (fucoidan) — сульфатований гетеро полісахарид, виявлений у складі бурих водоростях та голкошкірих  </vt:lpstr>
      <vt:lpstr>Органоліптичні показники якості хліба </vt:lpstr>
      <vt:lpstr>                                                       </vt:lpstr>
      <vt:lpstr>Переваги та недоліки хліба з фукоїданом </vt:lpstr>
      <vt:lpstr>Спіруліна відноситься до дуже рідкісного виду ціанобактерій, які здатні накопичувати в клітинах людського тіла корисні речовини. </vt:lpstr>
      <vt:lpstr>Приготування хліба безопарним способом з додавання мікро водорості спіруліна</vt:lpstr>
      <vt:lpstr>Якість  хліба з використанням спіруліни:</vt:lpstr>
      <vt:lpstr>Висновок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ANDY</dc:creator>
  <cp:lastModifiedBy>ANDY</cp:lastModifiedBy>
  <cp:revision>61</cp:revision>
  <dcterms:created xsi:type="dcterms:W3CDTF">2024-01-28T15:07:35Z</dcterms:created>
  <dcterms:modified xsi:type="dcterms:W3CDTF">2024-02-02T19:04:25Z</dcterms:modified>
</cp:coreProperties>
</file>