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3" r:id="rId9"/>
    <p:sldId id="264" r:id="rId10"/>
    <p:sldId id="266" r:id="rId11"/>
    <p:sldId id="262" r:id="rId12"/>
    <p:sldId id="268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4" autoAdjust="0"/>
    <p:restoredTop sz="94660"/>
  </p:normalViewPr>
  <p:slideViewPr>
    <p:cSldViewPr>
      <p:cViewPr>
        <p:scale>
          <a:sx n="78" d="100"/>
          <a:sy n="78" d="100"/>
        </p:scale>
        <p:origin x="-53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288032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tx2"/>
                </a:solidFill>
              </a:rPr>
              <a:t>Одеське вище професійне</a:t>
            </a:r>
            <a:br>
              <a:rPr lang="uk-UA" sz="4800" b="1" dirty="0" smtClean="0">
                <a:solidFill>
                  <a:schemeClr val="tx2"/>
                </a:solidFill>
              </a:rPr>
            </a:br>
            <a:r>
              <a:rPr lang="uk-UA" sz="4800" b="1" dirty="0" smtClean="0">
                <a:solidFill>
                  <a:schemeClr val="tx2"/>
                </a:solidFill>
              </a:rPr>
              <a:t>училище</a:t>
            </a:r>
            <a:br>
              <a:rPr lang="uk-UA" sz="4800" b="1" dirty="0" smtClean="0">
                <a:solidFill>
                  <a:schemeClr val="tx2"/>
                </a:solidFill>
              </a:rPr>
            </a:br>
            <a:r>
              <a:rPr lang="uk-UA" sz="4800" b="1" dirty="0" smtClean="0">
                <a:solidFill>
                  <a:schemeClr val="tx2"/>
                </a:solidFill>
              </a:rPr>
              <a:t>морського туристичного</a:t>
            </a:r>
            <a:br>
              <a:rPr lang="uk-UA" sz="4800" b="1" dirty="0" smtClean="0">
                <a:solidFill>
                  <a:schemeClr val="tx2"/>
                </a:solidFill>
              </a:rPr>
            </a:br>
            <a:r>
              <a:rPr lang="uk-UA" sz="4800" b="1" dirty="0" smtClean="0">
                <a:solidFill>
                  <a:schemeClr val="tx2"/>
                </a:solidFill>
              </a:rPr>
              <a:t>сервісу</a:t>
            </a:r>
            <a:endParaRPr lang="uk-UA" sz="48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76672"/>
            <a:ext cx="1510167" cy="1473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1" descr="Одеське вище професійне училище морського туристичного сервісу, державний  навчальний заклад на 048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1438159" cy="148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2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tx2"/>
                </a:solidFill>
              </a:rPr>
              <a:t>Щоб показати, як </a:t>
            </a:r>
            <a:r>
              <a:rPr lang="uk-UA" sz="3600" b="1" dirty="0">
                <a:solidFill>
                  <a:schemeClr val="tx2"/>
                </a:solidFill>
              </a:rPr>
              <a:t>долучається до світових </a:t>
            </a:r>
            <a:r>
              <a:rPr lang="uk-UA" sz="3600" b="1" dirty="0" smtClean="0">
                <a:solidFill>
                  <a:schemeClr val="tx2"/>
                </a:solidFill>
              </a:rPr>
              <a:t>тенденцій </a:t>
            </a:r>
            <a:r>
              <a:rPr lang="uk-UA" sz="3600" b="1" dirty="0">
                <a:solidFill>
                  <a:schemeClr val="tx2"/>
                </a:solidFill>
              </a:rPr>
              <a:t>інтернет-реклами готельний бізнес міста Одеси </a:t>
            </a:r>
            <a:r>
              <a:rPr lang="uk-UA" sz="3600" b="1" dirty="0" smtClean="0">
                <a:solidFill>
                  <a:schemeClr val="tx2"/>
                </a:solidFill>
              </a:rPr>
              <a:t>було проведено порівняння за </a:t>
            </a:r>
            <a:r>
              <a:rPr lang="uk-UA" sz="3600" b="1" dirty="0">
                <a:solidFill>
                  <a:schemeClr val="tx2"/>
                </a:solidFill>
              </a:rPr>
              <a:t>загальними тенденціями </a:t>
            </a:r>
            <a:r>
              <a:rPr lang="uk-UA" sz="3600" b="1" dirty="0" smtClean="0">
                <a:solidFill>
                  <a:schemeClr val="tx2"/>
                </a:solidFill>
              </a:rPr>
              <a:t>із конкурентами, сайтів готелів, з</a:t>
            </a:r>
            <a:r>
              <a:rPr lang="uk-UA" sz="3600" b="1" dirty="0">
                <a:solidFill>
                  <a:schemeClr val="tx2"/>
                </a:solidFill>
              </a:rPr>
              <a:t>а</a:t>
            </a:r>
            <a:r>
              <a:rPr lang="uk-UA" sz="3600" b="1" dirty="0" smtClean="0">
                <a:solidFill>
                  <a:schemeClr val="tx2"/>
                </a:solidFill>
              </a:rPr>
              <a:t> </a:t>
            </a:r>
            <a:r>
              <a:rPr lang="uk-UA" sz="3600" b="1" dirty="0">
                <a:solidFill>
                  <a:schemeClr val="tx2"/>
                </a:solidFill>
              </a:rPr>
              <a:t>допомогою </a:t>
            </a:r>
            <a:r>
              <a:rPr lang="uk-UA" sz="3600" b="1" dirty="0" smtClean="0">
                <a:solidFill>
                  <a:schemeClr val="tx2"/>
                </a:solidFill>
              </a:rPr>
              <a:t>незалежного дослідника 10 п’ятизіркових </a:t>
            </a:r>
            <a:r>
              <a:rPr lang="uk-UA" sz="3600" b="1" dirty="0">
                <a:solidFill>
                  <a:schemeClr val="tx2"/>
                </a:solidFill>
              </a:rPr>
              <a:t>готелів міста </a:t>
            </a:r>
            <a:r>
              <a:rPr lang="uk-UA" sz="3600" b="1" dirty="0" smtClean="0">
                <a:solidFill>
                  <a:schemeClr val="tx2"/>
                </a:solidFill>
              </a:rPr>
              <a:t>Одеси</a:t>
            </a:r>
            <a:endParaRPr lang="ru-RU" sz="3600" b="1" dirty="0">
              <a:solidFill>
                <a:schemeClr val="tx2"/>
              </a:solidFill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6780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33055"/>
            <a:ext cx="3528393" cy="27200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442" y="1196752"/>
            <a:ext cx="2622202" cy="25075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191774"/>
            <a:ext cx="2341649" cy="24474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" y="620688"/>
            <a:ext cx="3212976" cy="2897094"/>
          </a:xfrm>
          <a:prstGeom prst="rect">
            <a:avLst/>
          </a:prstGeom>
        </p:spPr>
      </p:pic>
      <p:sp>
        <p:nvSpPr>
          <p:cNvPr id="7" name="Текст 2"/>
          <p:cNvSpPr txBox="1">
            <a:spLocks/>
          </p:cNvSpPr>
          <p:nvPr/>
        </p:nvSpPr>
        <p:spPr>
          <a:xfrm>
            <a:off x="3419872" y="836713"/>
            <a:ext cx="2844595" cy="2952328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/>
              <a:t>NЕМО, </a:t>
            </a:r>
            <a:endParaRPr lang="uk-UA" b="1" dirty="0" smtClean="0"/>
          </a:p>
          <a:p>
            <a:r>
              <a:rPr lang="uk-UA" b="1" dirty="0" smtClean="0"/>
              <a:t>Premier </a:t>
            </a:r>
            <a:r>
              <a:rPr lang="uk-UA" b="1" dirty="0"/>
              <a:t>hotel Odesa, </a:t>
            </a:r>
            <a:endParaRPr lang="uk-UA" b="1" dirty="0" smtClean="0"/>
          </a:p>
          <a:p>
            <a:r>
              <a:rPr lang="uk-UA" b="1" dirty="0" smtClean="0"/>
              <a:t>Готель Бристоль</a:t>
            </a:r>
            <a:r>
              <a:rPr lang="uk-UA" b="1" dirty="0"/>
              <a:t>, Отель Маристелла</a:t>
            </a:r>
            <a:endParaRPr lang="ru-RU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763688" y="116632"/>
            <a:ext cx="6408711" cy="79208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i="1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331640" y="188640"/>
            <a:ext cx="6624736" cy="504056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i="1" dirty="0" smtClean="0"/>
              <a:t>Порівняння проводилось між готелями 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4553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 txBox="1">
            <a:spLocks/>
          </p:cNvSpPr>
          <p:nvPr/>
        </p:nvSpPr>
        <p:spPr>
          <a:xfrm>
            <a:off x="501366" y="2774693"/>
            <a:ext cx="8424936" cy="1158364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b="1" dirty="0"/>
              <a:t> </a:t>
            </a:r>
            <a:r>
              <a:rPr lang="uk-UA" b="1" dirty="0" smtClean="0"/>
              <a:t>А також: KADORR </a:t>
            </a:r>
            <a:r>
              <a:rPr lang="uk-UA" b="1" dirty="0"/>
              <a:t>готель, Отель Дюк, </a:t>
            </a:r>
            <a:r>
              <a:rPr lang="uk-UA" b="1" dirty="0" smtClean="0"/>
              <a:t>Бутік </a:t>
            </a:r>
            <a:r>
              <a:rPr lang="uk-UA" b="1" dirty="0"/>
              <a:t>Готель Каліфорнія, Отель Panorama De Luxe, Отель Hotel de Paris </a:t>
            </a:r>
            <a:r>
              <a:rPr lang="uk-UA" b="1" dirty="0" smtClean="0"/>
              <a:t>Odessa</a:t>
            </a:r>
            <a:r>
              <a:rPr lang="uk-UA" b="1" dirty="0"/>
              <a:t>, Бутік-готель "Отрада"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3" y="614453"/>
            <a:ext cx="2409303" cy="2160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46329"/>
            <a:ext cx="2454962" cy="26906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19729" r="-1131" b="4194"/>
          <a:stretch/>
        </p:blipFill>
        <p:spPr>
          <a:xfrm>
            <a:off x="6264467" y="4146328"/>
            <a:ext cx="2655937" cy="24218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1" y="498848"/>
            <a:ext cx="2696516" cy="21620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005064"/>
            <a:ext cx="2050157" cy="26365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214" y="616001"/>
            <a:ext cx="318723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5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3168352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tx2"/>
                </a:solidFill>
              </a:rPr>
              <a:t>Щоб провести </a:t>
            </a:r>
            <a:r>
              <a:rPr lang="uk-UA" sz="3200" b="1" dirty="0">
                <a:solidFill>
                  <a:schemeClr val="tx2"/>
                </a:solidFill>
              </a:rPr>
              <a:t>бенчмаркінг </a:t>
            </a:r>
            <a:r>
              <a:rPr lang="uk-UA" sz="3200" b="1" dirty="0" smtClean="0">
                <a:solidFill>
                  <a:schemeClr val="tx2"/>
                </a:solidFill>
              </a:rPr>
              <a:t>цих 10 готелів було </a:t>
            </a:r>
            <a:r>
              <a:rPr lang="uk-UA" sz="3200" b="1" dirty="0">
                <a:solidFill>
                  <a:schemeClr val="tx2"/>
                </a:solidFill>
              </a:rPr>
              <a:t>вирішено скористатися сайтом міжнародної компанії  </a:t>
            </a:r>
            <a:r>
              <a:rPr lang="uk-UA" sz="3200" b="1" dirty="0" smtClean="0">
                <a:solidFill>
                  <a:schemeClr val="tx2"/>
                </a:solidFill>
              </a:rPr>
              <a:t>SIMILAR</a:t>
            </a:r>
            <a:r>
              <a:rPr lang="en-US" sz="3200" b="1" dirty="0" smtClean="0">
                <a:solidFill>
                  <a:schemeClr val="tx2"/>
                </a:solidFill>
              </a:rPr>
              <a:t>WEB</a:t>
            </a:r>
            <a:r>
              <a:rPr lang="uk-UA" sz="3200" b="1" dirty="0">
                <a:solidFill>
                  <a:schemeClr val="tx2"/>
                </a:solidFill>
              </a:rPr>
              <a:t>. Після реєстрації, було </a:t>
            </a:r>
            <a:r>
              <a:rPr lang="uk-UA" sz="3200" b="1" dirty="0" smtClean="0">
                <a:solidFill>
                  <a:schemeClr val="tx2"/>
                </a:solidFill>
              </a:rPr>
              <a:t>виконано </a:t>
            </a:r>
            <a:r>
              <a:rPr lang="uk-UA" sz="3200" b="1" dirty="0">
                <a:solidFill>
                  <a:schemeClr val="tx2"/>
                </a:solidFill>
              </a:rPr>
              <a:t>вхід  на сайт компанії і отримано для ознайомлення 7 діб безкоштовного користування.</a:t>
            </a:r>
            <a:r>
              <a:rPr lang="ru-RU" sz="3200" b="1" dirty="0">
                <a:solidFill>
                  <a:schemeClr val="tx2"/>
                </a:solidFill>
              </a:rPr>
              <a:t/>
            </a:r>
            <a:br>
              <a:rPr lang="ru-RU" sz="3200" b="1" dirty="0">
                <a:solidFill>
                  <a:schemeClr val="tx2"/>
                </a:solidFill>
              </a:rPr>
            </a:b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1919" y="4077072"/>
            <a:ext cx="2232249" cy="20199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221088"/>
            <a:ext cx="2045990" cy="157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5184576" cy="359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332656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2"/>
                </a:solidFill>
              </a:rPr>
              <a:t>На сторінках  кампанії SIMILARWEB дані за вересень-листопад по 10 готелям мали такий вигляд </a:t>
            </a:r>
            <a:endParaRPr lang="uk-UA" sz="2400" b="1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6154621" cy="340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39769"/>
            <a:ext cx="1647721" cy="12650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703693"/>
            <a:ext cx="1225240" cy="94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1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uk-UA" sz="2000" b="1" dirty="0" smtClean="0"/>
              <a:t>ЗА ДАНИМИ КЛЮЧОВИХ ПОКАЗНИКІВ БУЛА ОФОРМЛЕНА ТАБЛИЦЯ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496944" cy="51845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8" y="891362"/>
            <a:ext cx="88582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08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1412776"/>
            <a:ext cx="7772400" cy="3384376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solidFill>
                  <a:schemeClr val="tx2"/>
                </a:solidFill>
              </a:rPr>
              <a:t>З таблиці видно, що за даний період  лише у половини готелів    представлені всі ключові показники даної </a:t>
            </a:r>
            <a:r>
              <a:rPr lang="uk-UA" sz="2800" b="1" dirty="0" smtClean="0">
                <a:solidFill>
                  <a:schemeClr val="tx2"/>
                </a:solidFill>
              </a:rPr>
              <a:t>таблиці, </a:t>
            </a:r>
            <a:r>
              <a:rPr lang="uk-UA" sz="2800" b="1" dirty="0">
                <a:solidFill>
                  <a:schemeClr val="tx2"/>
                </a:solidFill>
              </a:rPr>
              <a:t>а в </a:t>
            </a:r>
            <a:r>
              <a:rPr lang="uk-UA" sz="2800" b="1" dirty="0" smtClean="0">
                <a:solidFill>
                  <a:schemeClr val="tx2"/>
                </a:solidFill>
              </a:rPr>
              <a:t>готелі </a:t>
            </a:r>
            <a:r>
              <a:rPr lang="uk-UA" sz="2800" b="1" dirty="0">
                <a:solidFill>
                  <a:schemeClr val="tx2"/>
                </a:solidFill>
              </a:rPr>
              <a:t>«Panorama De Luxe</a:t>
            </a:r>
            <a:r>
              <a:rPr lang="uk-UA" sz="2800" b="1" dirty="0" smtClean="0">
                <a:solidFill>
                  <a:schemeClr val="tx2"/>
                </a:solidFill>
              </a:rPr>
              <a:t>»,  </a:t>
            </a:r>
            <a:r>
              <a:rPr lang="uk-UA" sz="2800" b="1" dirty="0">
                <a:solidFill>
                  <a:schemeClr val="tx2"/>
                </a:solidFill>
              </a:rPr>
              <a:t>дані відсутні по всім позиціям таблиці. </a:t>
            </a:r>
            <a:r>
              <a:rPr lang="ru-RU" sz="2800" b="1" dirty="0">
                <a:solidFill>
                  <a:schemeClr val="tx2"/>
                </a:solidFill>
              </a:rPr>
              <a:t/>
            </a:r>
            <a:br>
              <a:rPr lang="ru-RU" sz="2800" b="1" dirty="0">
                <a:solidFill>
                  <a:schemeClr val="tx2"/>
                </a:solidFill>
              </a:rPr>
            </a:br>
            <a:r>
              <a:rPr lang="uk-UA" sz="2800" b="1" dirty="0">
                <a:solidFill>
                  <a:schemeClr val="tx2"/>
                </a:solidFill>
              </a:rPr>
              <a:t>Щомісячних  візитів, щомісячних унікальних відвідувачів, </a:t>
            </a:r>
            <a:r>
              <a:rPr lang="uk-UA" sz="2800" b="1" dirty="0" smtClean="0">
                <a:solidFill>
                  <a:schemeClr val="tx2"/>
                </a:solidFill>
              </a:rPr>
              <a:t>співвідношення </a:t>
            </a:r>
            <a:r>
              <a:rPr lang="uk-UA" sz="2800" b="1" dirty="0">
                <a:solidFill>
                  <a:schemeClr val="tx2"/>
                </a:solidFill>
              </a:rPr>
              <a:t>загальної кількості відвідувань до  кількості унікальних відвідувань - найбільше в готеля NЕМО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5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476672"/>
            <a:ext cx="7772400" cy="5688632"/>
          </a:xfrm>
        </p:spPr>
        <p:txBody>
          <a:bodyPr>
            <a:normAutofit fontScale="90000"/>
          </a:bodyPr>
          <a:lstStyle/>
          <a:p>
            <a:r>
              <a:rPr lang="uk-UA" sz="2700" b="1" dirty="0">
                <a:solidFill>
                  <a:schemeClr val="tx2"/>
                </a:solidFill>
              </a:rPr>
              <a:t>Готель NЕМО єдиний з розглянутих, в якого в наявності всі ключові показники </a:t>
            </a:r>
            <a:r>
              <a:rPr lang="uk-UA" sz="2700" b="1" dirty="0" smtClean="0">
                <a:solidFill>
                  <a:schemeClr val="tx2"/>
                </a:solidFill>
              </a:rPr>
              <a:t>бенчмаркінгу, проведеному </a:t>
            </a:r>
            <a:r>
              <a:rPr lang="uk-UA" sz="2700" b="1" dirty="0">
                <a:solidFill>
                  <a:schemeClr val="tx2"/>
                </a:solidFill>
              </a:rPr>
              <a:t>SIMILAR</a:t>
            </a:r>
            <a:r>
              <a:rPr lang="en-US" sz="2700" b="1" dirty="0">
                <a:solidFill>
                  <a:schemeClr val="tx2"/>
                </a:solidFill>
              </a:rPr>
              <a:t>VEB</a:t>
            </a:r>
            <a:r>
              <a:rPr lang="uk-UA" sz="2700" b="1" dirty="0">
                <a:solidFill>
                  <a:schemeClr val="tx2"/>
                </a:solidFill>
              </a:rPr>
              <a:t>. </a:t>
            </a:r>
            <a:r>
              <a:rPr lang="ru-RU" sz="2700" b="1" dirty="0">
                <a:solidFill>
                  <a:schemeClr val="tx2"/>
                </a:solidFill>
              </a:rPr>
              <a:t/>
            </a:r>
            <a:br>
              <a:rPr lang="ru-RU" sz="2700" b="1" dirty="0">
                <a:solidFill>
                  <a:schemeClr val="tx2"/>
                </a:solidFill>
              </a:rPr>
            </a:br>
            <a:r>
              <a:rPr lang="uk-UA" sz="2200" b="1" dirty="0" smtClean="0">
                <a:solidFill>
                  <a:schemeClr val="tx2"/>
                </a:solidFill>
              </a:rPr>
              <a:t>Розглянемо </a:t>
            </a:r>
            <a:r>
              <a:rPr lang="uk-UA" sz="2200" b="1" dirty="0">
                <a:solidFill>
                  <a:schemeClr val="tx2"/>
                </a:solidFill>
              </a:rPr>
              <a:t>їх значення.</a:t>
            </a:r>
            <a:r>
              <a:rPr lang="ru-RU" sz="2200" b="1" dirty="0">
                <a:solidFill>
                  <a:schemeClr val="tx2"/>
                </a:solidFill>
              </a:rPr>
              <a:t/>
            </a:r>
            <a:br>
              <a:rPr lang="ru-RU" sz="2200" b="1" dirty="0">
                <a:solidFill>
                  <a:schemeClr val="tx2"/>
                </a:solidFill>
              </a:rPr>
            </a:br>
            <a:r>
              <a:rPr lang="uk-UA" sz="2200" b="1" dirty="0">
                <a:solidFill>
                  <a:schemeClr val="tx2"/>
                </a:solidFill>
              </a:rPr>
              <a:t>Щомісячні візити – 19243, це кількість користувачів, які переглянули сторінки сайту; щомісячні унікальні відвідувачі – 11745, це кількість користувачів з унікальною </a:t>
            </a:r>
            <a:r>
              <a:rPr lang="uk-UA" sz="2200" b="1" dirty="0" smtClean="0">
                <a:solidFill>
                  <a:schemeClr val="tx2"/>
                </a:solidFill>
              </a:rPr>
              <a:t>IP-</a:t>
            </a:r>
            <a:r>
              <a:rPr lang="uk-UA" sz="2200" b="1" dirty="0" err="1" smtClean="0">
                <a:solidFill>
                  <a:schemeClr val="tx2"/>
                </a:solidFill>
              </a:rPr>
              <a:t>адресою</a:t>
            </a:r>
            <a:r>
              <a:rPr lang="uk-UA" sz="2200" b="1" dirty="0">
                <a:solidFill>
                  <a:schemeClr val="tx2"/>
                </a:solidFill>
              </a:rPr>
              <a:t>. </a:t>
            </a:r>
            <a:r>
              <a:rPr lang="uk-UA" sz="2200" b="1" dirty="0" smtClean="0">
                <a:solidFill>
                  <a:schemeClr val="tx2"/>
                </a:solidFill>
              </a:rPr>
              <a:t/>
            </a:r>
            <a:br>
              <a:rPr lang="uk-UA" sz="2200" b="1" dirty="0" smtClean="0">
                <a:solidFill>
                  <a:schemeClr val="tx2"/>
                </a:solidFill>
              </a:rPr>
            </a:br>
            <a:r>
              <a:rPr lang="uk-UA" sz="2200" b="1" dirty="0" smtClean="0">
                <a:solidFill>
                  <a:schemeClr val="tx2"/>
                </a:solidFill>
              </a:rPr>
              <a:t>Значення </a:t>
            </a:r>
            <a:r>
              <a:rPr lang="uk-UA" sz="2200" b="1" dirty="0">
                <a:solidFill>
                  <a:schemeClr val="tx2"/>
                </a:solidFill>
              </a:rPr>
              <a:t>&lt;5000, в </a:t>
            </a:r>
            <a:r>
              <a:rPr lang="uk-UA" sz="2200" b="1" dirty="0" smtClean="0">
                <a:solidFill>
                  <a:schemeClr val="tx2"/>
                </a:solidFill>
              </a:rPr>
              <a:t>даному контексті </a:t>
            </a:r>
            <a:r>
              <a:rPr lang="uk-UA" sz="2200" b="1" dirty="0">
                <a:solidFill>
                  <a:schemeClr val="tx2"/>
                </a:solidFill>
              </a:rPr>
              <a:t>показує, що щомісячні візити  і щомісячні унікальні відвідувачі були </a:t>
            </a:r>
            <a:r>
              <a:rPr lang="uk-UA" sz="2200" b="1" dirty="0" smtClean="0">
                <a:solidFill>
                  <a:schemeClr val="tx2"/>
                </a:solidFill>
              </a:rPr>
              <a:t>менші </a:t>
            </a:r>
            <a:r>
              <a:rPr lang="uk-UA" sz="2200" b="1" dirty="0">
                <a:solidFill>
                  <a:schemeClr val="tx2"/>
                </a:solidFill>
              </a:rPr>
              <a:t>за </a:t>
            </a:r>
            <a:r>
              <a:rPr lang="uk-UA" sz="2200" b="1" dirty="0" smtClean="0">
                <a:solidFill>
                  <a:schemeClr val="tx2"/>
                </a:solidFill>
              </a:rPr>
              <a:t>статистичну погрішність сайту дослідження</a:t>
            </a:r>
            <a:r>
              <a:rPr lang="uk-UA" sz="2200" b="1" dirty="0">
                <a:solidFill>
                  <a:schemeClr val="tx2"/>
                </a:solidFill>
              </a:rPr>
              <a:t>. 1,64 -співвідношення щомісячних </a:t>
            </a:r>
            <a:r>
              <a:rPr lang="uk-UA" sz="2200" b="1" dirty="0" smtClean="0">
                <a:solidFill>
                  <a:schemeClr val="tx2"/>
                </a:solidFill>
              </a:rPr>
              <a:t>відвідувачів </a:t>
            </a:r>
            <a:r>
              <a:rPr lang="uk-UA" sz="2200" b="1" dirty="0">
                <a:solidFill>
                  <a:schemeClr val="tx2"/>
                </a:solidFill>
              </a:rPr>
              <a:t>до щомісячних унікальних відвідувачів показує </a:t>
            </a:r>
            <a:r>
              <a:rPr lang="uk-UA" sz="2200" b="1" dirty="0" smtClean="0">
                <a:solidFill>
                  <a:schemeClr val="tx2"/>
                </a:solidFill>
              </a:rPr>
              <a:t>відвідуваність </a:t>
            </a:r>
            <a:r>
              <a:rPr lang="uk-UA" sz="2200" b="1" dirty="0">
                <a:solidFill>
                  <a:schemeClr val="tx2"/>
                </a:solidFill>
              </a:rPr>
              <a:t>сайту; тривалість візиту - 00:00:46, показує на який час  користувач затримався на сайті; 3,53 – це стільки сторінок користувач відвідав за візит; показник відмов, відображає кількість відвідувачів сайту, які покинули його раніше мінімально встановленого терміну (як правило, це 10 секунд). </a:t>
            </a:r>
            <a:r>
              <a:rPr lang="ru-RU" sz="2200" dirty="0">
                <a:solidFill>
                  <a:schemeClr val="tx2"/>
                </a:solidFill>
              </a:rPr>
              <a:t/>
            </a:r>
            <a:br>
              <a:rPr lang="ru-RU" sz="2200" dirty="0">
                <a:solidFill>
                  <a:schemeClr val="tx2"/>
                </a:solidFill>
              </a:rPr>
            </a:b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6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7772400" cy="4464496"/>
          </a:xfrm>
        </p:spPr>
        <p:txBody>
          <a:bodyPr>
            <a:noAutofit/>
          </a:bodyPr>
          <a:lstStyle/>
          <a:p>
            <a:r>
              <a:rPr lang="uk-UA" sz="1600" b="1" dirty="0">
                <a:solidFill>
                  <a:schemeClr val="tx2"/>
                </a:solidFill>
              </a:rPr>
              <a:t>Аналіз даних </a:t>
            </a:r>
            <a:r>
              <a:rPr lang="uk-UA" sz="1600" b="1" dirty="0" smtClean="0">
                <a:solidFill>
                  <a:schemeClr val="tx2"/>
                </a:solidFill>
              </a:rPr>
              <a:t> таблиці «Показники </a:t>
            </a:r>
            <a:r>
              <a:rPr lang="uk-UA" sz="1600" b="1" dirty="0">
                <a:solidFill>
                  <a:schemeClr val="tx2"/>
                </a:solidFill>
              </a:rPr>
              <a:t>роботи сайтів готелів Одеси, представлені на сторінках компанії SIMILARVEB»  показує, що сайти готелів в наявності,  їх відвідують, аналізують.  Вони знаходяться у світовому інформаційному просторі.  Сучасні технології на статистичному рівні </a:t>
            </a:r>
            <a:r>
              <a:rPr lang="uk-UA" sz="1600" b="1" dirty="0" smtClean="0">
                <a:solidFill>
                  <a:schemeClr val="tx2"/>
                </a:solidFill>
              </a:rPr>
              <a:t>дають </a:t>
            </a:r>
            <a:r>
              <a:rPr lang="uk-UA" sz="1600" b="1" dirty="0">
                <a:solidFill>
                  <a:schemeClr val="tx2"/>
                </a:solidFill>
              </a:rPr>
              <a:t>всі </a:t>
            </a:r>
            <a:r>
              <a:rPr lang="uk-UA" sz="1600" b="1" dirty="0" smtClean="0">
                <a:solidFill>
                  <a:schemeClr val="tx2"/>
                </a:solidFill>
              </a:rPr>
              <a:t>шанси </a:t>
            </a:r>
            <a:r>
              <a:rPr lang="uk-UA" sz="1600" b="1" dirty="0">
                <a:solidFill>
                  <a:schemeClr val="tx2"/>
                </a:solidFill>
              </a:rPr>
              <a:t>зрозуміти потреби клієнта і згенерувати максимально підходящу рекламу,  яка приведе до ефективного збільшення охоплення аудиторії та утримання поточних клієнтів.</a:t>
            </a:r>
            <a:r>
              <a:rPr lang="ru-RU" sz="1600" b="1" dirty="0">
                <a:solidFill>
                  <a:schemeClr val="tx2"/>
                </a:solidFill>
              </a:rPr>
              <a:t/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uk-UA" sz="1600" b="1" dirty="0">
                <a:solidFill>
                  <a:schemeClr val="tx2"/>
                </a:solidFill>
              </a:rPr>
              <a:t>Таким чином, можна зробити висновок  про залучення провідних готелів міста Одеси до світових </a:t>
            </a:r>
            <a:r>
              <a:rPr lang="uk-UA" sz="1600" b="1" dirty="0" smtClean="0">
                <a:solidFill>
                  <a:schemeClr val="tx2"/>
                </a:solidFill>
              </a:rPr>
              <a:t>тенденцій </a:t>
            </a:r>
            <a:r>
              <a:rPr lang="uk-UA" sz="1600" b="1" dirty="0">
                <a:solidFill>
                  <a:schemeClr val="tx2"/>
                </a:solidFill>
              </a:rPr>
              <a:t>інтернет-реклами.</a:t>
            </a:r>
            <a:r>
              <a:rPr lang="ru-RU" sz="1600" b="1" dirty="0">
                <a:solidFill>
                  <a:schemeClr val="tx2"/>
                </a:solidFill>
              </a:rPr>
              <a:t/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uk-UA" sz="1600" b="1" dirty="0">
                <a:solidFill>
                  <a:schemeClr val="tx2"/>
                </a:solidFill>
              </a:rPr>
              <a:t>Для цього є всі можливості, починаючі від наявності сайту –  і до доступу до програм, якими дієвість роботи інтернет-реклами на сайті можна оцінити. Адже скористатися послугами компаній з </a:t>
            </a:r>
            <a:r>
              <a:rPr lang="uk-UA" sz="1600" b="1" dirty="0" smtClean="0">
                <a:solidFill>
                  <a:schemeClr val="tx2"/>
                </a:solidFill>
              </a:rPr>
              <a:t>веб-аналітики </a:t>
            </a:r>
            <a:r>
              <a:rPr lang="uk-UA" sz="1600" b="1" dirty="0">
                <a:solidFill>
                  <a:schemeClr val="tx2"/>
                </a:solidFill>
              </a:rPr>
              <a:t>може кожен </a:t>
            </a:r>
            <a:r>
              <a:rPr lang="uk-UA" sz="1600" b="1" dirty="0" smtClean="0">
                <a:solidFill>
                  <a:schemeClr val="tx2"/>
                </a:solidFill>
              </a:rPr>
              <a:t>зацікавлений </a:t>
            </a:r>
            <a:r>
              <a:rPr lang="uk-UA" sz="1600" b="1" dirty="0">
                <a:solidFill>
                  <a:schemeClr val="tx2"/>
                </a:solidFill>
              </a:rPr>
              <a:t>користувач. </a:t>
            </a:r>
            <a:r>
              <a:rPr lang="ru-RU" sz="1600" b="1" dirty="0">
                <a:solidFill>
                  <a:schemeClr val="tx2"/>
                </a:solidFill>
              </a:rPr>
              <a:t/>
            </a:r>
            <a:br>
              <a:rPr lang="ru-RU" sz="1600" b="1" dirty="0">
                <a:solidFill>
                  <a:schemeClr val="tx2"/>
                </a:solidFill>
              </a:rPr>
            </a:br>
            <a:r>
              <a:rPr lang="uk-UA" sz="1600" b="1" dirty="0">
                <a:solidFill>
                  <a:schemeClr val="tx2"/>
                </a:solidFill>
              </a:rPr>
              <a:t>На жаль, і реклама, і інтернет-реклама – ознаки мирного часу, які не можуть працювати коректно в нинішніх умовах.</a:t>
            </a:r>
            <a:r>
              <a:rPr lang="ru-RU" sz="1600" dirty="0">
                <a:solidFill>
                  <a:schemeClr val="tx2"/>
                </a:solidFill>
              </a:rPr>
              <a:t/>
            </a:r>
            <a:br>
              <a:rPr lang="ru-RU" sz="1600" dirty="0">
                <a:solidFill>
                  <a:schemeClr val="tx2"/>
                </a:solidFill>
              </a:rPr>
            </a:br>
            <a:endParaRPr lang="ru-RU" sz="1600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412776"/>
            <a:ext cx="6417734" cy="507753"/>
          </a:xfrm>
        </p:spPr>
        <p:txBody>
          <a:bodyPr/>
          <a:lstStyle/>
          <a:p>
            <a:r>
              <a:rPr lang="uk-UA" b="1" dirty="0" smtClean="0">
                <a:solidFill>
                  <a:schemeClr val="tx2"/>
                </a:solidFill>
              </a:rPr>
              <a:t>ВИСНОВКИ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3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919163"/>
            <a:ext cx="6505575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66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404664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FFFF00"/>
                </a:solidFill>
              </a:rPr>
              <a:t>Державний навчальний заклад</a:t>
            </a:r>
            <a:br>
              <a:rPr lang="uk-UA" dirty="0">
                <a:solidFill>
                  <a:srgbClr val="FFFF00"/>
                </a:solidFill>
              </a:rPr>
            </a:br>
            <a:r>
              <a:rPr lang="uk-UA" dirty="0">
                <a:solidFill>
                  <a:srgbClr val="FFFF00"/>
                </a:solidFill>
              </a:rPr>
              <a:t> «ОДЕСЬКЕ ВИЩЕ ПРОФЕСІЙНЕ УЧИЛИЩЕ МОРСЬКОГО ТУРИСТИЧНОГО СЕРВІСУ»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050995"/>
            <a:ext cx="82809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C000"/>
                </a:solidFill>
              </a:rPr>
              <a:t>V</a:t>
            </a:r>
            <a:r>
              <a:rPr lang="uk-UA" sz="1600" b="1" dirty="0">
                <a:solidFill>
                  <a:srgbClr val="FFC000"/>
                </a:solidFill>
              </a:rPr>
              <a:t>І</a:t>
            </a:r>
            <a:r>
              <a:rPr lang="en-US" sz="1600" b="1" dirty="0">
                <a:solidFill>
                  <a:srgbClr val="FFC000"/>
                </a:solidFill>
              </a:rPr>
              <a:t> </a:t>
            </a:r>
            <a:r>
              <a:rPr lang="uk-UA" sz="1600" b="1" dirty="0">
                <a:solidFill>
                  <a:srgbClr val="FFC000"/>
                </a:solidFill>
              </a:rPr>
              <a:t>МІЖРЕГІОНАЛЬНА СТУДЕНТСЬКА НАУКОВО-ПРАКТИЧНА КОНФЕРЕНЦІЯ</a:t>
            </a:r>
            <a:br>
              <a:rPr lang="uk-UA" sz="1600" b="1" dirty="0">
                <a:solidFill>
                  <a:srgbClr val="FFC000"/>
                </a:solidFill>
              </a:rPr>
            </a:br>
            <a:r>
              <a:rPr lang="uk-UA" sz="2000" b="1" dirty="0">
                <a:solidFill>
                  <a:srgbClr val="FFC000"/>
                </a:solidFill>
              </a:rPr>
              <a:t>«Сучасні проблеми готельного бізнесу </a:t>
            </a:r>
            <a:r>
              <a:rPr lang="uk-UA" sz="2000" b="1" dirty="0" smtClean="0">
                <a:solidFill>
                  <a:srgbClr val="FFC000"/>
                </a:solidFill>
              </a:rPr>
              <a:t> та </a:t>
            </a:r>
            <a:r>
              <a:rPr lang="uk-UA" sz="2000" b="1" dirty="0">
                <a:solidFill>
                  <a:srgbClr val="FFC000"/>
                </a:solidFill>
              </a:rPr>
              <a:t>ресторанної справи -2023»</a:t>
            </a:r>
            <a:br>
              <a:rPr lang="uk-UA" sz="2000" b="1" dirty="0">
                <a:solidFill>
                  <a:srgbClr val="FFC000"/>
                </a:solidFill>
              </a:rPr>
            </a:br>
            <a:r>
              <a:rPr lang="uk-UA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тема доповіді:</a:t>
            </a:r>
          </a:p>
          <a:p>
            <a:pPr algn="ctr"/>
            <a:r>
              <a:rPr lang="uk-UA" sz="2400" b="1" u="sng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ПРОВЕДЕННЯ ПОРІВНЯННЯ РОБОТИ САЙТІВ   </a:t>
            </a:r>
            <a:r>
              <a:rPr lang="ru-RU" sz="2400" b="1" u="sng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ru-RU" sz="2400" b="1" u="sng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r>
              <a:rPr lang="uk-UA" sz="2400" b="1" u="sng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П’ЯТИЗІРКОВИХ</a:t>
            </a:r>
            <a:r>
              <a:rPr lang="uk-UA" sz="2400" u="sng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uk-UA" sz="2400" b="1" u="sng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ГОТЕЛІВ  </a:t>
            </a:r>
            <a:r>
              <a:rPr lang="uk-UA" sz="24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м.ОДЕСИ  </a:t>
            </a:r>
            <a:r>
              <a:rPr lang="uk-UA" sz="2400" b="1" u="sng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 ДОПОМОГОЮ  ПОРТАЛУ ВЕБ-АНАЛІТИКИ SIMILAR</a:t>
            </a:r>
            <a:r>
              <a:rPr lang="en-US" sz="2400" b="1" u="sng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WEB</a:t>
            </a:r>
            <a:endParaRPr lang="uk-UA" sz="2400" u="sng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143876"/>
            <a:ext cx="3528392" cy="1566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Доповідач: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студентка ОВПУ </a:t>
            </a:r>
            <a:r>
              <a:rPr lang="uk-UA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МТС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b="1" i="1" dirty="0">
                <a:solidFill>
                  <a:schemeClr val="tx2"/>
                </a:solidFill>
              </a:rPr>
              <a:t>Сперанська Ганна Олександрівна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3143876"/>
            <a:ext cx="39539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Науковий керівник:</a:t>
            </a:r>
          </a:p>
          <a:p>
            <a:pPr algn="ctr">
              <a:spcAft>
                <a:spcPts val="80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викладач </a:t>
            </a:r>
            <a:endPara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uk-UA" b="1" i="1" dirty="0" smtClean="0">
                <a:solidFill>
                  <a:schemeClr val="tx2"/>
                </a:solidFill>
              </a:rPr>
              <a:t>Коваленко </a:t>
            </a:r>
            <a:r>
              <a:rPr lang="uk-UA" b="1" i="1" dirty="0">
                <a:solidFill>
                  <a:schemeClr val="tx2"/>
                </a:solidFill>
              </a:rPr>
              <a:t>Тетяна Петрівна </a:t>
            </a:r>
          </a:p>
          <a:p>
            <a:pPr algn="ctr">
              <a:spcAft>
                <a:spcPts val="800"/>
              </a:spcAft>
            </a:pPr>
            <a:endParaRPr lang="uk-UA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88836" y="6165304"/>
            <a:ext cx="12041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/>
              <a:t>ОДЕСА - 2023</a:t>
            </a: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16487"/>
            <a:ext cx="1851915" cy="196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252728"/>
          </a:xfrm>
        </p:spPr>
        <p:txBody>
          <a:bodyPr>
            <a:normAutofit/>
          </a:bodyPr>
          <a:lstStyle/>
          <a:p>
            <a:r>
              <a:rPr lang="uk-UA" sz="6600" b="1" i="1" dirty="0" smtClean="0">
                <a:solidFill>
                  <a:schemeClr val="tx2"/>
                </a:solidFill>
              </a:rPr>
              <a:t>ДЯКУЮ ЗА УВАГУ!</a:t>
            </a:r>
            <a:endParaRPr lang="ru-RU" sz="66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988424" cy="5688632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tx2"/>
                </a:solidFill>
              </a:rPr>
              <a:t>Робота </a:t>
            </a:r>
            <a:r>
              <a:rPr lang="uk-UA" sz="3600" b="1" dirty="0">
                <a:solidFill>
                  <a:schemeClr val="tx2"/>
                </a:solidFill>
              </a:rPr>
              <a:t>присвячена проведенню порівняння діяльності сайтів  </a:t>
            </a:r>
            <a:r>
              <a:rPr lang="uk-UA" sz="3200" b="1" dirty="0" smtClean="0">
                <a:solidFill>
                  <a:schemeClr val="tx2"/>
                </a:solidFill>
              </a:rPr>
              <a:t>п’ятизіркових </a:t>
            </a:r>
            <a:r>
              <a:rPr lang="uk-UA" sz="3600" b="1" dirty="0" smtClean="0">
                <a:solidFill>
                  <a:schemeClr val="tx2"/>
                </a:solidFill>
              </a:rPr>
              <a:t>готелів  </a:t>
            </a:r>
            <a:r>
              <a:rPr lang="uk-UA" sz="3600" b="1" dirty="0">
                <a:solidFill>
                  <a:schemeClr val="tx2"/>
                </a:solidFill>
              </a:rPr>
              <a:t>Одеси  за допомогою  порталу веб-аналітики Similarweb</a:t>
            </a:r>
            <a:r>
              <a:rPr lang="uk-UA" sz="3600" b="1" dirty="0" smtClean="0">
                <a:solidFill>
                  <a:schemeClr val="tx2"/>
                </a:solidFill>
              </a:rPr>
              <a:t>.</a:t>
            </a:r>
            <a:r>
              <a:rPr lang="uk-UA" sz="4000" b="1" dirty="0" smtClean="0">
                <a:solidFill>
                  <a:schemeClr val="tx2"/>
                </a:solidFill>
              </a:rPr>
              <a:t> </a:t>
            </a:r>
            <a:br>
              <a:rPr lang="uk-UA" sz="4000" b="1" dirty="0" smtClean="0">
                <a:solidFill>
                  <a:schemeClr val="tx2"/>
                </a:solidFill>
              </a:rPr>
            </a:br>
            <a:r>
              <a:rPr lang="uk-UA" sz="4000" b="1" dirty="0" smtClean="0">
                <a:solidFill>
                  <a:schemeClr val="tx2"/>
                </a:solidFill>
              </a:rPr>
              <a:t>ОВПУ </a:t>
            </a:r>
            <a:r>
              <a:rPr lang="uk-UA" sz="4000" b="1" dirty="0">
                <a:solidFill>
                  <a:schemeClr val="tx2"/>
                </a:solidFill>
              </a:rPr>
              <a:t>МТС готує кадри і  для готельного бізнесу, тому  </a:t>
            </a:r>
            <a:r>
              <a:rPr lang="uk-UA" sz="4000" b="1" dirty="0" smtClean="0">
                <a:solidFill>
                  <a:schemeClr val="tx2"/>
                </a:solidFill>
              </a:rPr>
              <a:t>ознайомлення з проведенням </a:t>
            </a:r>
            <a:r>
              <a:rPr lang="uk-UA" sz="4000" b="1" dirty="0">
                <a:solidFill>
                  <a:schemeClr val="tx2"/>
                </a:solidFill>
              </a:rPr>
              <a:t>порівняння діяльності </a:t>
            </a:r>
            <a:r>
              <a:rPr lang="uk-UA" sz="4000" b="1" dirty="0" smtClean="0">
                <a:solidFill>
                  <a:schemeClr val="tx2"/>
                </a:solidFill>
              </a:rPr>
              <a:t>сайтів конкурентів, </a:t>
            </a:r>
            <a:r>
              <a:rPr lang="uk-UA" sz="4000" b="1" dirty="0">
                <a:solidFill>
                  <a:schemeClr val="tx2"/>
                </a:solidFill>
              </a:rPr>
              <a:t>особливо </a:t>
            </a:r>
            <a:r>
              <a:rPr lang="uk-UA" sz="4000" b="1" dirty="0" smtClean="0">
                <a:solidFill>
                  <a:schemeClr val="tx2"/>
                </a:solidFill>
              </a:rPr>
              <a:t>актуально 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3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772400" cy="4896544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chemeClr val="tx2"/>
                </a:solidFill>
              </a:rPr>
              <a:t>Відповідно до законодавства України реклама — це інформація про особу чи товар, розповсюджена в будь-якій формі та в будь-який спосіб і призначена сформувати або підтримати обізнаність споживачів реклами та їх інтерес щодо таких особи чи </a:t>
            </a:r>
            <a:r>
              <a:rPr lang="uk-UA" sz="4000" b="1" dirty="0" smtClean="0">
                <a:solidFill>
                  <a:schemeClr val="tx2"/>
                </a:solidFill>
              </a:rPr>
              <a:t>товару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772400" cy="489654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uk-UA" b="1" dirty="0" smtClean="0">
                <a:solidFill>
                  <a:schemeClr val="tx2"/>
                </a:solidFill>
                <a:latin typeface="Times New Roman"/>
                <a:ea typeface="Calibri"/>
                <a:cs typeface="Arial"/>
              </a:rPr>
              <a:t>Сьогодні </a:t>
            </a:r>
            <a:r>
              <a:rPr lang="uk-UA" b="1" dirty="0">
                <a:solidFill>
                  <a:schemeClr val="tx2"/>
                </a:solidFill>
                <a:latin typeface="Times New Roman"/>
                <a:ea typeface="Calibri"/>
                <a:cs typeface="Arial"/>
              </a:rPr>
              <a:t>кожна з існуючих компаній, </a:t>
            </a:r>
            <a:r>
              <a:rPr lang="uk-UA" b="1" dirty="0" smtClean="0">
                <a:solidFill>
                  <a:schemeClr val="tx2"/>
                </a:solidFill>
                <a:latin typeface="Times New Roman"/>
                <a:ea typeface="Calibri"/>
                <a:cs typeface="Arial"/>
              </a:rPr>
              <a:t>незалежно </a:t>
            </a:r>
            <a:r>
              <a:rPr lang="uk-UA" b="1" dirty="0">
                <a:solidFill>
                  <a:schemeClr val="tx2"/>
                </a:solidFill>
                <a:latin typeface="Times New Roman"/>
                <a:ea typeface="Calibri"/>
                <a:cs typeface="Arial"/>
              </a:rPr>
              <a:t>від </a:t>
            </a:r>
            <a:r>
              <a:rPr lang="uk-UA" b="1" dirty="0" smtClean="0">
                <a:solidFill>
                  <a:schemeClr val="tx2"/>
                </a:solidFill>
                <a:latin typeface="Times New Roman"/>
                <a:ea typeface="Calibri"/>
                <a:cs typeface="Arial"/>
              </a:rPr>
              <a:t>профілю</a:t>
            </a:r>
            <a:r>
              <a:rPr lang="uk-UA" b="1" dirty="0">
                <a:solidFill>
                  <a:schemeClr val="tx2"/>
                </a:solidFill>
                <a:latin typeface="Times New Roman"/>
                <a:ea typeface="Calibri"/>
                <a:cs typeface="Arial"/>
              </a:rPr>
              <a:t>, повинна бути присутньою в мережі Інтернет та інтенсивно нарощувати масштаби </a:t>
            </a:r>
            <a:r>
              <a:rPr lang="uk-UA" b="1" dirty="0" smtClean="0">
                <a:solidFill>
                  <a:schemeClr val="tx2"/>
                </a:solidFill>
                <a:latin typeface="Times New Roman"/>
                <a:ea typeface="Calibri"/>
                <a:cs typeface="Arial"/>
              </a:rPr>
              <a:t>онлайн-діяльності</a:t>
            </a:r>
            <a:br>
              <a:rPr lang="uk-UA" b="1" dirty="0" smtClean="0">
                <a:solidFill>
                  <a:schemeClr val="tx2"/>
                </a:solidFill>
                <a:latin typeface="Times New Roman"/>
                <a:ea typeface="Calibri"/>
                <a:cs typeface="Arial"/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4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289012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tx2"/>
                </a:solidFill>
              </a:rPr>
              <a:t>Діяльність сучасних компаній сильно залежить від розвитку інноваційних комп’ютерних технологій. </a:t>
            </a:r>
          </a:p>
          <a:p>
            <a:pPr algn="ctr"/>
            <a:r>
              <a:rPr lang="uk-UA" sz="3600" b="1" dirty="0" smtClean="0">
                <a:solidFill>
                  <a:schemeClr val="tx2"/>
                </a:solidFill>
              </a:rPr>
              <a:t>Тому Інтернет-реклама — реклама, що розміщується в інтернеті, переважно на популярних веб-сайтах, стає важливим  інструментом в маркетинговій діяльності компаній</a:t>
            </a:r>
            <a:endParaRPr lang="uk-UA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4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988840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tx2"/>
                </a:solidFill>
              </a:rPr>
              <a:t>Оскільки найбільш повну інформацію про товари і послуги установи або кампанії можуть подати на </a:t>
            </a:r>
            <a:r>
              <a:rPr lang="uk-UA" sz="3600" b="1" dirty="0" smtClean="0">
                <a:solidFill>
                  <a:schemeClr val="tx2"/>
                </a:solidFill>
              </a:rPr>
              <a:t>своїх </a:t>
            </a:r>
            <a:r>
              <a:rPr lang="uk-UA" sz="3600" b="1" dirty="0">
                <a:solidFill>
                  <a:schemeClr val="tx2"/>
                </a:solidFill>
              </a:rPr>
              <a:t>сайтах, то з аналізу роботи сайтів  починає формуватися, так звана, комерційна </a:t>
            </a:r>
            <a:r>
              <a:rPr lang="uk-UA" sz="3600" b="1" dirty="0" smtClean="0">
                <a:solidFill>
                  <a:schemeClr val="tx2"/>
                </a:solidFill>
              </a:rPr>
              <a:t>веб-аналітика. 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6090" y="1052736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tx2"/>
                </a:solidFill>
              </a:rPr>
              <a:t>Система розроблених ключових показників, </a:t>
            </a:r>
            <a:r>
              <a:rPr lang="uk-UA" sz="2800" b="1" dirty="0" smtClean="0">
                <a:solidFill>
                  <a:schemeClr val="tx2"/>
                </a:solidFill>
              </a:rPr>
              <a:t>таких, </a:t>
            </a:r>
            <a:r>
              <a:rPr lang="uk-UA" sz="2800" b="1" dirty="0">
                <a:solidFill>
                  <a:schemeClr val="tx2"/>
                </a:solidFill>
              </a:rPr>
              <a:t>як кількість переглянутих </a:t>
            </a:r>
            <a:r>
              <a:rPr lang="uk-UA" sz="2800" b="1" dirty="0" smtClean="0">
                <a:solidFill>
                  <a:schemeClr val="tx2"/>
                </a:solidFill>
              </a:rPr>
              <a:t>веб-сторінок</a:t>
            </a:r>
            <a:r>
              <a:rPr lang="uk-UA" sz="2800" b="1" dirty="0">
                <a:solidFill>
                  <a:schemeClr val="tx2"/>
                </a:solidFill>
              </a:rPr>
              <a:t>, ключові слова та фрази, за якими відвідувачі знаходять сайт в пошукових системах,  </a:t>
            </a:r>
            <a:r>
              <a:rPr lang="uk-UA" sz="2800" b="1" dirty="0" smtClean="0">
                <a:solidFill>
                  <a:schemeClr val="tx2"/>
                </a:solidFill>
              </a:rPr>
              <a:t>географію </a:t>
            </a:r>
            <a:r>
              <a:rPr lang="uk-UA" sz="2800" b="1" dirty="0">
                <a:solidFill>
                  <a:schemeClr val="tx2"/>
                </a:solidFill>
              </a:rPr>
              <a:t>відвідувачів, час, проведений на </a:t>
            </a:r>
            <a:r>
              <a:rPr lang="uk-UA" sz="2800" b="1" dirty="0" smtClean="0">
                <a:solidFill>
                  <a:schemeClr val="tx2"/>
                </a:solidFill>
              </a:rPr>
              <a:t>веб-сторінці</a:t>
            </a:r>
            <a:r>
              <a:rPr lang="uk-UA" sz="2800" b="1" dirty="0">
                <a:solidFill>
                  <a:schemeClr val="tx2"/>
                </a:solidFill>
              </a:rPr>
              <a:t>,  переходи між </a:t>
            </a:r>
            <a:r>
              <a:rPr lang="uk-UA" sz="2800" b="1" dirty="0" smtClean="0">
                <a:solidFill>
                  <a:schemeClr val="tx2"/>
                </a:solidFill>
              </a:rPr>
              <a:t>веб-сторінками</a:t>
            </a:r>
            <a:r>
              <a:rPr lang="uk-UA" sz="2800" b="1" dirty="0">
                <a:solidFill>
                  <a:schemeClr val="tx2"/>
                </a:solidFill>
              </a:rPr>
              <a:t>, аудиторію сайту (випадкові, постійні відвідувачі тощо), зручність навігації сайту для </a:t>
            </a:r>
            <a:r>
              <a:rPr lang="uk-UA" sz="2800" b="1" dirty="0" smtClean="0">
                <a:solidFill>
                  <a:schemeClr val="tx2"/>
                </a:solidFill>
              </a:rPr>
              <a:t>відвідувачів, дозволяє зробити висновки про </a:t>
            </a:r>
            <a:r>
              <a:rPr lang="uk-UA" sz="2800" b="1" dirty="0">
                <a:solidFill>
                  <a:schemeClr val="tx2"/>
                </a:solidFill>
              </a:rPr>
              <a:t>розвиток функціональності сайту 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/>
                </a:solidFill>
              </a:rPr>
              <a:t>МЕТОДИ ВЕБ-АНАЛІТИКИ</a:t>
            </a:r>
          </a:p>
          <a:p>
            <a:pPr algn="ctr"/>
            <a:endParaRPr lang="ru-RU" sz="2800" b="1" dirty="0" smtClean="0">
              <a:solidFill>
                <a:schemeClr val="tx2"/>
              </a:solidFill>
            </a:endParaRPr>
          </a:p>
          <a:p>
            <a:r>
              <a:rPr lang="uk-UA" sz="2800" b="1" dirty="0" smtClean="0">
                <a:solidFill>
                  <a:schemeClr val="tx2"/>
                </a:solidFill>
              </a:rPr>
              <a:t>•</a:t>
            </a:r>
            <a:r>
              <a:rPr lang="uk-UA" sz="2800" b="1" dirty="0">
                <a:solidFill>
                  <a:schemeClr val="tx2"/>
                </a:solidFill>
              </a:rPr>
              <a:t>	аналіз відвідуваності сайту: статистика, тенденції, абсолютні і відносні показники;</a:t>
            </a:r>
            <a:endParaRPr lang="ru-RU" sz="2800" b="1" dirty="0">
              <a:solidFill>
                <a:schemeClr val="tx2"/>
              </a:solidFill>
            </a:endParaRPr>
          </a:p>
          <a:p>
            <a:r>
              <a:rPr lang="uk-UA" sz="2800" b="1" dirty="0">
                <a:solidFill>
                  <a:schemeClr val="tx2"/>
                </a:solidFill>
              </a:rPr>
              <a:t>•	аналіз юзабіліті (аналіз щільності натискань, конверсійних шляхів відвідувачів сайту);</a:t>
            </a:r>
            <a:endParaRPr lang="ru-RU" sz="2800" b="1" dirty="0">
              <a:solidFill>
                <a:schemeClr val="tx2"/>
              </a:solidFill>
            </a:endParaRPr>
          </a:p>
          <a:p>
            <a:r>
              <a:rPr lang="uk-UA" sz="2800" b="1" dirty="0">
                <a:solidFill>
                  <a:schemeClr val="tx2"/>
                </a:solidFill>
              </a:rPr>
              <a:t>•	аналіз поведінки відвідувачів на сторінці;</a:t>
            </a:r>
            <a:endParaRPr lang="ru-RU" sz="2800" b="1" dirty="0">
              <a:solidFill>
                <a:schemeClr val="tx2"/>
              </a:solidFill>
            </a:endParaRPr>
          </a:p>
          <a:p>
            <a:r>
              <a:rPr lang="uk-UA" sz="2800" b="1" dirty="0">
                <a:solidFill>
                  <a:schemeClr val="tx2"/>
                </a:solidFill>
              </a:rPr>
              <a:t>•	бенчмаркінг — порівняння із загальними тенденціями і з конкурентами з допомогою незалежних </a:t>
            </a:r>
            <a:r>
              <a:rPr lang="uk-UA" sz="2800" b="1" dirty="0" smtClean="0">
                <a:solidFill>
                  <a:schemeClr val="tx2"/>
                </a:solidFill>
              </a:rPr>
              <a:t>дослідників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52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1840</TotalTime>
  <Words>457</Words>
  <Application>Microsoft Office PowerPoint</Application>
  <PresentationFormat>Экран (4:3)</PresentationFormat>
  <Paragraphs>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Одеське вище професійне училище морського туристичного сервісу</vt:lpstr>
      <vt:lpstr>Презентация PowerPoint</vt:lpstr>
      <vt:lpstr>Робота присвячена проведенню порівняння діяльності сайтів  п’ятизіркових готелів  Одеси  за допомогою  порталу веб-аналітики Similarweb.  ОВПУ МТС готує кадри і  для готельного бізнесу, тому  ознайомлення з проведенням порівняння діяльності сайтів конкурентів, особливо актуально  </vt:lpstr>
      <vt:lpstr>Відповідно до законодавства України реклама — це інформація про особу чи товар, розповсюджена в будь-якій формі та в будь-який спосіб і призначена сформувати або підтримати обізнаність споживачів реклами та їх інтерес щодо таких особи чи товару </vt:lpstr>
      <vt:lpstr> Сьогодні кожна з існуючих компаній, незалежно від профілю, повинна бути присутньою в мережі Інтернет та інтенсивно нарощувати масштаби онлайн-діяльності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Щоб провести бенчмаркінг цих 10 готелів було вирішено скористатися сайтом міжнародної компанії  SIMILARWEB. Після реєстрації, було виконано вхід  на сайт компанії і отримано для ознайомлення 7 діб безкоштовного користування. </vt:lpstr>
      <vt:lpstr>Презентация PowerPoint</vt:lpstr>
      <vt:lpstr>ЗА ДАНИМИ КЛЮЧОВИХ ПОКАЗНИКІВ БУЛА ОФОРМЛЕНА ТАБЛИЦЯ</vt:lpstr>
      <vt:lpstr>З таблиці видно, що за даний період  лише у половини готелів    представлені всі ключові показники даної таблиці, а в готелі «Panorama De Luxe»,  дані відсутні по всім позиціям таблиці.  Щомісячних  візитів, щомісячних унікальних відвідувачів, співвідношення загальної кількості відвідувань до  кількості унікальних відвідувань - найбільше в готеля NЕМО </vt:lpstr>
      <vt:lpstr>Готель NЕМО єдиний з розглянутих, в якого в наявності всі ключові показники бенчмаркінгу, проведеному SIMILARVEB.  Розглянемо їх значення. Щомісячні візити – 19243, це кількість користувачів, які переглянули сторінки сайту; щомісячні унікальні відвідувачі – 11745, це кількість користувачів з унікальною IP-адресою.  Значення &lt;5000, в даному контексті показує, що щомісячні візити  і щомісячні унікальні відвідувачі були менші за статистичну погрішність сайту дослідження. 1,64 -співвідношення щомісячних відвідувачів до щомісячних унікальних відвідувачів показує відвідуваність сайту; тривалість візиту - 00:00:46, показує на який час  користувач затримався на сайті; 3,53 – це стільки сторінок користувач відвідав за візит; показник відмов, відображає кількість відвідувачів сайту, які покинули його раніше мінімально встановленого терміну (як правило, це 10 секунд).   </vt:lpstr>
      <vt:lpstr>Аналіз даних  таблиці «Показники роботи сайтів готелів Одеси, представлені на сторінках компанії SIMILARVEB»  показує, що сайти готелів в наявності,  їх відвідують, аналізують.  Вони знаходяться у світовому інформаційному просторі.  Сучасні технології на статистичному рівні дають всі шанси зрозуміти потреби клієнта і згенерувати максимально підходящу рекламу,  яка приведе до ефективного збільшення охоплення аудиторії та утримання поточних клієнтів. Таким чином, можна зробити висновок  про залучення провідних готелів міста Одеси до світових тенденцій інтернет-реклами. Для цього є всі можливості, починаючі від наявності сайту –  і до доступу до програм, якими дієвість роботи інтернет-реклами на сайті можна оцінити. Адже скористатися послугами компаній з веб-аналітики може кожен зацікавлений користувач.  На жаль, і реклама, і інтернет-реклама – ознаки мирного часу, які не можуть працювати коректно в нинішніх умовах. 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hhp</cp:lastModifiedBy>
  <cp:revision>28</cp:revision>
  <dcterms:modified xsi:type="dcterms:W3CDTF">2023-01-18T11:28:53Z</dcterms:modified>
</cp:coreProperties>
</file>