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878" r:id="rId1"/>
  </p:sldMasterIdLst>
  <p:notesMasterIdLst>
    <p:notesMasterId r:id="rId31"/>
  </p:notesMasterIdLst>
  <p:handoutMasterIdLst>
    <p:handoutMasterId r:id="rId32"/>
  </p:handoutMasterIdLst>
  <p:sldIdLst>
    <p:sldId id="278" r:id="rId2"/>
    <p:sldId id="275" r:id="rId3"/>
    <p:sldId id="354" r:id="rId4"/>
    <p:sldId id="351" r:id="rId5"/>
    <p:sldId id="324" r:id="rId6"/>
    <p:sldId id="352" r:id="rId7"/>
    <p:sldId id="349" r:id="rId8"/>
    <p:sldId id="347" r:id="rId9"/>
    <p:sldId id="360" r:id="rId10"/>
    <p:sldId id="345" r:id="rId11"/>
    <p:sldId id="362" r:id="rId12"/>
    <p:sldId id="361" r:id="rId13"/>
    <p:sldId id="326" r:id="rId14"/>
    <p:sldId id="364" r:id="rId15"/>
    <p:sldId id="330" r:id="rId16"/>
    <p:sldId id="365" r:id="rId17"/>
    <p:sldId id="331" r:id="rId18"/>
    <p:sldId id="332" r:id="rId19"/>
    <p:sldId id="355" r:id="rId20"/>
    <p:sldId id="366" r:id="rId21"/>
    <p:sldId id="356" r:id="rId22"/>
    <p:sldId id="339" r:id="rId23"/>
    <p:sldId id="338" r:id="rId24"/>
    <p:sldId id="340" r:id="rId25"/>
    <p:sldId id="341" r:id="rId26"/>
    <p:sldId id="343" r:id="rId27"/>
    <p:sldId id="350" r:id="rId28"/>
    <p:sldId id="363" r:id="rId29"/>
    <p:sldId id="300" r:id="rId30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730"/>
    <a:srgbClr val="EA4540"/>
    <a:srgbClr val="E8E8E8"/>
    <a:srgbClr val="FFFFFF"/>
    <a:srgbClr val="191818"/>
    <a:srgbClr val="D13A2F"/>
    <a:srgbClr val="DB353B"/>
    <a:srgbClr val="CF372C"/>
    <a:srgbClr val="EED89E"/>
    <a:srgbClr val="522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/>
    <p:restoredTop sz="92743"/>
  </p:normalViewPr>
  <p:slideViewPr>
    <p:cSldViewPr showGuides="1">
      <p:cViewPr>
        <p:scale>
          <a:sx n="34" d="100"/>
          <a:sy n="34" d="100"/>
        </p:scale>
        <p:origin x="-144" y="-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92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2856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DC213A7-16A5-814C-ACBA-BE16E4DF5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6422B8-D0B5-C14E-85D3-97F52CA018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fld id="{BF59EEA6-3575-CE47-9761-A9B9B87DFB1E}" type="datetimeFigureOut">
              <a:rPr lang="en-US" altLang="en-US"/>
              <a:pPr>
                <a:defRPr/>
              </a:pPr>
              <a:t>1/17/2023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EABF994-FBF7-314B-977A-1FCCA773AE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A33402-169A-3146-B33E-FB0BD90399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fld id="{C82D4C2D-640D-334B-92FD-B5792F6CB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00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="" xmlns:a16="http://schemas.microsoft.com/office/drawing/2014/main" id="{0355D674-1AE1-6648-AC93-372A81D62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55895CDA-C751-6E41-BB8C-E18260B9A31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94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1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56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64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97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922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958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552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85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92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730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9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187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012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189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48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637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057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0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50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9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20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05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914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447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1" y="12801600"/>
            <a:ext cx="243776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1" y="12668632"/>
            <a:ext cx="2437765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1517904"/>
            <a:ext cx="20116800" cy="71323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6000" spc="-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0102" y="8911240"/>
            <a:ext cx="20116800" cy="2286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4800" cap="all" spc="400" baseline="0">
                <a:solidFill>
                  <a:schemeClr val="tx2"/>
                </a:solidFill>
                <a:latin typeface="+mj-lt"/>
              </a:defRPr>
            </a:lvl1pPr>
            <a:lvl2pPr marL="914400" indent="0" algn="ctr">
              <a:buNone/>
              <a:defRPr sz="48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15316" y="8686800"/>
            <a:ext cx="197510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0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3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1" y="12801600"/>
            <a:ext cx="243776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1" y="12668632"/>
            <a:ext cx="2437765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829557"/>
            <a:ext cx="5257800" cy="115148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829556"/>
            <a:ext cx="15468600" cy="11514844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9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2488525" y="12347575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9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1" y="12801600"/>
            <a:ext cx="243776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1" y="12668632"/>
            <a:ext cx="2437765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517904"/>
            <a:ext cx="20116800" cy="71323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906256"/>
            <a:ext cx="20116800" cy="2286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800" cap="all" spc="400" baseline="0">
                <a:solidFill>
                  <a:schemeClr val="tx2"/>
                </a:solidFill>
                <a:latin typeface="+mj-lt"/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15316" y="8686800"/>
            <a:ext cx="197510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58" y="3691468"/>
            <a:ext cx="9875520" cy="8046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5840" y="3691470"/>
            <a:ext cx="9875520" cy="8046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0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3692104"/>
            <a:ext cx="9875520" cy="147256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4000" b="0" cap="all" baseline="0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5164668"/>
            <a:ext cx="9875520" cy="675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35840" y="3692104"/>
            <a:ext cx="9875520" cy="147256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4000" b="0" cap="all" baseline="0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35840" y="5164668"/>
            <a:ext cx="9875520" cy="675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0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3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1" y="12801600"/>
            <a:ext cx="243776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1" y="12668632"/>
            <a:ext cx="2437765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3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" y="0"/>
            <a:ext cx="8101582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80142" y="0"/>
            <a:ext cx="128016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18"/>
            <a:ext cx="6400800" cy="4572000"/>
          </a:xfrm>
        </p:spPr>
        <p:txBody>
          <a:bodyPr anchor="b">
            <a:normAutofit/>
          </a:bodyPr>
          <a:lstStyle>
            <a:lvl1pPr>
              <a:defRPr sz="7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0" y="1463040"/>
            <a:ext cx="12984480" cy="1051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852160"/>
            <a:ext cx="6400800" cy="675824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30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1024" y="12919571"/>
            <a:ext cx="5237020" cy="730250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01200" y="12919571"/>
            <a:ext cx="9296400" cy="7302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9906000"/>
            <a:ext cx="24377650" cy="381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1" y="9830152"/>
            <a:ext cx="2437765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0149840"/>
            <a:ext cx="20226528" cy="1645920"/>
          </a:xfrm>
        </p:spPr>
        <p:txBody>
          <a:bodyPr lIns="91440" tIns="0" rIns="91440" bIns="0" anchor="b">
            <a:noAutofit/>
          </a:bodyPr>
          <a:lstStyle>
            <a:lvl1pPr>
              <a:defRPr sz="7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" y="0"/>
            <a:ext cx="24383970" cy="9830152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0" y="11814046"/>
            <a:ext cx="20226528" cy="11887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2801600"/>
            <a:ext cx="2438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12668632"/>
            <a:ext cx="24384002" cy="131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3691468"/>
            <a:ext cx="20116800" cy="80467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1" y="12919571"/>
            <a:ext cx="494454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72370" y="12919571"/>
            <a:ext cx="964560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800917" y="12919571"/>
            <a:ext cx="26240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87064" y="3475690"/>
            <a:ext cx="199339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7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74" r:id="rId13"/>
  </p:sldLayoutIdLst>
  <p:txStyles>
    <p:titleStyle>
      <a:lvl1pPr algn="l" defTabSz="1828800" rtl="0" eaLnBrk="1" latinLnBrk="0" hangingPunct="1">
        <a:lnSpc>
          <a:spcPct val="85000"/>
        </a:lnSpc>
        <a:spcBef>
          <a:spcPct val="0"/>
        </a:spcBef>
        <a:buNone/>
        <a:defRPr sz="96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9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385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961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6537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6BD7027-3B30-C24C-8B8B-5872D0ED479F}"/>
              </a:ext>
            </a:extLst>
          </p:cNvPr>
          <p:cNvSpPr/>
          <p:nvPr/>
        </p:nvSpPr>
        <p:spPr bwMode="auto">
          <a:xfrm>
            <a:off x="0" y="0"/>
            <a:ext cx="4487144" cy="109736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F237BA-5111-704E-8063-101B60E70E60}"/>
              </a:ext>
            </a:extLst>
          </p:cNvPr>
          <p:cNvSpPr/>
          <p:nvPr/>
        </p:nvSpPr>
        <p:spPr bwMode="auto">
          <a:xfrm flipV="1">
            <a:off x="23209224" y="11471628"/>
            <a:ext cx="1174776" cy="1000274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95E417D-62C5-ED4B-A8B4-C8AA9BBA94BF}"/>
              </a:ext>
            </a:extLst>
          </p:cNvPr>
          <p:cNvSpPr/>
          <p:nvPr/>
        </p:nvSpPr>
        <p:spPr bwMode="auto">
          <a:xfrm>
            <a:off x="1025824" y="11471628"/>
            <a:ext cx="10945216" cy="100027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6000" smtClean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  <a:sym typeface="Poppins" charset="0"/>
              </a:rPr>
              <a:t>Пігарьова</a:t>
            </a:r>
            <a:r>
              <a:rPr lang="uk-UA" sz="6000" dirty="0" smtClean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  <a:sym typeface="Poppins" charset="0"/>
              </a:rPr>
              <a:t> Ася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18AC12DB-9439-3D4D-AA92-59DEBBBDF564}"/>
              </a:ext>
            </a:extLst>
          </p:cNvPr>
          <p:cNvSpPr txBox="1">
            <a:spLocks/>
          </p:cNvSpPr>
          <p:nvPr/>
        </p:nvSpPr>
        <p:spPr bwMode="auto">
          <a:xfrm>
            <a:off x="1318792" y="737320"/>
            <a:ext cx="22250472" cy="70019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8100" tIns="38100" rIns="38100" bIns="38100" anchor="t">
            <a:spAutoFit/>
          </a:bodyPr>
          <a:lstStyle/>
          <a:p>
            <a:pPr algn="ctr" eaLnBrk="1">
              <a:lnSpc>
                <a:spcPct val="150000"/>
              </a:lnSpc>
              <a:defRPr/>
            </a:pPr>
            <a:r>
              <a:rPr lang="uk-UA" altLang="x-none" sz="4000" b="1" spc="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Державний навчальний заклад</a:t>
            </a:r>
          </a:p>
          <a:p>
            <a:pPr algn="ctr" eaLnBrk="1">
              <a:lnSpc>
                <a:spcPct val="150000"/>
              </a:lnSpc>
              <a:defRPr/>
            </a:pPr>
            <a:r>
              <a:rPr lang="uk-UA" altLang="x-none" sz="4000" b="1" spc="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«</a:t>
            </a:r>
            <a:r>
              <a:rPr lang="uk-UA" altLang="x-none" sz="3600" b="1" spc="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ОДЕСЬКЕ ВИЩЕ ПРОФЕСІЙНЕ УЧИЛИЩЕ МОРСЬКОГО ТУРИСТИЧНОГО СЕРВІСУ</a:t>
            </a:r>
            <a:r>
              <a:rPr lang="uk-UA" altLang="x-none" sz="4000" b="1" spc="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»</a:t>
            </a:r>
          </a:p>
          <a:p>
            <a:pPr algn="ctr" eaLnBrk="1">
              <a:lnSpc>
                <a:spcPct val="150000"/>
              </a:lnSpc>
              <a:defRPr/>
            </a:pPr>
            <a:r>
              <a:rPr lang="en-US" altLang="x-none" sz="4000" b="1" spc="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VI </a:t>
            </a:r>
            <a:r>
              <a:rPr lang="uk-UA" altLang="x-none" sz="4000" b="1" spc="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МІЖРЕГІОНАЛЬНА СТУДЕНТСЬКА НАУКОВО-ПРАКТИЧНА КОНФЕРЕНЦІЯ</a:t>
            </a:r>
          </a:p>
          <a:p>
            <a:pPr algn="ctr" eaLnBrk="1">
              <a:lnSpc>
                <a:spcPct val="150000"/>
              </a:lnSpc>
              <a:defRPr/>
            </a:pPr>
            <a:r>
              <a:rPr lang="uk-UA" altLang="x-none" sz="4000" b="1" spc="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«Сучасні проблемі готельного бізнесу та ресторанної справи - </a:t>
            </a:r>
            <a:r>
              <a:rPr lang="uk-UA" altLang="x-none" sz="4000" b="1" spc="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2023»</a:t>
            </a:r>
            <a:endParaRPr lang="uk-UA" altLang="x-none" sz="4000" b="1" spc="3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  <a:sym typeface="Poppins SemiBold" charset="0"/>
            </a:endParaRPr>
          </a:p>
          <a:p>
            <a:pPr algn="ctr" eaLnBrk="1">
              <a:lnSpc>
                <a:spcPct val="150000"/>
              </a:lnSpc>
              <a:defRPr/>
            </a:pPr>
            <a:r>
              <a:rPr lang="uk-UA" altLang="x-none" sz="4000" b="1" spc="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тема доповіді</a:t>
            </a:r>
            <a:r>
              <a:rPr lang="en-US" altLang="x-none" sz="4000" b="1" spc="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:</a:t>
            </a:r>
          </a:p>
          <a:p>
            <a:pPr algn="ctr" eaLnBrk="1">
              <a:lnSpc>
                <a:spcPct val="150000"/>
              </a:lnSpc>
              <a:defRPr/>
            </a:pPr>
            <a:r>
              <a:rPr lang="uk-UA" altLang="x-none" sz="6000" b="1" spc="3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  <a:sym typeface="Poppins SemiBold" charset="0"/>
              </a:rPr>
              <a:t>«Основні напрямки технології молекулярної кухні»</a:t>
            </a:r>
          </a:p>
          <a:p>
            <a:pPr eaLnBrk="1">
              <a:lnSpc>
                <a:spcPct val="150000"/>
              </a:lnSpc>
              <a:defRPr/>
            </a:pPr>
            <a:endParaRPr lang="uk-UA" altLang="x-none" sz="4000" spc="3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  <a:sym typeface="Poppins Semi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80" y="6620492"/>
            <a:ext cx="2303113" cy="3462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0" y="7063515"/>
            <a:ext cx="3220765" cy="3220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6967" y="8410346"/>
            <a:ext cx="6176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Доповідач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uk-UA" sz="4000" dirty="0" smtClean="0">
                <a:solidFill>
                  <a:schemeClr val="tx1"/>
                </a:solidFill>
              </a:rPr>
              <a:t>Студентка ОВПУ МТС</a:t>
            </a:r>
          </a:p>
          <a:p>
            <a:r>
              <a:rPr lang="uk-UA" sz="4000" dirty="0" err="1" smtClean="0">
                <a:solidFill>
                  <a:schemeClr val="tx1"/>
                </a:solidFill>
              </a:rPr>
              <a:t>Пігарьова</a:t>
            </a:r>
            <a:r>
              <a:rPr lang="uk-UA" sz="4000" dirty="0" smtClean="0">
                <a:solidFill>
                  <a:schemeClr val="tx1"/>
                </a:solidFill>
              </a:rPr>
              <a:t> Ася </a:t>
            </a:r>
            <a:r>
              <a:rPr lang="uk-UA" sz="4000" dirty="0" err="1" smtClean="0">
                <a:solidFill>
                  <a:schemeClr val="tx1"/>
                </a:solidFill>
              </a:rPr>
              <a:t>Саркісівна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7933" y="10284280"/>
            <a:ext cx="7719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Науковий керівник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r>
              <a:rPr lang="ru-RU" sz="4000" dirty="0" err="1" smtClean="0">
                <a:solidFill>
                  <a:schemeClr val="tx1"/>
                </a:solidFill>
              </a:rPr>
              <a:t>Викладач</a:t>
            </a:r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r>
              <a:rPr lang="ru-RU" sz="4000" dirty="0" err="1" smtClean="0">
                <a:solidFill>
                  <a:schemeClr val="tx1"/>
                </a:solidFill>
              </a:rPr>
              <a:t>Цвірінкалова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Наталія</a:t>
            </a:r>
            <a:r>
              <a:rPr lang="ru-RU" sz="4000" dirty="0" smtClean="0">
                <a:solidFill>
                  <a:schemeClr val="tx1"/>
                </a:solidFill>
              </a:rPr>
              <a:t> Петр</a:t>
            </a:r>
            <a:r>
              <a:rPr lang="uk-UA" sz="4000" dirty="0" err="1" smtClean="0">
                <a:solidFill>
                  <a:schemeClr val="tx1"/>
                </a:solidFill>
              </a:rPr>
              <a:t>івна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3594" y="12688634"/>
            <a:ext cx="270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Одеса 2023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5560FC2A-2DEC-6A45-AF17-89681D33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12" y="4670511"/>
            <a:ext cx="119646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>Технологія приготування їжі у вакуумній упаковці. Продукти запечатуються в герметичний пластиковий пакет, з якого відкачується повітря, після чого готуються у воді, температура якої зазвичай не перевищує 70 градусів за Цельсієм. Інакше кажучи, пошиваються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0" y="601620"/>
            <a:ext cx="4176464" cy="29968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12768064" y="10616"/>
            <a:ext cx="2190582" cy="243603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3209224" y="8226152"/>
            <a:ext cx="1174776" cy="442244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560FC2A-2DEC-6A45-AF17-89681D33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448" y="566915"/>
            <a:ext cx="14606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chemeClr val="tx1"/>
                </a:solidFill>
              </a:rPr>
              <a:t>Су-вид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912" y="3598426"/>
            <a:ext cx="11059956" cy="73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5560FC2A-2DEC-6A45-AF17-89681D33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844" y="3419031"/>
            <a:ext cx="208103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>Винахідником технології вважається шеф-кухар Жорж Пралю, який працював у французькому ресторані. Використовуючи нову вакуумну технологію, кухар 1974 року приготував </a:t>
            </a:r>
            <a:r>
              <a:rPr lang="uk-UA" sz="4800" dirty="0" err="1" smtClean="0">
                <a:solidFill>
                  <a:schemeClr val="tx1"/>
                </a:solidFill>
              </a:rPr>
              <a:t>фуа</a:t>
            </a:r>
            <a:r>
              <a:rPr lang="uk-UA" sz="4800" dirty="0" smtClean="0">
                <a:solidFill>
                  <a:schemeClr val="tx1"/>
                </a:solidFill>
              </a:rPr>
              <a:t>-гра. Але Жорж Пралю був не єдиною людиною, завдяки якій з'явилася технологія су-вид.</a:t>
            </a:r>
          </a:p>
          <a:p>
            <a:r>
              <a:rPr lang="uk-UA" sz="4000" dirty="0" smtClean="0">
                <a:solidFill>
                  <a:schemeClr val="tx1"/>
                </a:solidFill>
              </a:rPr>
              <a:t>До речі Су від це найпоширеніший вид молекулярної кухні. Дуже багато ресторанів використовують його для приготування їжі кожного дня. Такі ресторани як Риба або </a:t>
            </a:r>
            <a:r>
              <a:rPr lang="ru-RU" sz="4000" dirty="0" smtClean="0">
                <a:solidFill>
                  <a:schemeClr val="tx1"/>
                </a:solidFill>
              </a:rPr>
              <a:t>Облака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0" y="2493653"/>
            <a:ext cx="24384000" cy="92537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0" y="9219356"/>
            <a:ext cx="2190582" cy="243603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3209224" y="8226152"/>
            <a:ext cx="1174776" cy="442244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560FC2A-2DEC-6A45-AF17-89681D33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488" y="451826"/>
            <a:ext cx="14606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chemeClr val="tx1"/>
                </a:solidFill>
              </a:rPr>
              <a:t>Жорж </a:t>
            </a:r>
            <a:r>
              <a:rPr lang="ru-RU" sz="8000" dirty="0" err="1">
                <a:solidFill>
                  <a:schemeClr val="tx1"/>
                </a:solidFill>
              </a:rPr>
              <a:t>Пралю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4102" name="Picture 6" descr="Ресторан Рыба - читайте на pre-party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4" y="8114059"/>
            <a:ext cx="65722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60" y="7966274"/>
            <a:ext cx="6771177" cy="45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5560FC2A-2DEC-6A45-AF17-89681D33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12" y="4670511"/>
            <a:ext cx="7788187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>Основний принцип молекулярної кухні полягає в тому, що за основу береться не звичайний підхід до приготування страв, а використання своєрідної технології та спеціальних натуральних інгредієнтів. </a:t>
            </a:r>
            <a:endParaRPr lang="uk-UA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0207536" y="0"/>
            <a:ext cx="4176464" cy="29968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13128104" y="8496944"/>
            <a:ext cx="4693876" cy="404968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56" y="2996805"/>
            <a:ext cx="14493056" cy="815234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0" y="-7892"/>
            <a:ext cx="1174776" cy="442244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560FC2A-2DEC-6A45-AF17-89681D33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172" y="429952"/>
            <a:ext cx="14606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8000" dirty="0" smtClean="0">
                <a:solidFill>
                  <a:schemeClr val="tx1"/>
                </a:solidFill>
              </a:rPr>
              <a:t>Принципи</a:t>
            </a:r>
            <a:endParaRPr lang="uk-UA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CA1463-B139-3E4E-991C-4AC17FDA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rot="19379276">
            <a:off x="13100635" y="-90681"/>
            <a:ext cx="13029423" cy="977206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9D10AD5-AB17-9340-B5B0-250AB59C95A3}"/>
              </a:ext>
            </a:extLst>
          </p:cNvPr>
          <p:cNvSpPr/>
          <p:nvPr/>
        </p:nvSpPr>
        <p:spPr bwMode="auto">
          <a:xfrm>
            <a:off x="1230493" y="1745433"/>
            <a:ext cx="7888987" cy="748479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13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26322E0-CC48-A742-B72B-9C13E0AD7902}"/>
              </a:ext>
            </a:extLst>
          </p:cNvPr>
          <p:cNvGrpSpPr/>
          <p:nvPr/>
        </p:nvGrpSpPr>
        <p:grpSpPr>
          <a:xfrm>
            <a:off x="9445140" y="7264790"/>
            <a:ext cx="12474228" cy="4440468"/>
            <a:chOff x="5058520" y="7605446"/>
            <a:chExt cx="12474228" cy="4440468"/>
          </a:xfrm>
        </p:grpSpPr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8991225D-CA92-0E4F-ACAC-B3B7C7BB8FEC}"/>
                </a:ext>
              </a:extLst>
            </p:cNvPr>
            <p:cNvSpPr/>
            <p:nvPr/>
          </p:nvSpPr>
          <p:spPr>
            <a:xfrm>
              <a:off x="5058520" y="7882280"/>
              <a:ext cx="945887" cy="642634"/>
            </a:xfrm>
            <a:custGeom>
              <a:avLst/>
              <a:gdLst>
                <a:gd name="connsiteX0" fmla="*/ 2136689 w 2608886"/>
                <a:gd name="connsiteY0" fmla="*/ 0 h 1772473"/>
                <a:gd name="connsiteX1" fmla="*/ 2190263 w 2608886"/>
                <a:gd name="connsiteY1" fmla="*/ 105159 h 1772473"/>
                <a:gd name="connsiteX2" fmla="*/ 1802119 w 2608886"/>
                <a:gd name="connsiteY2" fmla="*/ 475806 h 1772473"/>
                <a:gd name="connsiteX3" fmla="*/ 1728713 w 2608886"/>
                <a:gd name="connsiteY3" fmla="*/ 913222 h 1772473"/>
                <a:gd name="connsiteX4" fmla="*/ 1731060 w 2608886"/>
                <a:gd name="connsiteY4" fmla="*/ 910059 h 1772473"/>
                <a:gd name="connsiteX5" fmla="*/ 2452601 w 2608886"/>
                <a:gd name="connsiteY5" fmla="*/ 910059 h 1772473"/>
                <a:gd name="connsiteX6" fmla="*/ 2452601 w 2608886"/>
                <a:gd name="connsiteY6" fmla="*/ 1631500 h 1772473"/>
                <a:gd name="connsiteX7" fmla="*/ 1516262 w 2608886"/>
                <a:gd name="connsiteY7" fmla="*/ 1331221 h 1772473"/>
                <a:gd name="connsiteX8" fmla="*/ 1543356 w 2608886"/>
                <a:gd name="connsiteY8" fmla="*/ 619884 h 1772473"/>
                <a:gd name="connsiteX9" fmla="*/ 2136689 w 2608886"/>
                <a:gd name="connsiteY9" fmla="*/ 0 h 1772473"/>
                <a:gd name="connsiteX10" fmla="*/ 660315 w 2608886"/>
                <a:gd name="connsiteY10" fmla="*/ 0 h 1772473"/>
                <a:gd name="connsiteX11" fmla="*/ 713888 w 2608886"/>
                <a:gd name="connsiteY11" fmla="*/ 105159 h 1772473"/>
                <a:gd name="connsiteX12" fmla="*/ 325744 w 2608886"/>
                <a:gd name="connsiteY12" fmla="*/ 475806 h 1772473"/>
                <a:gd name="connsiteX13" fmla="*/ 252339 w 2608886"/>
                <a:gd name="connsiteY13" fmla="*/ 913222 h 1772473"/>
                <a:gd name="connsiteX14" fmla="*/ 254685 w 2608886"/>
                <a:gd name="connsiteY14" fmla="*/ 910059 h 1772473"/>
                <a:gd name="connsiteX15" fmla="*/ 976226 w 2608886"/>
                <a:gd name="connsiteY15" fmla="*/ 910059 h 1772473"/>
                <a:gd name="connsiteX16" fmla="*/ 976226 w 2608886"/>
                <a:gd name="connsiteY16" fmla="*/ 1631500 h 1772473"/>
                <a:gd name="connsiteX17" fmla="*/ 39887 w 2608886"/>
                <a:gd name="connsiteY17" fmla="*/ 1331221 h 1772473"/>
                <a:gd name="connsiteX18" fmla="*/ 66981 w 2608886"/>
                <a:gd name="connsiteY18" fmla="*/ 619884 h 1772473"/>
                <a:gd name="connsiteX19" fmla="*/ 660315 w 2608886"/>
                <a:gd name="connsiteY19" fmla="*/ 0 h 177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8886" h="1772473">
                  <a:moveTo>
                    <a:pt x="2136689" y="0"/>
                  </a:moveTo>
                  <a:lnTo>
                    <a:pt x="2190263" y="105159"/>
                  </a:lnTo>
                  <a:cubicBezTo>
                    <a:pt x="2021330" y="179306"/>
                    <a:pt x="1883848" y="310469"/>
                    <a:pt x="1802119" y="475806"/>
                  </a:cubicBezTo>
                  <a:cubicBezTo>
                    <a:pt x="1734914" y="611801"/>
                    <a:pt x="1711340" y="763698"/>
                    <a:pt x="1728713" y="913222"/>
                  </a:cubicBezTo>
                  <a:cubicBezTo>
                    <a:pt x="1729607" y="912255"/>
                    <a:pt x="1730110" y="910938"/>
                    <a:pt x="1731060" y="910059"/>
                  </a:cubicBezTo>
                  <a:cubicBezTo>
                    <a:pt x="1928372" y="711865"/>
                    <a:pt x="2251490" y="712743"/>
                    <a:pt x="2452601" y="910059"/>
                  </a:cubicBezTo>
                  <a:cubicBezTo>
                    <a:pt x="2658460" y="1112031"/>
                    <a:pt x="2663488" y="1443760"/>
                    <a:pt x="2452601" y="1631500"/>
                  </a:cubicBezTo>
                  <a:cubicBezTo>
                    <a:pt x="2153728" y="1897603"/>
                    <a:pt x="1631845" y="1781200"/>
                    <a:pt x="1516262" y="1331221"/>
                  </a:cubicBezTo>
                  <a:cubicBezTo>
                    <a:pt x="1456823" y="1099907"/>
                    <a:pt x="1462186" y="839602"/>
                    <a:pt x="1543356" y="619884"/>
                  </a:cubicBezTo>
                  <a:cubicBezTo>
                    <a:pt x="1647040" y="339197"/>
                    <a:pt x="1859994" y="113944"/>
                    <a:pt x="2136689" y="0"/>
                  </a:cubicBezTo>
                  <a:close/>
                  <a:moveTo>
                    <a:pt x="660315" y="0"/>
                  </a:moveTo>
                  <a:lnTo>
                    <a:pt x="713888" y="105159"/>
                  </a:lnTo>
                  <a:cubicBezTo>
                    <a:pt x="544955" y="179306"/>
                    <a:pt x="407473" y="310469"/>
                    <a:pt x="325744" y="475806"/>
                  </a:cubicBezTo>
                  <a:cubicBezTo>
                    <a:pt x="258540" y="611801"/>
                    <a:pt x="234965" y="763698"/>
                    <a:pt x="252339" y="913222"/>
                  </a:cubicBezTo>
                  <a:cubicBezTo>
                    <a:pt x="253232" y="912255"/>
                    <a:pt x="253735" y="910938"/>
                    <a:pt x="254685" y="910059"/>
                  </a:cubicBezTo>
                  <a:cubicBezTo>
                    <a:pt x="451997" y="711865"/>
                    <a:pt x="775115" y="712743"/>
                    <a:pt x="976226" y="910059"/>
                  </a:cubicBezTo>
                  <a:cubicBezTo>
                    <a:pt x="1182086" y="1112031"/>
                    <a:pt x="1187113" y="1443760"/>
                    <a:pt x="976226" y="1631500"/>
                  </a:cubicBezTo>
                  <a:cubicBezTo>
                    <a:pt x="677353" y="1897603"/>
                    <a:pt x="155470" y="1781200"/>
                    <a:pt x="39887" y="1331221"/>
                  </a:cubicBezTo>
                  <a:cubicBezTo>
                    <a:pt x="-19553" y="1099907"/>
                    <a:pt x="-14190" y="839602"/>
                    <a:pt x="66981" y="619884"/>
                  </a:cubicBezTo>
                  <a:cubicBezTo>
                    <a:pt x="170665" y="339197"/>
                    <a:pt x="383619" y="113944"/>
                    <a:pt x="660315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A6FA8B0D-3C1B-774D-95D2-D58EAA701BF7}"/>
                </a:ext>
              </a:extLst>
            </p:cNvPr>
            <p:cNvSpPr/>
            <p:nvPr/>
          </p:nvSpPr>
          <p:spPr>
            <a:xfrm rot="10800000">
              <a:off x="16586861" y="11403280"/>
              <a:ext cx="945887" cy="642634"/>
            </a:xfrm>
            <a:custGeom>
              <a:avLst/>
              <a:gdLst>
                <a:gd name="connsiteX0" fmla="*/ 2136689 w 2608886"/>
                <a:gd name="connsiteY0" fmla="*/ 0 h 1772473"/>
                <a:gd name="connsiteX1" fmla="*/ 2190263 w 2608886"/>
                <a:gd name="connsiteY1" fmla="*/ 105159 h 1772473"/>
                <a:gd name="connsiteX2" fmla="*/ 1802119 w 2608886"/>
                <a:gd name="connsiteY2" fmla="*/ 475806 h 1772473"/>
                <a:gd name="connsiteX3" fmla="*/ 1728713 w 2608886"/>
                <a:gd name="connsiteY3" fmla="*/ 913222 h 1772473"/>
                <a:gd name="connsiteX4" fmla="*/ 1731060 w 2608886"/>
                <a:gd name="connsiteY4" fmla="*/ 910059 h 1772473"/>
                <a:gd name="connsiteX5" fmla="*/ 2452601 w 2608886"/>
                <a:gd name="connsiteY5" fmla="*/ 910059 h 1772473"/>
                <a:gd name="connsiteX6" fmla="*/ 2452601 w 2608886"/>
                <a:gd name="connsiteY6" fmla="*/ 1631500 h 1772473"/>
                <a:gd name="connsiteX7" fmla="*/ 1516262 w 2608886"/>
                <a:gd name="connsiteY7" fmla="*/ 1331221 h 1772473"/>
                <a:gd name="connsiteX8" fmla="*/ 1543356 w 2608886"/>
                <a:gd name="connsiteY8" fmla="*/ 619884 h 1772473"/>
                <a:gd name="connsiteX9" fmla="*/ 2136689 w 2608886"/>
                <a:gd name="connsiteY9" fmla="*/ 0 h 1772473"/>
                <a:gd name="connsiteX10" fmla="*/ 660315 w 2608886"/>
                <a:gd name="connsiteY10" fmla="*/ 0 h 1772473"/>
                <a:gd name="connsiteX11" fmla="*/ 713888 w 2608886"/>
                <a:gd name="connsiteY11" fmla="*/ 105159 h 1772473"/>
                <a:gd name="connsiteX12" fmla="*/ 325744 w 2608886"/>
                <a:gd name="connsiteY12" fmla="*/ 475806 h 1772473"/>
                <a:gd name="connsiteX13" fmla="*/ 252339 w 2608886"/>
                <a:gd name="connsiteY13" fmla="*/ 913222 h 1772473"/>
                <a:gd name="connsiteX14" fmla="*/ 254685 w 2608886"/>
                <a:gd name="connsiteY14" fmla="*/ 910059 h 1772473"/>
                <a:gd name="connsiteX15" fmla="*/ 976226 w 2608886"/>
                <a:gd name="connsiteY15" fmla="*/ 910059 h 1772473"/>
                <a:gd name="connsiteX16" fmla="*/ 976226 w 2608886"/>
                <a:gd name="connsiteY16" fmla="*/ 1631500 h 1772473"/>
                <a:gd name="connsiteX17" fmla="*/ 39887 w 2608886"/>
                <a:gd name="connsiteY17" fmla="*/ 1331221 h 1772473"/>
                <a:gd name="connsiteX18" fmla="*/ 66981 w 2608886"/>
                <a:gd name="connsiteY18" fmla="*/ 619884 h 1772473"/>
                <a:gd name="connsiteX19" fmla="*/ 660315 w 2608886"/>
                <a:gd name="connsiteY19" fmla="*/ 0 h 177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8886" h="1772473">
                  <a:moveTo>
                    <a:pt x="2136689" y="0"/>
                  </a:moveTo>
                  <a:lnTo>
                    <a:pt x="2190263" y="105159"/>
                  </a:lnTo>
                  <a:cubicBezTo>
                    <a:pt x="2021330" y="179306"/>
                    <a:pt x="1883848" y="310469"/>
                    <a:pt x="1802119" y="475806"/>
                  </a:cubicBezTo>
                  <a:cubicBezTo>
                    <a:pt x="1734914" y="611801"/>
                    <a:pt x="1711340" y="763698"/>
                    <a:pt x="1728713" y="913222"/>
                  </a:cubicBezTo>
                  <a:cubicBezTo>
                    <a:pt x="1729607" y="912255"/>
                    <a:pt x="1730110" y="910938"/>
                    <a:pt x="1731060" y="910059"/>
                  </a:cubicBezTo>
                  <a:cubicBezTo>
                    <a:pt x="1928372" y="711865"/>
                    <a:pt x="2251490" y="712743"/>
                    <a:pt x="2452601" y="910059"/>
                  </a:cubicBezTo>
                  <a:cubicBezTo>
                    <a:pt x="2658460" y="1112031"/>
                    <a:pt x="2663488" y="1443760"/>
                    <a:pt x="2452601" y="1631500"/>
                  </a:cubicBezTo>
                  <a:cubicBezTo>
                    <a:pt x="2153728" y="1897603"/>
                    <a:pt x="1631845" y="1781200"/>
                    <a:pt x="1516262" y="1331221"/>
                  </a:cubicBezTo>
                  <a:cubicBezTo>
                    <a:pt x="1456823" y="1099907"/>
                    <a:pt x="1462186" y="839602"/>
                    <a:pt x="1543356" y="619884"/>
                  </a:cubicBezTo>
                  <a:cubicBezTo>
                    <a:pt x="1647040" y="339197"/>
                    <a:pt x="1859994" y="113944"/>
                    <a:pt x="2136689" y="0"/>
                  </a:cubicBezTo>
                  <a:close/>
                  <a:moveTo>
                    <a:pt x="660315" y="0"/>
                  </a:moveTo>
                  <a:lnTo>
                    <a:pt x="713888" y="105159"/>
                  </a:lnTo>
                  <a:cubicBezTo>
                    <a:pt x="544955" y="179306"/>
                    <a:pt x="407473" y="310469"/>
                    <a:pt x="325744" y="475806"/>
                  </a:cubicBezTo>
                  <a:cubicBezTo>
                    <a:pt x="258540" y="611801"/>
                    <a:pt x="234965" y="763698"/>
                    <a:pt x="252339" y="913222"/>
                  </a:cubicBezTo>
                  <a:cubicBezTo>
                    <a:pt x="253232" y="912255"/>
                    <a:pt x="253735" y="910938"/>
                    <a:pt x="254685" y="910059"/>
                  </a:cubicBezTo>
                  <a:cubicBezTo>
                    <a:pt x="451997" y="711865"/>
                    <a:pt x="775115" y="712743"/>
                    <a:pt x="976226" y="910059"/>
                  </a:cubicBezTo>
                  <a:cubicBezTo>
                    <a:pt x="1182086" y="1112031"/>
                    <a:pt x="1187113" y="1443760"/>
                    <a:pt x="976226" y="1631500"/>
                  </a:cubicBezTo>
                  <a:cubicBezTo>
                    <a:pt x="677353" y="1897603"/>
                    <a:pt x="155470" y="1781200"/>
                    <a:pt x="39887" y="1331221"/>
                  </a:cubicBezTo>
                  <a:cubicBezTo>
                    <a:pt x="-19553" y="1099907"/>
                    <a:pt x="-14190" y="839602"/>
                    <a:pt x="66981" y="619884"/>
                  </a:cubicBezTo>
                  <a:cubicBezTo>
                    <a:pt x="170665" y="339197"/>
                    <a:pt x="383619" y="113944"/>
                    <a:pt x="660315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067" y="7605446"/>
              <a:ext cx="10657184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4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дозволяє укладати рідини та деякі продукти у прозорі сферичні оболонки. Вони можуть вільно плавати в напої або подаватися як окремі страви та коктейлі.</a:t>
              </a:r>
              <a:endParaRPr lang="uk-UA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A6824BBD-37C7-1B46-85CD-65481B26D9A5}"/>
              </a:ext>
            </a:extLst>
          </p:cNvPr>
          <p:cNvSpPr txBox="1">
            <a:spLocks/>
          </p:cNvSpPr>
          <p:nvPr/>
        </p:nvSpPr>
        <p:spPr bwMode="auto">
          <a:xfrm>
            <a:off x="10422266" y="3013989"/>
            <a:ext cx="10225013" cy="343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uk-UA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Сферифікація</a:t>
            </a:r>
            <a:endParaRPr lang="uk-UA" altLang="x-none" sz="9600" dirty="0">
              <a:solidFill>
                <a:schemeClr val="tx1"/>
              </a:solidFill>
              <a:latin typeface="Impact" panose="020B0806030902050204" pitchFamily="34" charset="0"/>
              <a:ea typeface="Roboto Slab" pitchFamily="2" charset="0"/>
              <a:cs typeface="Times New Roman" panose="02020603050405020304" pitchFamily="18" charset="0"/>
              <a:sym typeface="Poppins Medium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r="11155"/>
          <a:stretch>
            <a:fillRect/>
          </a:stretch>
        </p:blipFill>
        <p:spPr>
          <a:xfrm>
            <a:off x="1239349" y="1743810"/>
            <a:ext cx="6384374" cy="6382393"/>
          </a:xfrm>
        </p:spPr>
      </p:pic>
    </p:spTree>
    <p:extLst>
      <p:ext uri="{BB962C8B-B14F-4D97-AF65-F5344CB8AC3E}">
        <p14:creationId xmlns:p14="http://schemas.microsoft.com/office/powerpoint/2010/main" val="38652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CA1463-B139-3E4E-991C-4AC17FDA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rot="19379276">
            <a:off x="15293623" y="-2060917"/>
            <a:ext cx="9795039" cy="734627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9D10AD5-AB17-9340-B5B0-250AB59C95A3}"/>
              </a:ext>
            </a:extLst>
          </p:cNvPr>
          <p:cNvSpPr/>
          <p:nvPr/>
        </p:nvSpPr>
        <p:spPr bwMode="auto">
          <a:xfrm flipH="1" flipV="1">
            <a:off x="-1" y="1817439"/>
            <a:ext cx="3605797" cy="1051316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14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26322E0-CC48-A742-B72B-9C13E0AD7902}"/>
              </a:ext>
            </a:extLst>
          </p:cNvPr>
          <p:cNvGrpSpPr/>
          <p:nvPr/>
        </p:nvGrpSpPr>
        <p:grpSpPr>
          <a:xfrm>
            <a:off x="3841961" y="5139670"/>
            <a:ext cx="20378264" cy="6565588"/>
            <a:chOff x="-544659" y="5480326"/>
            <a:chExt cx="20378264" cy="6565588"/>
          </a:xfrm>
        </p:grpSpPr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8991225D-CA92-0E4F-ACAC-B3B7C7BB8FEC}"/>
                </a:ext>
              </a:extLst>
            </p:cNvPr>
            <p:cNvSpPr/>
            <p:nvPr/>
          </p:nvSpPr>
          <p:spPr>
            <a:xfrm>
              <a:off x="5058520" y="7882280"/>
              <a:ext cx="945887" cy="642634"/>
            </a:xfrm>
            <a:custGeom>
              <a:avLst/>
              <a:gdLst>
                <a:gd name="connsiteX0" fmla="*/ 2136689 w 2608886"/>
                <a:gd name="connsiteY0" fmla="*/ 0 h 1772473"/>
                <a:gd name="connsiteX1" fmla="*/ 2190263 w 2608886"/>
                <a:gd name="connsiteY1" fmla="*/ 105159 h 1772473"/>
                <a:gd name="connsiteX2" fmla="*/ 1802119 w 2608886"/>
                <a:gd name="connsiteY2" fmla="*/ 475806 h 1772473"/>
                <a:gd name="connsiteX3" fmla="*/ 1728713 w 2608886"/>
                <a:gd name="connsiteY3" fmla="*/ 913222 h 1772473"/>
                <a:gd name="connsiteX4" fmla="*/ 1731060 w 2608886"/>
                <a:gd name="connsiteY4" fmla="*/ 910059 h 1772473"/>
                <a:gd name="connsiteX5" fmla="*/ 2452601 w 2608886"/>
                <a:gd name="connsiteY5" fmla="*/ 910059 h 1772473"/>
                <a:gd name="connsiteX6" fmla="*/ 2452601 w 2608886"/>
                <a:gd name="connsiteY6" fmla="*/ 1631500 h 1772473"/>
                <a:gd name="connsiteX7" fmla="*/ 1516262 w 2608886"/>
                <a:gd name="connsiteY7" fmla="*/ 1331221 h 1772473"/>
                <a:gd name="connsiteX8" fmla="*/ 1543356 w 2608886"/>
                <a:gd name="connsiteY8" fmla="*/ 619884 h 1772473"/>
                <a:gd name="connsiteX9" fmla="*/ 2136689 w 2608886"/>
                <a:gd name="connsiteY9" fmla="*/ 0 h 1772473"/>
                <a:gd name="connsiteX10" fmla="*/ 660315 w 2608886"/>
                <a:gd name="connsiteY10" fmla="*/ 0 h 1772473"/>
                <a:gd name="connsiteX11" fmla="*/ 713888 w 2608886"/>
                <a:gd name="connsiteY11" fmla="*/ 105159 h 1772473"/>
                <a:gd name="connsiteX12" fmla="*/ 325744 w 2608886"/>
                <a:gd name="connsiteY12" fmla="*/ 475806 h 1772473"/>
                <a:gd name="connsiteX13" fmla="*/ 252339 w 2608886"/>
                <a:gd name="connsiteY13" fmla="*/ 913222 h 1772473"/>
                <a:gd name="connsiteX14" fmla="*/ 254685 w 2608886"/>
                <a:gd name="connsiteY14" fmla="*/ 910059 h 1772473"/>
                <a:gd name="connsiteX15" fmla="*/ 976226 w 2608886"/>
                <a:gd name="connsiteY15" fmla="*/ 910059 h 1772473"/>
                <a:gd name="connsiteX16" fmla="*/ 976226 w 2608886"/>
                <a:gd name="connsiteY16" fmla="*/ 1631500 h 1772473"/>
                <a:gd name="connsiteX17" fmla="*/ 39887 w 2608886"/>
                <a:gd name="connsiteY17" fmla="*/ 1331221 h 1772473"/>
                <a:gd name="connsiteX18" fmla="*/ 66981 w 2608886"/>
                <a:gd name="connsiteY18" fmla="*/ 619884 h 1772473"/>
                <a:gd name="connsiteX19" fmla="*/ 660315 w 2608886"/>
                <a:gd name="connsiteY19" fmla="*/ 0 h 177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8886" h="1772473">
                  <a:moveTo>
                    <a:pt x="2136689" y="0"/>
                  </a:moveTo>
                  <a:lnTo>
                    <a:pt x="2190263" y="105159"/>
                  </a:lnTo>
                  <a:cubicBezTo>
                    <a:pt x="2021330" y="179306"/>
                    <a:pt x="1883848" y="310469"/>
                    <a:pt x="1802119" y="475806"/>
                  </a:cubicBezTo>
                  <a:cubicBezTo>
                    <a:pt x="1734914" y="611801"/>
                    <a:pt x="1711340" y="763698"/>
                    <a:pt x="1728713" y="913222"/>
                  </a:cubicBezTo>
                  <a:cubicBezTo>
                    <a:pt x="1729607" y="912255"/>
                    <a:pt x="1730110" y="910938"/>
                    <a:pt x="1731060" y="910059"/>
                  </a:cubicBezTo>
                  <a:cubicBezTo>
                    <a:pt x="1928372" y="711865"/>
                    <a:pt x="2251490" y="712743"/>
                    <a:pt x="2452601" y="910059"/>
                  </a:cubicBezTo>
                  <a:cubicBezTo>
                    <a:pt x="2658460" y="1112031"/>
                    <a:pt x="2663488" y="1443760"/>
                    <a:pt x="2452601" y="1631500"/>
                  </a:cubicBezTo>
                  <a:cubicBezTo>
                    <a:pt x="2153728" y="1897603"/>
                    <a:pt x="1631845" y="1781200"/>
                    <a:pt x="1516262" y="1331221"/>
                  </a:cubicBezTo>
                  <a:cubicBezTo>
                    <a:pt x="1456823" y="1099907"/>
                    <a:pt x="1462186" y="839602"/>
                    <a:pt x="1543356" y="619884"/>
                  </a:cubicBezTo>
                  <a:cubicBezTo>
                    <a:pt x="1647040" y="339197"/>
                    <a:pt x="1859994" y="113944"/>
                    <a:pt x="2136689" y="0"/>
                  </a:cubicBezTo>
                  <a:close/>
                  <a:moveTo>
                    <a:pt x="660315" y="0"/>
                  </a:moveTo>
                  <a:lnTo>
                    <a:pt x="713888" y="105159"/>
                  </a:lnTo>
                  <a:cubicBezTo>
                    <a:pt x="544955" y="179306"/>
                    <a:pt x="407473" y="310469"/>
                    <a:pt x="325744" y="475806"/>
                  </a:cubicBezTo>
                  <a:cubicBezTo>
                    <a:pt x="258540" y="611801"/>
                    <a:pt x="234965" y="763698"/>
                    <a:pt x="252339" y="913222"/>
                  </a:cubicBezTo>
                  <a:cubicBezTo>
                    <a:pt x="253232" y="912255"/>
                    <a:pt x="253735" y="910938"/>
                    <a:pt x="254685" y="910059"/>
                  </a:cubicBezTo>
                  <a:cubicBezTo>
                    <a:pt x="451997" y="711865"/>
                    <a:pt x="775115" y="712743"/>
                    <a:pt x="976226" y="910059"/>
                  </a:cubicBezTo>
                  <a:cubicBezTo>
                    <a:pt x="1182086" y="1112031"/>
                    <a:pt x="1187113" y="1443760"/>
                    <a:pt x="976226" y="1631500"/>
                  </a:cubicBezTo>
                  <a:cubicBezTo>
                    <a:pt x="677353" y="1897603"/>
                    <a:pt x="155470" y="1781200"/>
                    <a:pt x="39887" y="1331221"/>
                  </a:cubicBezTo>
                  <a:cubicBezTo>
                    <a:pt x="-19553" y="1099907"/>
                    <a:pt x="-14190" y="839602"/>
                    <a:pt x="66981" y="619884"/>
                  </a:cubicBezTo>
                  <a:cubicBezTo>
                    <a:pt x="170665" y="339197"/>
                    <a:pt x="383619" y="113944"/>
                    <a:pt x="660315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A6FA8B0D-3C1B-774D-95D2-D58EAA701BF7}"/>
                </a:ext>
              </a:extLst>
            </p:cNvPr>
            <p:cNvSpPr/>
            <p:nvPr/>
          </p:nvSpPr>
          <p:spPr>
            <a:xfrm rot="10800000">
              <a:off x="16586861" y="11403280"/>
              <a:ext cx="945887" cy="642634"/>
            </a:xfrm>
            <a:custGeom>
              <a:avLst/>
              <a:gdLst>
                <a:gd name="connsiteX0" fmla="*/ 2136689 w 2608886"/>
                <a:gd name="connsiteY0" fmla="*/ 0 h 1772473"/>
                <a:gd name="connsiteX1" fmla="*/ 2190263 w 2608886"/>
                <a:gd name="connsiteY1" fmla="*/ 105159 h 1772473"/>
                <a:gd name="connsiteX2" fmla="*/ 1802119 w 2608886"/>
                <a:gd name="connsiteY2" fmla="*/ 475806 h 1772473"/>
                <a:gd name="connsiteX3" fmla="*/ 1728713 w 2608886"/>
                <a:gd name="connsiteY3" fmla="*/ 913222 h 1772473"/>
                <a:gd name="connsiteX4" fmla="*/ 1731060 w 2608886"/>
                <a:gd name="connsiteY4" fmla="*/ 910059 h 1772473"/>
                <a:gd name="connsiteX5" fmla="*/ 2452601 w 2608886"/>
                <a:gd name="connsiteY5" fmla="*/ 910059 h 1772473"/>
                <a:gd name="connsiteX6" fmla="*/ 2452601 w 2608886"/>
                <a:gd name="connsiteY6" fmla="*/ 1631500 h 1772473"/>
                <a:gd name="connsiteX7" fmla="*/ 1516262 w 2608886"/>
                <a:gd name="connsiteY7" fmla="*/ 1331221 h 1772473"/>
                <a:gd name="connsiteX8" fmla="*/ 1543356 w 2608886"/>
                <a:gd name="connsiteY8" fmla="*/ 619884 h 1772473"/>
                <a:gd name="connsiteX9" fmla="*/ 2136689 w 2608886"/>
                <a:gd name="connsiteY9" fmla="*/ 0 h 1772473"/>
                <a:gd name="connsiteX10" fmla="*/ 660315 w 2608886"/>
                <a:gd name="connsiteY10" fmla="*/ 0 h 1772473"/>
                <a:gd name="connsiteX11" fmla="*/ 713888 w 2608886"/>
                <a:gd name="connsiteY11" fmla="*/ 105159 h 1772473"/>
                <a:gd name="connsiteX12" fmla="*/ 325744 w 2608886"/>
                <a:gd name="connsiteY12" fmla="*/ 475806 h 1772473"/>
                <a:gd name="connsiteX13" fmla="*/ 252339 w 2608886"/>
                <a:gd name="connsiteY13" fmla="*/ 913222 h 1772473"/>
                <a:gd name="connsiteX14" fmla="*/ 254685 w 2608886"/>
                <a:gd name="connsiteY14" fmla="*/ 910059 h 1772473"/>
                <a:gd name="connsiteX15" fmla="*/ 976226 w 2608886"/>
                <a:gd name="connsiteY15" fmla="*/ 910059 h 1772473"/>
                <a:gd name="connsiteX16" fmla="*/ 976226 w 2608886"/>
                <a:gd name="connsiteY16" fmla="*/ 1631500 h 1772473"/>
                <a:gd name="connsiteX17" fmla="*/ 39887 w 2608886"/>
                <a:gd name="connsiteY17" fmla="*/ 1331221 h 1772473"/>
                <a:gd name="connsiteX18" fmla="*/ 66981 w 2608886"/>
                <a:gd name="connsiteY18" fmla="*/ 619884 h 1772473"/>
                <a:gd name="connsiteX19" fmla="*/ 660315 w 2608886"/>
                <a:gd name="connsiteY19" fmla="*/ 0 h 177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8886" h="1772473">
                  <a:moveTo>
                    <a:pt x="2136689" y="0"/>
                  </a:moveTo>
                  <a:lnTo>
                    <a:pt x="2190263" y="105159"/>
                  </a:lnTo>
                  <a:cubicBezTo>
                    <a:pt x="2021330" y="179306"/>
                    <a:pt x="1883848" y="310469"/>
                    <a:pt x="1802119" y="475806"/>
                  </a:cubicBezTo>
                  <a:cubicBezTo>
                    <a:pt x="1734914" y="611801"/>
                    <a:pt x="1711340" y="763698"/>
                    <a:pt x="1728713" y="913222"/>
                  </a:cubicBezTo>
                  <a:cubicBezTo>
                    <a:pt x="1729607" y="912255"/>
                    <a:pt x="1730110" y="910938"/>
                    <a:pt x="1731060" y="910059"/>
                  </a:cubicBezTo>
                  <a:cubicBezTo>
                    <a:pt x="1928372" y="711865"/>
                    <a:pt x="2251490" y="712743"/>
                    <a:pt x="2452601" y="910059"/>
                  </a:cubicBezTo>
                  <a:cubicBezTo>
                    <a:pt x="2658460" y="1112031"/>
                    <a:pt x="2663488" y="1443760"/>
                    <a:pt x="2452601" y="1631500"/>
                  </a:cubicBezTo>
                  <a:cubicBezTo>
                    <a:pt x="2153728" y="1897603"/>
                    <a:pt x="1631845" y="1781200"/>
                    <a:pt x="1516262" y="1331221"/>
                  </a:cubicBezTo>
                  <a:cubicBezTo>
                    <a:pt x="1456823" y="1099907"/>
                    <a:pt x="1462186" y="839602"/>
                    <a:pt x="1543356" y="619884"/>
                  </a:cubicBezTo>
                  <a:cubicBezTo>
                    <a:pt x="1647040" y="339197"/>
                    <a:pt x="1859994" y="113944"/>
                    <a:pt x="2136689" y="0"/>
                  </a:cubicBezTo>
                  <a:close/>
                  <a:moveTo>
                    <a:pt x="660315" y="0"/>
                  </a:moveTo>
                  <a:lnTo>
                    <a:pt x="713888" y="105159"/>
                  </a:lnTo>
                  <a:cubicBezTo>
                    <a:pt x="544955" y="179306"/>
                    <a:pt x="407473" y="310469"/>
                    <a:pt x="325744" y="475806"/>
                  </a:cubicBezTo>
                  <a:cubicBezTo>
                    <a:pt x="258540" y="611801"/>
                    <a:pt x="234965" y="763698"/>
                    <a:pt x="252339" y="913222"/>
                  </a:cubicBezTo>
                  <a:cubicBezTo>
                    <a:pt x="253232" y="912255"/>
                    <a:pt x="253735" y="910938"/>
                    <a:pt x="254685" y="910059"/>
                  </a:cubicBezTo>
                  <a:cubicBezTo>
                    <a:pt x="451997" y="711865"/>
                    <a:pt x="775115" y="712743"/>
                    <a:pt x="976226" y="910059"/>
                  </a:cubicBezTo>
                  <a:cubicBezTo>
                    <a:pt x="1182086" y="1112031"/>
                    <a:pt x="1187113" y="1443760"/>
                    <a:pt x="976226" y="1631500"/>
                  </a:cubicBezTo>
                  <a:cubicBezTo>
                    <a:pt x="677353" y="1897603"/>
                    <a:pt x="155470" y="1781200"/>
                    <a:pt x="39887" y="1331221"/>
                  </a:cubicBezTo>
                  <a:cubicBezTo>
                    <a:pt x="-19553" y="1099907"/>
                    <a:pt x="-14190" y="839602"/>
                    <a:pt x="66981" y="619884"/>
                  </a:cubicBezTo>
                  <a:cubicBezTo>
                    <a:pt x="170665" y="339197"/>
                    <a:pt x="383619" y="113944"/>
                    <a:pt x="660315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4659" y="5480326"/>
              <a:ext cx="20378264" cy="600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4800" dirty="0" smtClean="0">
                  <a:solidFill>
                    <a:schemeClr val="tx1"/>
                  </a:solidFill>
                </a:rPr>
                <a:t>Візьміть 400 г пюре полуниці, 25 г полуничного сиропу (бажано густого), 75 г цукрового сиропу та 25 г агар-агару. Всі компоненти змішайте в ємності та доведіть до кипіння. Після чого вимкніть вогонь і наповніть масою шприц, після чого, прикріпіть до нього силіконову трубочку і видавіть в неї суміш. Потім, від’єднайте трубку від шприца та опустіть на 3-4 хвилини у холодну воду. Далі, знову приєднайте трубку і видавіть пюре, з допомогою заздалегідь набраного в шприц повітря.</a:t>
              </a:r>
              <a:endParaRPr lang="uk-UA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A6824BBD-37C7-1B46-85CD-65481B26D9A5}"/>
              </a:ext>
            </a:extLst>
          </p:cNvPr>
          <p:cNvSpPr txBox="1">
            <a:spLocks/>
          </p:cNvSpPr>
          <p:nvPr/>
        </p:nvSpPr>
        <p:spPr bwMode="auto">
          <a:xfrm>
            <a:off x="9412745" y="632402"/>
            <a:ext cx="10225013" cy="343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uk-UA" sz="6600" b="1" dirty="0" smtClean="0"/>
              <a:t>Спагеті з полуниці</a:t>
            </a:r>
            <a:endParaRPr lang="uk-UA" sz="6600" b="1" dirty="0"/>
          </a:p>
        </p:txBody>
      </p:sp>
      <p:pic>
        <p:nvPicPr>
          <p:cNvPr id="3074" name="Picture 2" descr="Рецепти приготування використовуючи молекулярну кухн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4" y="395375"/>
            <a:ext cx="7284352" cy="42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110880" y="1321550"/>
            <a:ext cx="9039600" cy="10119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15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12984211" y="3331619"/>
            <a:ext cx="10225013" cy="6285180"/>
            <a:chOff x="2759074" y="3167360"/>
            <a:chExt cx="10225013" cy="6285180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777880"/>
              <a:ext cx="9197973" cy="367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altLang="en-US" sz="5400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створення повітряних пінок із соку або з будь-якого напою та багатьох продуктів</a:t>
              </a:r>
              <a:endParaRPr lang="uk-UA" altLang="en-US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4" y="3689648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9600" dirty="0" err="1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Емульсифікація</a:t>
              </a:r>
              <a:endParaRPr lang="x-none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="" xmlns:a16="http://schemas.microsoft.com/office/drawing/2014/main" id="{16915B3A-F0DC-504A-946E-346CB2B559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0663" y="3167360"/>
              <a:ext cx="5592762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endParaRPr lang="x-none" altLang="x-none" sz="1800" b="1" spc="300" dirty="0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Montserrat" charset="0"/>
                <a:sym typeface="Poppins SemiBold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r="18740"/>
          <a:stretch>
            <a:fillRect/>
          </a:stretch>
        </p:blipFill>
        <p:spPr>
          <a:xfrm>
            <a:off x="1460864" y="1008282"/>
            <a:ext cx="9164930" cy="9162086"/>
          </a:xfrm>
        </p:spPr>
      </p:pic>
    </p:spTree>
    <p:extLst>
      <p:ext uri="{BB962C8B-B14F-4D97-AF65-F5344CB8AC3E}">
        <p14:creationId xmlns:p14="http://schemas.microsoft.com/office/powerpoint/2010/main" val="22478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110880" y="1321550"/>
            <a:ext cx="9039600" cy="10119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16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12976918" y="529387"/>
            <a:ext cx="10225013" cy="11431319"/>
            <a:chOff x="2751781" y="365128"/>
            <a:chExt cx="10225013" cy="11431319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781" y="4317477"/>
              <a:ext cx="9197973" cy="747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sz="3200" b="1" dirty="0" smtClean="0"/>
                <a:t>Вичавіть сік одного апельсину та процідить через марлю. Додайте 1 чайну ложку альгінату натрію, після чого збийте вінчиком. В окремій чашці, розведіть воду з 1 чайною ложкою хлориду кальцію. Готовий сік, потрібно налити у кондитерський шприц та видавити капельки у склянку з водою. Голи ікра буде готова, промийте її під водою, щоб позбутись гіркого смаку хлориду кальцію.</a:t>
              </a:r>
              <a:endParaRPr lang="uk-UA" altLang="en-US" sz="7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1781" y="365128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r>
                <a:rPr lang="uk-UA" sz="8000" b="1" dirty="0" smtClean="0">
                  <a:solidFill>
                    <a:schemeClr val="tx1"/>
                  </a:solidFill>
                </a:rPr>
                <a:t>Апельсинова ікра</a:t>
              </a:r>
              <a:endParaRPr lang="uk-UA" sz="8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="" xmlns:a16="http://schemas.microsoft.com/office/drawing/2014/main" id="{16915B3A-F0DC-504A-946E-346CB2B559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0663" y="3167360"/>
              <a:ext cx="5592762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endParaRPr lang="x-none" altLang="x-none" sz="1800" b="1" spc="300" dirty="0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Montserrat" charset="0"/>
                <a:sym typeface="Poppins SemiBold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026" name="Picture 2" descr="Рецепти приготування використовуючи молекулярну кухн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2" y="2465512"/>
            <a:ext cx="10873168" cy="65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14686117" y="492921"/>
            <a:ext cx="9039600" cy="10119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16677"/>
          <a:stretch>
            <a:fillRect/>
          </a:stretch>
        </p:blipFill>
        <p:spPr>
          <a:xfrm>
            <a:off x="14713162" y="2542030"/>
            <a:ext cx="8496062" cy="8493425"/>
          </a:xfr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1102768" y="1134712"/>
            <a:ext cx="12795087" cy="9473143"/>
            <a:chOff x="2760663" y="1937048"/>
            <a:chExt cx="12795087" cy="9473143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777880"/>
              <a:ext cx="9197973" cy="563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sz="4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Желатинізація</a:t>
              </a:r>
              <a:r>
                <a:rPr lang="uk-UA" sz="4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це процес перетворення напоїв та продуктів у желеподібні структури з різними властивостями та формою</a:t>
              </a:r>
              <a:endParaRPr lang="uk-UA" altLang="en-US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0737" y="1937048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9600" dirty="0" err="1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Желатинізація</a:t>
              </a:r>
              <a:endParaRPr lang="x-none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="" xmlns:a16="http://schemas.microsoft.com/office/drawing/2014/main" id="{16915B3A-F0DC-504A-946E-346CB2B559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0663" y="3167360"/>
              <a:ext cx="5592762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endParaRPr lang="x-none" altLang="x-none" sz="1800" b="1" spc="300" dirty="0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Montserrat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18</a:t>
            </a:fld>
            <a:endParaRPr lang="x-none" altLang="x-non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EAB4819-9670-F54D-B984-815EBD01ABB5}"/>
              </a:ext>
            </a:extLst>
          </p:cNvPr>
          <p:cNvGrpSpPr/>
          <p:nvPr/>
        </p:nvGrpSpPr>
        <p:grpSpPr>
          <a:xfrm>
            <a:off x="4023491" y="1134447"/>
            <a:ext cx="10225013" cy="2106613"/>
            <a:chOff x="2542928" y="2321496"/>
            <a:chExt cx="10225013" cy="2106613"/>
          </a:xfrm>
        </p:grpSpPr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42928" y="2843784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9600" dirty="0" err="1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Згущування</a:t>
              </a:r>
              <a:endParaRPr lang="x-none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="" xmlns:a16="http://schemas.microsoft.com/office/drawing/2014/main" id="{16915B3A-F0DC-504A-946E-346CB2B559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44517" y="2321496"/>
              <a:ext cx="5592762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endParaRPr lang="x-none" altLang="x-none" sz="1800" b="1" spc="300" dirty="0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Montserrat" charset="0"/>
                <a:sym typeface="Poppins SemiBold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0" name="Нашивка 19">
            <a:extLst>
              <a:ext uri="{FF2B5EF4-FFF2-40B4-BE49-F238E27FC236}">
                <a16:creationId xmlns="" xmlns:a16="http://schemas.microsoft.com/office/drawing/2014/main" id="{6EACAF37-8525-0944-B96B-A0EB291662AE}"/>
              </a:ext>
            </a:extLst>
          </p:cNvPr>
          <p:cNvSpPr/>
          <p:nvPr/>
        </p:nvSpPr>
        <p:spPr bwMode="auto">
          <a:xfrm>
            <a:off x="3027250" y="6659127"/>
            <a:ext cx="6656159" cy="5102094"/>
          </a:xfrm>
          <a:prstGeom prst="chevron">
            <a:avLst>
              <a:gd name="adj" fmla="val 18831"/>
            </a:avLst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1" name="Нашивка 20">
            <a:extLst>
              <a:ext uri="{FF2B5EF4-FFF2-40B4-BE49-F238E27FC236}">
                <a16:creationId xmlns="" xmlns:a16="http://schemas.microsoft.com/office/drawing/2014/main" id="{86A84A4B-1732-5849-8987-287948BE0D93}"/>
              </a:ext>
            </a:extLst>
          </p:cNvPr>
          <p:cNvSpPr/>
          <p:nvPr/>
        </p:nvSpPr>
        <p:spPr bwMode="auto">
          <a:xfrm>
            <a:off x="9135998" y="6659127"/>
            <a:ext cx="6656159" cy="5102094"/>
          </a:xfrm>
          <a:prstGeom prst="chevron">
            <a:avLst>
              <a:gd name="adj" fmla="val 18831"/>
            </a:avLst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2" name="Нашивка 21">
            <a:extLst>
              <a:ext uri="{FF2B5EF4-FFF2-40B4-BE49-F238E27FC236}">
                <a16:creationId xmlns="" xmlns:a16="http://schemas.microsoft.com/office/drawing/2014/main" id="{AE886CEC-CD44-224E-B4FD-0C06A5A800E6}"/>
              </a:ext>
            </a:extLst>
          </p:cNvPr>
          <p:cNvSpPr/>
          <p:nvPr/>
        </p:nvSpPr>
        <p:spPr bwMode="auto">
          <a:xfrm>
            <a:off x="15244746" y="6659127"/>
            <a:ext cx="6656159" cy="5102094"/>
          </a:xfrm>
          <a:prstGeom prst="chevron">
            <a:avLst>
              <a:gd name="adj" fmla="val 18831"/>
            </a:avLst>
          </a:pr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="" xmlns:a16="http://schemas.microsoft.com/office/drawing/2014/main" id="{BDB23750-6A60-174C-BD0C-36060FBB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251" y="4424052"/>
            <a:ext cx="121333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досягати неймовірних результатів</a:t>
            </a:r>
            <a:endParaRPr lang="uk-UA" sz="6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2909559" y="11394504"/>
            <a:ext cx="1484515" cy="109736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742728" y="630386"/>
            <a:ext cx="9039600" cy="10119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11029591" y="2105472"/>
            <a:ext cx="12160582" cy="10110631"/>
            <a:chOff x="444537" y="3167360"/>
            <a:chExt cx="12160582" cy="10110631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146" y="6414574"/>
              <a:ext cx="9197973" cy="686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4400" dirty="0" smtClean="0">
                  <a:solidFill>
                    <a:schemeClr val="tx1"/>
                  </a:solidFill>
                </a:rPr>
                <a:t>Фішкою молекулярної кухні є так звані </a:t>
              </a:r>
              <a:r>
                <a:rPr lang="uk-UA" sz="4400" dirty="0" err="1" smtClean="0">
                  <a:solidFill>
                    <a:schemeClr val="tx1"/>
                  </a:solidFill>
                </a:rPr>
                <a:t>еспуми</a:t>
              </a:r>
              <a:r>
                <a:rPr lang="uk-UA" sz="4400" dirty="0" smtClean="0">
                  <a:solidFill>
                    <a:schemeClr val="tx1"/>
                  </a:solidFill>
                </a:rPr>
                <a:t>, простою мовою – піна. Таку піну можна отримати з різноманітних продуктів, як з овочів та фруктів, так із борщів, супів. До прикладу, один з кухарів на гастрономічному саміті переміг зі стравою з бородінського хліба із сіллю та соняшниковою олією у формі </a:t>
              </a:r>
              <a:r>
                <a:rPr lang="uk-UA" sz="4400" dirty="0" err="1" smtClean="0">
                  <a:solidFill>
                    <a:schemeClr val="tx1"/>
                  </a:solidFill>
                </a:rPr>
                <a:t>еспуми</a:t>
              </a:r>
              <a:r>
                <a:rPr lang="uk-UA" sz="4400" dirty="0" smtClean="0">
                  <a:solidFill>
                    <a:schemeClr val="tx1"/>
                  </a:solidFill>
                </a:rPr>
                <a:t>.</a:t>
              </a:r>
              <a:endParaRPr lang="uk-UA" sz="4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4537" y="4175811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sz="9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Еспуми</a:t>
              </a:r>
              <a:endParaRPr lang="x-none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="" xmlns:a16="http://schemas.microsoft.com/office/drawing/2014/main" id="{16915B3A-F0DC-504A-946E-346CB2B559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0663" y="3167360"/>
              <a:ext cx="5592762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endParaRPr lang="x-none" altLang="x-none" sz="1800" b="1" spc="300" dirty="0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Montserrat" charset="0"/>
                <a:sym typeface="Poppins SemiBold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0400913" y="32127"/>
            <a:ext cx="2448271" cy="380153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>
          <a:xfrm>
            <a:off x="272566" y="126187"/>
            <a:ext cx="9146960" cy="9144121"/>
          </a:xfrm>
        </p:spPr>
      </p:pic>
    </p:spTree>
    <p:extLst>
      <p:ext uri="{BB962C8B-B14F-4D97-AF65-F5344CB8AC3E}">
        <p14:creationId xmlns:p14="http://schemas.microsoft.com/office/powerpoint/2010/main" val="36899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40A13A-B707-EC4A-82DD-CED78C37FE39}"/>
              </a:ext>
            </a:extLst>
          </p:cNvPr>
          <p:cNvSpPr/>
          <p:nvPr/>
        </p:nvSpPr>
        <p:spPr bwMode="auto">
          <a:xfrm>
            <a:off x="15316169" y="7149141"/>
            <a:ext cx="7007424" cy="461208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4686990-BD05-C84A-98FC-71D423CF6412}"/>
              </a:ext>
            </a:extLst>
          </p:cNvPr>
          <p:cNvSpPr/>
          <p:nvPr/>
        </p:nvSpPr>
        <p:spPr bwMode="auto">
          <a:xfrm>
            <a:off x="14136216" y="4868797"/>
            <a:ext cx="2997740" cy="197302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742728" y="2278011"/>
            <a:ext cx="3240360" cy="213270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2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984215" y="1953553"/>
            <a:ext cx="14729535" cy="9487597"/>
            <a:chOff x="1408190" y="1071225"/>
            <a:chExt cx="14729535" cy="9487597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190" y="4372513"/>
              <a:ext cx="13446323" cy="618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4400" dirty="0" smtClean="0">
                  <a:solidFill>
                    <a:schemeClr val="tx1"/>
                  </a:solidFill>
                </a:rPr>
                <a:t>Сучасний стиль приготування їжі. Тобто, це кардинальні зміни в структурі та вигляді страв. З допомогою сучасних технологій, можна розкласти будь-який продукт на молекули та створити унікальне смакове поєднання. Вона вивчає хімічні реакції, які відбуваються в продуктах. Для цього потрібна велика кількість спеціального обладнання, хімічних </a:t>
              </a:r>
              <a:r>
                <a:rPr lang="uk-UA" sz="4400" dirty="0" err="1" smtClean="0">
                  <a:solidFill>
                    <a:schemeClr val="tx1"/>
                  </a:solidFill>
                </a:rPr>
                <a:t>сполук</a:t>
              </a:r>
              <a:r>
                <a:rPr lang="uk-UA" sz="4400" dirty="0" smtClean="0">
                  <a:solidFill>
                    <a:schemeClr val="tx1"/>
                  </a:solidFill>
                </a:rPr>
                <a:t> , що дозволяє реконструювати компоненти або створювати нові.</a:t>
              </a:r>
              <a:endParaRPr lang="uk-UA" sz="4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60583" y="1071225"/>
              <a:ext cx="11377142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9600" dirty="0" smtClean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Молекулярна кухня</a:t>
              </a:r>
              <a:endParaRPr lang="x-none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B40A13A-B707-EC4A-82DD-CED78C37FE39}"/>
              </a:ext>
            </a:extLst>
          </p:cNvPr>
          <p:cNvSpPr/>
          <p:nvPr/>
        </p:nvSpPr>
        <p:spPr bwMode="auto">
          <a:xfrm>
            <a:off x="17376576" y="414"/>
            <a:ext cx="7007424" cy="461208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B40A13A-B707-EC4A-82DD-CED78C37FE39}"/>
              </a:ext>
            </a:extLst>
          </p:cNvPr>
          <p:cNvSpPr/>
          <p:nvPr/>
        </p:nvSpPr>
        <p:spPr bwMode="auto">
          <a:xfrm>
            <a:off x="17528976" y="152814"/>
            <a:ext cx="7007424" cy="461208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030" name="Picture 6" descr="Молекулярная кухня. — Воротила | Gastronomy food, Molecular gastronomy,  Molecular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04" y="2902978"/>
            <a:ext cx="8037320" cy="73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2909559" y="11394504"/>
            <a:ext cx="1484515" cy="109736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742728" y="630386"/>
            <a:ext cx="9039600" cy="10119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10463808" y="348570"/>
            <a:ext cx="13537504" cy="11284615"/>
            <a:chOff x="-121246" y="1410458"/>
            <a:chExt cx="13537504" cy="11284615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246" y="5831656"/>
              <a:ext cx="13537504" cy="686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4400" dirty="0" smtClean="0">
                  <a:solidFill>
                    <a:schemeClr val="tx1"/>
                  </a:solidFill>
                </a:rPr>
                <a:t>Беремо 2 відварених буряка, очищуємо та збиваємо </a:t>
              </a:r>
              <a:r>
                <a:rPr lang="uk-UA" sz="4400" dirty="0" err="1" smtClean="0">
                  <a:solidFill>
                    <a:schemeClr val="tx1"/>
                  </a:solidFill>
                </a:rPr>
                <a:t>блендером</a:t>
              </a:r>
              <a:r>
                <a:rPr lang="uk-UA" sz="4400" dirty="0" smtClean="0">
                  <a:solidFill>
                    <a:schemeClr val="tx1"/>
                  </a:solidFill>
                </a:rPr>
                <a:t>. Проціджуємо через марлю та додаємо 1 саше агар-агару, ретельно перемішуємо та ставимо на вогонь, доводимо до кипіння. Коли маса злегка загусне, розливаємо тонким шаром на харчову плівку і ставимо в холодильник. Після чого дістаємо, та викладаємо товстим шаром вершковий сир, формуємо рол, після чого розрізаємо гострим </a:t>
              </a:r>
              <a:r>
                <a:rPr lang="uk-UA" sz="4400" dirty="0" err="1" smtClean="0">
                  <a:solidFill>
                    <a:schemeClr val="tx1"/>
                  </a:solidFill>
                </a:rPr>
                <a:t>ножем</a:t>
              </a:r>
              <a:r>
                <a:rPr lang="uk-UA" sz="4400" dirty="0" smtClean="0">
                  <a:solidFill>
                    <a:schemeClr val="tx1"/>
                  </a:solidFill>
                </a:rPr>
                <a:t> на потрібні шматочки.</a:t>
              </a:r>
              <a:endParaRPr lang="uk-UA" sz="66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3877" y="1410458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r>
                <a:rPr lang="ru-RU" sz="8000" b="1" dirty="0" err="1"/>
                <a:t>Буряковий</a:t>
              </a:r>
              <a:r>
                <a:rPr lang="ru-RU" sz="8000" b="1" dirty="0"/>
                <a:t> рол з </a:t>
              </a:r>
              <a:r>
                <a:rPr lang="ru-RU" sz="8000" b="1" dirty="0" err="1"/>
                <a:t>м’яким</a:t>
              </a:r>
              <a:r>
                <a:rPr lang="ru-RU" sz="8000" b="1" dirty="0"/>
                <a:t> сиром</a:t>
              </a:r>
            </a:p>
          </p:txBody>
        </p:sp>
        <p:sp>
          <p:nvSpPr>
            <p:cNvPr id="7" name="Text Box 2">
              <a:extLst>
                <a:ext uri="{FF2B5EF4-FFF2-40B4-BE49-F238E27FC236}">
                  <a16:creationId xmlns="" xmlns:a16="http://schemas.microsoft.com/office/drawing/2014/main" id="{16915B3A-F0DC-504A-946E-346CB2B559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0663" y="3167360"/>
              <a:ext cx="5592762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endParaRPr lang="x-none" altLang="x-none" sz="1800" b="1" spc="300" dirty="0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Montserrat" charset="0"/>
                <a:sym typeface="Poppins SemiBold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0400913" y="32127"/>
            <a:ext cx="2448271" cy="380153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2050" name="Picture 2" descr="Рецепти приготування використовуючи молекулярну кухн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" y="2652233"/>
            <a:ext cx="9205914" cy="60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5722727" y="6639323"/>
            <a:ext cx="4680520" cy="597931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310680" y="3473624"/>
            <a:ext cx="4680520" cy="597931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7799512" y="1313309"/>
            <a:ext cx="15265696" cy="10575333"/>
            <a:chOff x="-2785542" y="2375197"/>
            <a:chExt cx="15265696" cy="10575333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315" y="6087113"/>
              <a:ext cx="10608839" cy="686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4000" dirty="0" smtClean="0">
                  <a:solidFill>
                    <a:schemeClr val="tx1"/>
                  </a:solidFill>
                </a:rPr>
                <a:t>Рідкий азот використовується для швидкої заморозки будь-яких речовин. Він має ефектний вигляд, тому існує безліч страв, які готуються перед гостями за допомогою рідкого азоту. Його використовують у приготуванні так званого «ідеального морозива», у якому не міститься жодної краплі жиру. На ложечку видавлюють невелику кульку мусу, поливають рідким азотом. Чимось схоже на безе, яке миттєво розтає в роті. </a:t>
              </a:r>
              <a:endParaRPr lang="uk-UA" sz="4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785542" y="2375197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/>
              <a:r>
                <a:rPr lang="ru-RU" sz="9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Рідкий азот</a:t>
              </a:r>
            </a:p>
          </p:txBody>
        </p:sp>
        <p:sp>
          <p:nvSpPr>
            <p:cNvPr id="7" name="Text Box 2">
              <a:extLst>
                <a:ext uri="{FF2B5EF4-FFF2-40B4-BE49-F238E27FC236}">
                  <a16:creationId xmlns="" xmlns:a16="http://schemas.microsoft.com/office/drawing/2014/main" id="{16915B3A-F0DC-504A-946E-346CB2B559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0663" y="3167360"/>
              <a:ext cx="5592762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endParaRPr lang="x-none" altLang="x-none" sz="1800" b="1" spc="300" dirty="0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Montserrat" charset="0"/>
                <a:sym typeface="Poppins SemiBold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0400913" y="32127"/>
            <a:ext cx="2448271" cy="380153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4692437" y="18130"/>
            <a:ext cx="2060580" cy="221029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16717"/>
          <a:stretch>
            <a:fillRect/>
          </a:stretch>
        </p:blipFill>
        <p:spPr>
          <a:xfrm>
            <a:off x="1030098" y="1925888"/>
            <a:ext cx="7922824" cy="7920365"/>
          </a:xfrm>
        </p:spPr>
      </p:pic>
    </p:spTree>
    <p:extLst>
      <p:ext uri="{BB962C8B-B14F-4D97-AF65-F5344CB8AC3E}">
        <p14:creationId xmlns:p14="http://schemas.microsoft.com/office/powerpoint/2010/main" val="39530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BD1E5BC-FA77-CC4C-B78F-3E00F120D5B4}"/>
              </a:ext>
            </a:extLst>
          </p:cNvPr>
          <p:cNvSpPr/>
          <p:nvPr/>
        </p:nvSpPr>
        <p:spPr bwMode="auto">
          <a:xfrm>
            <a:off x="742728" y="2278011"/>
            <a:ext cx="3240360" cy="213270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FC19754-53E2-8B41-940C-D4D2A502CA02}"/>
              </a:ext>
            </a:extLst>
          </p:cNvPr>
          <p:cNvSpPr/>
          <p:nvPr/>
        </p:nvSpPr>
        <p:spPr bwMode="auto">
          <a:xfrm>
            <a:off x="7413697" y="8981015"/>
            <a:ext cx="2997740" cy="197302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593"/>
          <a:stretch>
            <a:fillRect/>
          </a:stretch>
        </p:blipFill>
        <p:spPr>
          <a:xfrm>
            <a:off x="454696" y="3388221"/>
            <a:ext cx="8782743" cy="5224241"/>
          </a:xfrm>
        </p:spPr>
      </p:pic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22</a:t>
            </a:fld>
            <a:endParaRPr lang="x-none" altLang="x-non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174B00AF-4419-2443-A03D-9340182364B0}"/>
              </a:ext>
            </a:extLst>
          </p:cNvPr>
          <p:cNvGrpSpPr/>
          <p:nvPr/>
        </p:nvGrpSpPr>
        <p:grpSpPr>
          <a:xfrm>
            <a:off x="10132789" y="4266435"/>
            <a:ext cx="12181085" cy="7843798"/>
            <a:chOff x="10132789" y="4266435"/>
            <a:chExt cx="12181085" cy="7843798"/>
          </a:xfrm>
        </p:grpSpPr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32789" y="4266435"/>
              <a:ext cx="1182836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9600" dirty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Добавки для </a:t>
              </a:r>
              <a:r>
                <a:rPr lang="uk-UA" altLang="x-none" sz="9600" dirty="0" smtClean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молекулярної кухні</a:t>
              </a:r>
              <a:endParaRPr lang="uk-UA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6690" y="7401252"/>
              <a:ext cx="10657184" cy="470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sz="4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 найефектнішими та доступними техніками експериментують за допомогою харчових добавок та нескладного інструментарію. Для приготування добавок використовується натуральна сировина</a:t>
              </a:r>
              <a:endParaRPr lang="uk-UA" altLang="en-US" sz="4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1FC32D4-8ED1-6742-8F20-8283E8D66046}"/>
              </a:ext>
            </a:extLst>
          </p:cNvPr>
          <p:cNvSpPr/>
          <p:nvPr/>
        </p:nvSpPr>
        <p:spPr bwMode="auto">
          <a:xfrm>
            <a:off x="17376576" y="414"/>
            <a:ext cx="7007424" cy="3636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0" name="Computer_7.png">
            <a:extLst>
              <a:ext uri="{FF2B5EF4-FFF2-40B4-BE49-F238E27FC236}">
                <a16:creationId xmlns="" xmlns:a16="http://schemas.microsoft.com/office/drawing/2014/main" id="{2AC5DD20-6F35-D64E-9C91-4C7A721D3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51" y="2925800"/>
            <a:ext cx="10158412" cy="85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" b="1721"/>
          <a:stretch>
            <a:fillRect/>
          </a:stretch>
        </p:blipFill>
        <p:spPr>
          <a:xfrm>
            <a:off x="3375819" y="3401616"/>
            <a:ext cx="4568466" cy="7200800"/>
          </a:xfrm>
        </p:spPr>
      </p:pic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23</a:t>
            </a:fld>
            <a:endParaRPr lang="x-none" altLang="x-non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FDDF437-95ED-7648-B06D-13A02734A11D}"/>
              </a:ext>
            </a:extLst>
          </p:cNvPr>
          <p:cNvGrpSpPr/>
          <p:nvPr/>
        </p:nvGrpSpPr>
        <p:grpSpPr>
          <a:xfrm>
            <a:off x="11092829" y="4406698"/>
            <a:ext cx="10676235" cy="7097567"/>
            <a:chOff x="11092829" y="4406698"/>
            <a:chExt cx="10676235" cy="7097567"/>
          </a:xfrm>
        </p:grpSpPr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92829" y="4406698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9600" dirty="0" err="1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Карагенан</a:t>
              </a:r>
              <a:endParaRPr lang="x-none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1880" y="6425952"/>
              <a:ext cx="10657184" cy="507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uk-UA" sz="5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природний полімер, що отримується з морських водоростей, загусник природного походження</a:t>
              </a:r>
              <a:endParaRPr lang="uk-UA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hone_gold.png">
            <a:extLst>
              <a:ext uri="{FF2B5EF4-FFF2-40B4-BE49-F238E27FC236}">
                <a16:creationId xmlns="" xmlns:a16="http://schemas.microsoft.com/office/drawing/2014/main" id="{AD412F84-11C9-6F43-9A7F-100C1D2C5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08" y="2007208"/>
            <a:ext cx="5191125" cy="978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1FC32D4-8ED1-6742-8F20-8283E8D66046}"/>
              </a:ext>
            </a:extLst>
          </p:cNvPr>
          <p:cNvSpPr/>
          <p:nvPr/>
        </p:nvSpPr>
        <p:spPr bwMode="auto">
          <a:xfrm>
            <a:off x="11926241" y="1513711"/>
            <a:ext cx="7007424" cy="3636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12582"/>
          <a:stretch>
            <a:fillRect/>
          </a:stretch>
        </p:blipFill>
        <p:spPr>
          <a:xfrm>
            <a:off x="14928304" y="3163674"/>
            <a:ext cx="9448263" cy="7569591"/>
          </a:xfrm>
        </p:spPr>
      </p:pic>
      <p:pic>
        <p:nvPicPr>
          <p:cNvPr id="13" name="Computer_4.png">
            <a:extLst>
              <a:ext uri="{FF2B5EF4-FFF2-40B4-BE49-F238E27FC236}">
                <a16:creationId xmlns="" xmlns:a16="http://schemas.microsoft.com/office/drawing/2014/main" id="{1FCFBF6B-13A5-AB47-AC89-EB75AEB8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40" y="2681536"/>
            <a:ext cx="14771688" cy="882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FC19754-53E2-8B41-940C-D4D2A502CA02}"/>
              </a:ext>
            </a:extLst>
          </p:cNvPr>
          <p:cNvSpPr/>
          <p:nvPr/>
        </p:nvSpPr>
        <p:spPr bwMode="auto">
          <a:xfrm>
            <a:off x="-78141" y="0"/>
            <a:ext cx="2997740" cy="197302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24</a:t>
            </a:fld>
            <a:endParaRPr lang="x-none" altLang="x-non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B4BA275-BB68-844E-8DB6-C25D291AE36E}"/>
              </a:ext>
            </a:extLst>
          </p:cNvPr>
          <p:cNvGrpSpPr/>
          <p:nvPr/>
        </p:nvGrpSpPr>
        <p:grpSpPr>
          <a:xfrm>
            <a:off x="2688524" y="4147894"/>
            <a:ext cx="10225013" cy="7651565"/>
            <a:chOff x="11092829" y="4406698"/>
            <a:chExt cx="10225013" cy="7651565"/>
          </a:xfrm>
        </p:grpSpPr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92829" y="4406698"/>
              <a:ext cx="102250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9600" dirty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Лецитин</a:t>
              </a:r>
              <a:endParaRPr lang="x-none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1880" y="6425952"/>
              <a:ext cx="9064977" cy="563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altLang="en-US" sz="4800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відноситься до фосфоліпідів, присутній у клітинах всіх живих істот, є абсолютно необхідною для організму речовиною, що виробляється печінкою</a:t>
              </a:r>
              <a:endParaRPr lang="uk-UA" altLang="en-US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2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2389922" y="3002992"/>
            <a:ext cx="10709204" cy="9183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25</a:t>
            </a:fld>
            <a:endParaRPr lang="x-none" altLang="x-non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2466"/>
          <a:stretch>
            <a:fillRect/>
          </a:stretch>
        </p:blipFill>
        <p:spPr>
          <a:xfrm>
            <a:off x="1460864" y="1008281"/>
            <a:ext cx="8858928" cy="8856179"/>
          </a:xfr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14395271" y="3709891"/>
            <a:ext cx="8064895" cy="6612547"/>
            <a:chOff x="2759075" y="3689648"/>
            <a:chExt cx="8064895" cy="6612547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777880"/>
              <a:ext cx="8045845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4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чутливий до нагрівання загусник білкового походження, не має смаку та запаху. Його основою є колаген – найпоширеніший тваринний білок</a:t>
              </a:r>
              <a:endParaRPr lang="uk-UA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689648"/>
              <a:ext cx="6840760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9600" dirty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Желатин</a:t>
              </a:r>
              <a:endParaRPr lang="x-none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5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0" y="1671648"/>
            <a:ext cx="5423248" cy="648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>
            <a:off x="22250472" y="5561856"/>
            <a:ext cx="2133528" cy="648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E074E3E2-F879-ED4F-AB48-E2AB1842F388}"/>
              </a:ext>
            </a:extLst>
          </p:cNvPr>
          <p:cNvGrpSpPr/>
          <p:nvPr/>
        </p:nvGrpSpPr>
        <p:grpSpPr>
          <a:xfrm>
            <a:off x="7242466" y="1409137"/>
            <a:ext cx="13723186" cy="8776918"/>
            <a:chOff x="7242466" y="1409137"/>
            <a:chExt cx="13723186" cy="8776918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8468" y="4553744"/>
              <a:ext cx="10657184" cy="563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ru-RU" sz="48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4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агар-агар - </a:t>
              </a:r>
              <a:r>
                <a:rPr lang="ru-RU" sz="48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можливо</a:t>
              </a:r>
              <a:r>
                <a:rPr lang="ru-RU" sz="4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8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найдавніша</a:t>
              </a:r>
              <a:r>
                <a:rPr lang="ru-RU" sz="4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48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усіх</a:t>
              </a:r>
              <a:r>
                <a:rPr lang="ru-RU" sz="4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8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харчових</a:t>
              </a:r>
              <a:r>
                <a:rPr lang="ru-RU" sz="4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добавок, </a:t>
              </a:r>
              <a:r>
                <a:rPr lang="uk-UA" sz="4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натуральний продукт, що отримується з червоних водоростей, що ростуть у Тихому океані на глибині близько 80 метрів.</a:t>
              </a:r>
              <a:endParaRPr lang="uk-UA" sz="48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="" xmlns:a16="http://schemas.microsoft.com/office/drawing/2014/main" id="{F050EB4C-90A9-B04B-8A34-0884AD18BF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42466" y="1409137"/>
              <a:ext cx="9577064" cy="4310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ru-RU" sz="9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Агар</a:t>
              </a:r>
              <a:endPara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12683"/>
          <a:stretch>
            <a:fillRect/>
          </a:stretch>
        </p:blipFill>
        <p:spPr>
          <a:xfrm>
            <a:off x="598712" y="1097360"/>
            <a:ext cx="5755747" cy="5753961"/>
          </a:xfrm>
        </p:spPr>
      </p:pic>
    </p:spTree>
    <p:extLst>
      <p:ext uri="{BB962C8B-B14F-4D97-AF65-F5344CB8AC3E}">
        <p14:creationId xmlns:p14="http://schemas.microsoft.com/office/powerpoint/2010/main" val="13023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>
            <a:off x="22250472" y="5561856"/>
            <a:ext cx="2133528" cy="648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E074E3E2-F879-ED4F-AB48-E2AB1842F388}"/>
              </a:ext>
            </a:extLst>
          </p:cNvPr>
          <p:cNvGrpSpPr/>
          <p:nvPr/>
        </p:nvGrpSpPr>
        <p:grpSpPr>
          <a:xfrm>
            <a:off x="958752" y="881336"/>
            <a:ext cx="19032760" cy="10298315"/>
            <a:chOff x="7781698" y="-862138"/>
            <a:chExt cx="19032760" cy="10298315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7868" y="2234205"/>
              <a:ext cx="12819326" cy="7201972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>
              <a:sp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uk-UA" sz="4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Чим корисна молекулярна кухня?</a:t>
              </a:r>
            </a:p>
            <a:p>
              <a:pPr marL="0" indent="0">
                <a:lnSpc>
                  <a:spcPct val="150000"/>
                </a:lnSpc>
                <a:buNone/>
              </a:pPr>
              <a:r>
                <a:rPr lang="uk-UA" sz="4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"Проведені дослідження підтверджують, що страви розроблені з використанням </a:t>
              </a:r>
              <a:r>
                <a:rPr lang="uk-UA" sz="44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сферифікації</a:t>
              </a:r>
              <a:r>
                <a:rPr lang="uk-UA" sz="4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як методу молекулярної кухні є низькокалорійними, з підвищеним вмістом окремих поживних речовин і можуть бути використані в дієтичному харчуванні.</a:t>
              </a:r>
              <a:endParaRPr lang="uk-UA" sz="4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="" xmlns:a16="http://schemas.microsoft.com/office/drawing/2014/main" id="{F050EB4C-90A9-B04B-8A34-0884AD18BF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81698" y="-862138"/>
              <a:ext cx="19032760" cy="3567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ru-RU" sz="9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Чим </a:t>
              </a:r>
              <a:r>
                <a:rPr lang="uk-UA" sz="96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корисна молекулярна </a:t>
              </a:r>
              <a:r>
                <a:rPr lang="ru-RU" sz="96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кухня</a:t>
              </a:r>
              <a:r>
                <a:rPr lang="ru-RU" sz="9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 flipH="1" flipV="1">
            <a:off x="2902968" y="11576665"/>
            <a:ext cx="6408712" cy="111398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247" y="4448513"/>
            <a:ext cx="8745461" cy="528980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 flipH="1" flipV="1">
            <a:off x="2902968" y="0"/>
            <a:ext cx="7070140" cy="138611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 flipH="1" flipV="1">
            <a:off x="19420221" y="0"/>
            <a:ext cx="1142581" cy="236134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>
            <a:off x="23497256" y="3761656"/>
            <a:ext cx="886744" cy="468052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E074E3E2-F879-ED4F-AB48-E2AB1842F388}"/>
              </a:ext>
            </a:extLst>
          </p:cNvPr>
          <p:cNvGrpSpPr/>
          <p:nvPr/>
        </p:nvGrpSpPr>
        <p:grpSpPr>
          <a:xfrm>
            <a:off x="2326904" y="1463061"/>
            <a:ext cx="25945528" cy="9171761"/>
            <a:chOff x="9149850" y="-280413"/>
            <a:chExt cx="25945528" cy="9171761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850" y="2705039"/>
              <a:ext cx="18957880" cy="6186309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uk-UA" sz="4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Молекулярна кухня не дуже популярна в Україні. Але ресторани часто беруть один із напрямків її су вид. Вона не настільки ефективна як решта, за те дуже корисна. Цей вид використовується майже у кожному ресторані Одеси. Він дієтичний і без шкідливих добавок, так що підходить для дітей, а також для людей із хворобами шлунку та підшлункової.</a:t>
              </a:r>
              <a:endParaRPr lang="uk-UA" sz="4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="" xmlns:a16="http://schemas.microsoft.com/office/drawing/2014/main" id="{F050EB4C-90A9-B04B-8A34-0884AD18BF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062618" y="-280413"/>
              <a:ext cx="19032760" cy="3567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ru-RU" sz="96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Висновок</a:t>
              </a:r>
              <a:endPara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 flipH="1" flipV="1">
            <a:off x="0" y="11394503"/>
            <a:ext cx="1530042" cy="131068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 flipH="1" flipV="1">
            <a:off x="0" y="-2"/>
            <a:ext cx="1530042" cy="444851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 flipH="1" flipV="1">
            <a:off x="14928304" y="-1"/>
            <a:ext cx="6356480" cy="146306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D11B1B-AB78-3244-A9FA-7C896E4131B1}"/>
              </a:ext>
            </a:extLst>
          </p:cNvPr>
          <p:cNvSpPr/>
          <p:nvPr/>
        </p:nvSpPr>
        <p:spPr bwMode="auto">
          <a:xfrm>
            <a:off x="0" y="9169115"/>
            <a:ext cx="3083888" cy="202972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6B7590-C524-8847-AC8A-43EF21D5E7AE}"/>
              </a:ext>
            </a:extLst>
          </p:cNvPr>
          <p:cNvSpPr/>
          <p:nvPr/>
        </p:nvSpPr>
        <p:spPr bwMode="auto">
          <a:xfrm>
            <a:off x="4703169" y="1357936"/>
            <a:ext cx="6536166" cy="430191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C8D96869-8B94-AA40-8E54-99602BBC59C5}"/>
              </a:ext>
            </a:extLst>
          </p:cNvPr>
          <p:cNvSpPr/>
          <p:nvPr/>
        </p:nvSpPr>
        <p:spPr bwMode="auto">
          <a:xfrm>
            <a:off x="10676856" y="0"/>
            <a:ext cx="3024336" cy="12159424"/>
          </a:xfrm>
          <a:custGeom>
            <a:avLst/>
            <a:gdLst>
              <a:gd name="connsiteX0" fmla="*/ 0 w 3024336"/>
              <a:gd name="connsiteY0" fmla="*/ 0 h 12159424"/>
              <a:gd name="connsiteX1" fmla="*/ 3024336 w 3024336"/>
              <a:gd name="connsiteY1" fmla="*/ 0 h 12159424"/>
              <a:gd name="connsiteX2" fmla="*/ 3024336 w 3024336"/>
              <a:gd name="connsiteY2" fmla="*/ 12159424 h 12159424"/>
              <a:gd name="connsiteX3" fmla="*/ 1512168 w 3024336"/>
              <a:gd name="connsiteY3" fmla="*/ 10674424 h 12159424"/>
              <a:gd name="connsiteX4" fmla="*/ 0 w 3024336"/>
              <a:gd name="connsiteY4" fmla="*/ 12159424 h 12159424"/>
              <a:gd name="connsiteX5" fmla="*/ 0 w 3024336"/>
              <a:gd name="connsiteY5" fmla="*/ 0 h 1215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4336" h="12159424">
                <a:moveTo>
                  <a:pt x="0" y="0"/>
                </a:moveTo>
                <a:lnTo>
                  <a:pt x="3024336" y="0"/>
                </a:lnTo>
                <a:lnTo>
                  <a:pt x="3024336" y="12159424"/>
                </a:lnTo>
                <a:lnTo>
                  <a:pt x="1512168" y="10674424"/>
                </a:lnTo>
                <a:lnTo>
                  <a:pt x="0" y="1215942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E6B8A889-6F8A-0248-9421-7D39C4FCF11D}"/>
              </a:ext>
            </a:extLst>
          </p:cNvPr>
          <p:cNvSpPr txBox="1">
            <a:spLocks/>
          </p:cNvSpPr>
          <p:nvPr/>
        </p:nvSpPr>
        <p:spPr bwMode="auto">
          <a:xfrm>
            <a:off x="7951510" y="5774793"/>
            <a:ext cx="9647069" cy="678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20000" spc="600" dirty="0" smtClean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rPr>
              <a:t>ДЯКУЮ!</a:t>
            </a:r>
            <a:endParaRPr lang="x-none" altLang="x-none" sz="20000" spc="600" dirty="0">
              <a:solidFill>
                <a:schemeClr val="tx1"/>
              </a:solidFill>
              <a:latin typeface="Impact" panose="020B0806030902050204" pitchFamily="34" charset="0"/>
              <a:ea typeface="Roboto Slab" pitchFamily="2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A76842D-884F-694B-85BB-2F27E335E33B}"/>
              </a:ext>
            </a:extLst>
          </p:cNvPr>
          <p:cNvSpPr/>
          <p:nvPr/>
        </p:nvSpPr>
        <p:spPr bwMode="auto">
          <a:xfrm>
            <a:off x="17376576" y="6859548"/>
            <a:ext cx="7007424" cy="461208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40A13A-B707-EC4A-82DD-CED78C37FE39}"/>
              </a:ext>
            </a:extLst>
          </p:cNvPr>
          <p:cNvSpPr/>
          <p:nvPr/>
        </p:nvSpPr>
        <p:spPr bwMode="auto">
          <a:xfrm flipH="1">
            <a:off x="14136216" y="7149141"/>
            <a:ext cx="1179953" cy="461208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4686990-BD05-C84A-98FC-71D423CF6412}"/>
              </a:ext>
            </a:extLst>
          </p:cNvPr>
          <p:cNvSpPr/>
          <p:nvPr/>
        </p:nvSpPr>
        <p:spPr bwMode="auto">
          <a:xfrm>
            <a:off x="14136216" y="4868797"/>
            <a:ext cx="2997740" cy="197302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-8922" y="17604"/>
            <a:ext cx="3240360" cy="213270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3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1124227" y="450291"/>
            <a:ext cx="17066874" cy="9673769"/>
            <a:chOff x="1548202" y="-432037"/>
            <a:chExt cx="17066874" cy="9673769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202" y="1701206"/>
              <a:ext cx="11988632" cy="754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4400" dirty="0" smtClean="0">
                  <a:solidFill>
                    <a:schemeClr val="tx1"/>
                  </a:solidFill>
                </a:rPr>
                <a:t>Страви молекулярної кухні готуються не для того, щоб досита нагодувати людину, а довести всім, що приготування їжі може бути мистецтвом. Замість звичайної сковорідки та каструлі, кулінари молекулярної кухні використовують центрифугу, сухий лід, азот, вакуумне приготування їжі. А замість приправ – спеціальні компоненти, такі як агар-агар, лактат кальцію тощо. Завдяки цьому можна отримати з будь якого продукту піну, морозиво чи гель.</a:t>
              </a:r>
              <a:endParaRPr lang="uk-UA" sz="4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9031" y="-432037"/>
              <a:ext cx="1449604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r>
                <a:rPr lang="ru-RU" sz="6600" b="1" dirty="0">
                  <a:solidFill>
                    <a:schemeClr val="tx1"/>
                  </a:solidFill>
                </a:rPr>
                <a:t>Дива </a:t>
              </a:r>
              <a:r>
                <a:rPr lang="uk-UA" sz="6600" b="1" dirty="0" smtClean="0">
                  <a:solidFill>
                    <a:schemeClr val="tx1"/>
                  </a:solidFill>
                </a:rPr>
                <a:t>кулінарії та закони фізики</a:t>
              </a:r>
              <a:endParaRPr lang="uk-UA" sz="6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B40A13A-B707-EC4A-82DD-CED78C37FE39}"/>
              </a:ext>
            </a:extLst>
          </p:cNvPr>
          <p:cNvSpPr/>
          <p:nvPr/>
        </p:nvSpPr>
        <p:spPr bwMode="auto">
          <a:xfrm>
            <a:off x="21025487" y="0"/>
            <a:ext cx="3369980" cy="500859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3344112" y="2583534"/>
            <a:ext cx="10588321" cy="7775480"/>
          </a:xfrm>
          <a:prstGeom prst="round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76540" y="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40A13A-B707-EC4A-82DD-CED78C37FE39}"/>
              </a:ext>
            </a:extLst>
          </p:cNvPr>
          <p:cNvSpPr/>
          <p:nvPr/>
        </p:nvSpPr>
        <p:spPr bwMode="auto">
          <a:xfrm>
            <a:off x="-21035" y="11126473"/>
            <a:ext cx="2397575" cy="134815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4686990-BD05-C84A-98FC-71D423CF6412}"/>
              </a:ext>
            </a:extLst>
          </p:cNvPr>
          <p:cNvSpPr/>
          <p:nvPr/>
        </p:nvSpPr>
        <p:spPr bwMode="auto">
          <a:xfrm>
            <a:off x="14136216" y="4868797"/>
            <a:ext cx="2997740" cy="197302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13416137" y="9628512"/>
            <a:ext cx="3240360" cy="213270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4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559131" y="567803"/>
            <a:ext cx="16097366" cy="9028617"/>
            <a:chOff x="768690" y="-5613508"/>
            <a:chExt cx="22688402" cy="9028617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690" y="-2771200"/>
              <a:ext cx="16294434" cy="618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en-US" sz="4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У </a:t>
              </a:r>
              <a:r>
                <a:rPr lang="uk-UA" altLang="en-US" sz="4400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наш час все більше людей замислюється про правильність свого харчування, і</a:t>
              </a:r>
            </a:p>
            <a:p>
              <a:r>
                <a:rPr lang="uk-UA" altLang="en-US" sz="4400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хочуть пробувати щось нове, унікальне, і при тому корисне. Рішення можна знайти</a:t>
              </a:r>
            </a:p>
            <a:p>
              <a:r>
                <a:rPr lang="uk-UA" altLang="en-US" sz="4400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серед шедеврів молекулярної кухні. Молекулярна кухня щороку дивує і закохує в себе.</a:t>
              </a:r>
            </a:p>
            <a:p>
              <a:r>
                <a:rPr lang="uk-UA" altLang="en-US" sz="4400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.Великим плюсом є користь для здоров’я, так як використовують звичні</a:t>
              </a:r>
            </a:p>
            <a:p>
              <a:r>
                <a:rPr lang="uk-UA" altLang="en-US" sz="4400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інгредієнти, але обробляються дещо інакше. </a:t>
              </a:r>
              <a:endParaRPr lang="uk-UA" altLang="en-US" sz="4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85983" y="-5613508"/>
              <a:ext cx="1777110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uk-UA" altLang="x-none" sz="9600" dirty="0" smtClean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Актуальні проблеми</a:t>
              </a:r>
              <a:endParaRPr lang="uk-UA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B40A13A-B707-EC4A-82DD-CED78C37FE39}"/>
              </a:ext>
            </a:extLst>
          </p:cNvPr>
          <p:cNvSpPr/>
          <p:nvPr/>
        </p:nvSpPr>
        <p:spPr bwMode="auto">
          <a:xfrm>
            <a:off x="17376576" y="414"/>
            <a:ext cx="7007424" cy="461208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B40A13A-B707-EC4A-82DD-CED78C37FE39}"/>
              </a:ext>
            </a:extLst>
          </p:cNvPr>
          <p:cNvSpPr/>
          <p:nvPr/>
        </p:nvSpPr>
        <p:spPr bwMode="auto">
          <a:xfrm>
            <a:off x="17528976" y="152814"/>
            <a:ext cx="7007424" cy="461208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92" y="2696294"/>
            <a:ext cx="11747587" cy="713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9D10AD5-AB17-9340-B5B0-250AB59C95A3}"/>
              </a:ext>
            </a:extLst>
          </p:cNvPr>
          <p:cNvSpPr/>
          <p:nvPr/>
        </p:nvSpPr>
        <p:spPr bwMode="auto">
          <a:xfrm>
            <a:off x="7908745" y="2393504"/>
            <a:ext cx="5292886" cy="256845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6CE2255-1135-644D-A36A-130884A6F9BD}"/>
              </a:ext>
            </a:extLst>
          </p:cNvPr>
          <p:cNvSpPr/>
          <p:nvPr/>
        </p:nvSpPr>
        <p:spPr bwMode="auto">
          <a:xfrm>
            <a:off x="720080" y="5194646"/>
            <a:ext cx="4703168" cy="418952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CA1463-B139-3E4E-991C-4AC17FDA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15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54450">
            <a:off x="13984485" y="988251"/>
            <a:ext cx="8945835" cy="6709376"/>
          </a:xfrm>
          <a:prstGeom prst="rect">
            <a:avLst/>
          </a:prstGeom>
        </p:spPr>
      </p:pic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5</a:t>
            </a:fld>
            <a:endParaRPr lang="x-none" altLang="x-non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 b="8902"/>
          <a:stretch>
            <a:fillRect/>
          </a:stretch>
        </p:blipFill>
        <p:spPr>
          <a:xfrm>
            <a:off x="1174556" y="1601416"/>
            <a:ext cx="9525082" cy="9522126"/>
          </a:xfr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1F688B03-4D4A-4C4E-9D88-20ECE0AA080C}"/>
              </a:ext>
            </a:extLst>
          </p:cNvPr>
          <p:cNvGrpSpPr/>
          <p:nvPr/>
        </p:nvGrpSpPr>
        <p:grpSpPr>
          <a:xfrm>
            <a:off x="11452868" y="3708354"/>
            <a:ext cx="10657185" cy="7682895"/>
            <a:chOff x="11452868" y="3708354"/>
            <a:chExt cx="10657185" cy="7682895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2869" y="5875315"/>
              <a:ext cx="10657184" cy="551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en-US" sz="4000" dirty="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Британський</a:t>
              </a:r>
              <a:r>
                <a:rPr lang="ru-RU" altLang="en-US" sz="4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ru-RU" altLang="en-US" sz="4000" dirty="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фізик</a:t>
              </a:r>
              <a:r>
                <a:rPr lang="ru-RU" altLang="en-US" sz="4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-ядерник став </a:t>
              </a:r>
              <a:r>
                <a:rPr lang="ru-RU" altLang="en-US" sz="4000" dirty="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натхненником</a:t>
              </a:r>
              <a:r>
                <a:rPr lang="ru-RU" altLang="en-US" sz="4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altLang="en-US" sz="4000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молекулярної кухні. Під час Другої світової він брав участь у розробці ядерної бомби, а на початку 1990-х очолив в італійському місті Ерік аматорський семінар «Молекулярна та фізична гастрономія», де ентузіасти розбирали фізику та хімію їжі.</a:t>
              </a:r>
              <a:endParaRPr lang="uk-UA" altLang="en-US" sz="4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452868" y="3708354"/>
              <a:ext cx="10225013" cy="3435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uk-UA" altLang="x-none" sz="13000" dirty="0" smtClean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Ніколас </a:t>
              </a:r>
              <a:r>
                <a:rPr lang="uk-UA" altLang="x-none" sz="13000" dirty="0" err="1" smtClean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Курті</a:t>
              </a:r>
              <a:endParaRPr lang="uk-UA" altLang="x-none" sz="96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76540" y="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4686990-BD05-C84A-98FC-71D423CF6412}"/>
              </a:ext>
            </a:extLst>
          </p:cNvPr>
          <p:cNvSpPr/>
          <p:nvPr/>
        </p:nvSpPr>
        <p:spPr bwMode="auto">
          <a:xfrm>
            <a:off x="23521510" y="12330608"/>
            <a:ext cx="862490" cy="132343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6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FBCBC59-960C-5A4D-BF7A-ECCA239ABC02}"/>
              </a:ext>
            </a:extLst>
          </p:cNvPr>
          <p:cNvGrpSpPr/>
          <p:nvPr/>
        </p:nvGrpSpPr>
        <p:grpSpPr>
          <a:xfrm>
            <a:off x="1779369" y="500754"/>
            <a:ext cx="16391326" cy="13604747"/>
            <a:chOff x="-703231" y="-8253367"/>
            <a:chExt cx="23102725" cy="13604747"/>
          </a:xfrm>
        </p:grpSpPr>
        <p:sp>
          <p:nvSpPr>
            <p:cNvPr id="16388" name="Rectangle 1">
              <a:extLst>
                <a:ext uri="{FF2B5EF4-FFF2-40B4-BE49-F238E27FC236}">
                  <a16:creationId xmlns=""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03231" y="-6775017"/>
              <a:ext cx="19040200" cy="1212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5400" dirty="0" smtClean="0">
                  <a:solidFill>
                    <a:schemeClr val="tx1"/>
                  </a:solidFill>
                </a:rPr>
                <a:t>Першим, хто застосував нові віяння в Одесі, став шеф-кухар Віктор </a:t>
              </a:r>
              <a:r>
                <a:rPr lang="uk-UA" sz="5400" dirty="0" err="1" smtClean="0">
                  <a:solidFill>
                    <a:schemeClr val="tx1"/>
                  </a:solidFill>
                </a:rPr>
                <a:t>Тітов</a:t>
              </a:r>
              <a:r>
                <a:rPr lang="uk-UA" sz="5400" dirty="0" smtClean="0">
                  <a:solidFill>
                    <a:schemeClr val="tx1"/>
                  </a:solidFill>
                </a:rPr>
                <a:t>. Він експериментував и творив солодощі зі смаком </a:t>
              </a:r>
              <a:r>
                <a:rPr lang="uk-UA" sz="5400" dirty="0" err="1" smtClean="0">
                  <a:solidFill>
                    <a:schemeClr val="tx1"/>
                  </a:solidFill>
                </a:rPr>
                <a:t>васабі</a:t>
              </a:r>
              <a:r>
                <a:rPr lang="uk-UA" sz="5400" dirty="0" smtClean="0">
                  <a:solidFill>
                    <a:schemeClr val="tx1"/>
                  </a:solidFill>
                </a:rPr>
                <a:t>, супи у вигляді піни, желе з біфштексу, водночас гарячий і холодний чай — все це можна було скуштувати в Одесі. </a:t>
              </a:r>
            </a:p>
            <a:p>
              <a:r>
                <a:rPr lang="uk-UA" sz="5400" dirty="0" smtClean="0">
                  <a:solidFill>
                    <a:schemeClr val="tx1"/>
                  </a:solidFill>
                </a:rPr>
                <a:t>Але дуже швидко його спроба набрала </a:t>
              </a:r>
              <a:r>
                <a:rPr lang="uk-UA" sz="5400" dirty="0" err="1" smtClean="0">
                  <a:solidFill>
                    <a:schemeClr val="tx1"/>
                  </a:solidFill>
                </a:rPr>
                <a:t>хейту</a:t>
              </a:r>
              <a:r>
                <a:rPr lang="uk-UA" sz="5400" dirty="0" smtClean="0">
                  <a:solidFill>
                    <a:schemeClr val="tx1"/>
                  </a:solidFill>
                </a:rPr>
                <a:t> в коментарях. Особливо після </a:t>
              </a:r>
              <a:r>
                <a:rPr lang="uk-UA" sz="5400" dirty="0" err="1" smtClean="0">
                  <a:solidFill>
                    <a:schemeClr val="tx1"/>
                  </a:solidFill>
                </a:rPr>
                <a:t>оголосу</a:t>
              </a:r>
              <a:r>
                <a:rPr lang="uk-UA" sz="5400" dirty="0" smtClean="0">
                  <a:solidFill>
                    <a:schemeClr val="tx1"/>
                  </a:solidFill>
                </a:rPr>
                <a:t> газети </a:t>
              </a:r>
              <a:r>
                <a:rPr lang="uk-UA" sz="5400" dirty="0" err="1" smtClean="0">
                  <a:solidFill>
                    <a:schemeClr val="tx1"/>
                  </a:solidFill>
                </a:rPr>
                <a:t>Думская</a:t>
              </a:r>
              <a:r>
                <a:rPr lang="uk-UA" sz="5400" dirty="0" smtClean="0">
                  <a:solidFill>
                    <a:schemeClr val="tx1"/>
                  </a:solidFill>
                </a:rPr>
                <a:t>. Бо у реаліях в меню додали лише декілька страв з рідким азотом і харчової піни.</a:t>
              </a:r>
            </a:p>
            <a:p>
              <a:endParaRPr lang="ru-RU" sz="5400" dirty="0" smtClean="0">
                <a:solidFill>
                  <a:schemeClr val="tx1"/>
                </a:solidFill>
              </a:endParaRPr>
            </a:p>
            <a:p>
              <a:endParaRPr lang="en-US" altLang="en-US" sz="8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845327" y="-8253367"/>
              <a:ext cx="13554167" cy="157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uk-UA" altLang="x-none" sz="7200" dirty="0" smtClean="0">
                  <a:solidFill>
                    <a:schemeClr val="tx1"/>
                  </a:solidFill>
                  <a:latin typeface="Impact" panose="020B0806030902050204" pitchFamily="34" charset="0"/>
                  <a:ea typeface="Roboto Slab" pitchFamily="2" charset="0"/>
                  <a:cs typeface="Times New Roman" panose="02020603050405020304" pitchFamily="18" charset="0"/>
                  <a:sym typeface="Poppins Medium" charset="0"/>
                </a:rPr>
                <a:t>Перший в Одесі</a:t>
              </a:r>
              <a:endParaRPr lang="x-none" altLang="x-none" sz="7200" dirty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4686990-BD05-C84A-98FC-71D423CF6412}"/>
              </a:ext>
            </a:extLst>
          </p:cNvPr>
          <p:cNvSpPr/>
          <p:nvPr/>
        </p:nvSpPr>
        <p:spPr bwMode="auto">
          <a:xfrm>
            <a:off x="11687944" y="12031636"/>
            <a:ext cx="9073008" cy="65901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496" y="1675915"/>
            <a:ext cx="7089354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1CA1463-B139-3E4E-991C-4AC17FDA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9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379276">
            <a:off x="12925264" y="675824"/>
            <a:ext cx="13029423" cy="9772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>
            <a:off x="22250472" y="5561856"/>
            <a:ext cx="2133528" cy="648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>
            <a:off x="22855" y="-59910"/>
            <a:ext cx="1079913" cy="10752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007EF91-007D-DD4F-AD13-91DC5AF90543}"/>
              </a:ext>
            </a:extLst>
          </p:cNvPr>
          <p:cNvSpPr/>
          <p:nvPr/>
        </p:nvSpPr>
        <p:spPr bwMode="auto">
          <a:xfrm flipH="1" flipV="1">
            <a:off x="4041740" y="10272337"/>
            <a:ext cx="7070140" cy="138611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2725" y="877503"/>
            <a:ext cx="143884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Був заснований у 2002 році у стінах київського особняка ХІХ століття. На кухні «</a:t>
            </a:r>
            <a:r>
              <a:rPr lang="uk-UA" sz="4000" dirty="0" err="1" smtClean="0">
                <a:solidFill>
                  <a:schemeClr val="tx1"/>
                </a:solidFill>
              </a:rPr>
              <a:t>Ліпського</a:t>
            </a:r>
            <a:r>
              <a:rPr lang="uk-UA" sz="4000" dirty="0" smtClean="0">
                <a:solidFill>
                  <a:schemeClr val="tx1"/>
                </a:solidFill>
              </a:rPr>
              <a:t>» шеф </a:t>
            </a:r>
            <a:r>
              <a:rPr lang="uk-UA" sz="4000" dirty="0" err="1" smtClean="0">
                <a:solidFill>
                  <a:schemeClr val="tx1"/>
                </a:solidFill>
              </a:rPr>
              <a:t>Шаруєв</a:t>
            </a:r>
            <a:r>
              <a:rPr lang="uk-UA" sz="4000" dirty="0" smtClean="0">
                <a:solidFill>
                  <a:schemeClr val="tx1"/>
                </a:solidFill>
              </a:rPr>
              <a:t> (йому, до речі, всього 22) активно практикував напрацювання  молекулярної, і модерністської кухні: </a:t>
            </a:r>
            <a:r>
              <a:rPr lang="uk-UA" sz="4000" dirty="0" err="1" smtClean="0">
                <a:solidFill>
                  <a:schemeClr val="tx1"/>
                </a:solidFill>
              </a:rPr>
              <a:t>сферифікував</a:t>
            </a:r>
            <a:r>
              <a:rPr lang="uk-UA" sz="4000" dirty="0" smtClean="0">
                <a:solidFill>
                  <a:schemeClr val="tx1"/>
                </a:solidFill>
              </a:rPr>
              <a:t> вершки, перетворював оселедець під шубою на повітряний мус і подавав його на </a:t>
            </a:r>
            <a:r>
              <a:rPr lang="uk-UA" sz="4000" dirty="0" err="1" smtClean="0">
                <a:solidFill>
                  <a:schemeClr val="tx1"/>
                </a:solidFill>
              </a:rPr>
              <a:t>спонжі</a:t>
            </a:r>
            <a:r>
              <a:rPr lang="uk-UA" sz="4000" dirty="0" smtClean="0">
                <a:solidFill>
                  <a:schemeClr val="tx1"/>
                </a:solidFill>
              </a:rPr>
              <a:t> з хліба азоту сублімував  сметаною, </a:t>
            </a:r>
            <a:r>
              <a:rPr lang="uk-UA" sz="4000" dirty="0" err="1" smtClean="0">
                <a:solidFill>
                  <a:schemeClr val="tx1"/>
                </a:solidFill>
              </a:rPr>
              <a:t>деконструював</a:t>
            </a:r>
            <a:r>
              <a:rPr lang="uk-UA" sz="4000" dirty="0" smtClean="0">
                <a:solidFill>
                  <a:schemeClr val="tx1"/>
                </a:solidFill>
              </a:rPr>
              <a:t> малину та заморожував </a:t>
            </a:r>
            <a:r>
              <a:rPr lang="uk-UA" sz="4000" dirty="0" err="1" smtClean="0">
                <a:solidFill>
                  <a:schemeClr val="tx1"/>
                </a:solidFill>
              </a:rPr>
              <a:t>сорбет</a:t>
            </a:r>
            <a:r>
              <a:rPr lang="uk-UA" sz="4000" dirty="0" smtClean="0">
                <a:solidFill>
                  <a:schemeClr val="tx1"/>
                </a:solidFill>
              </a:rPr>
              <a:t> із узвару.</a:t>
            </a:r>
          </a:p>
          <a:p>
            <a:r>
              <a:rPr lang="uk-UA" sz="4000" dirty="0" smtClean="0">
                <a:solidFill>
                  <a:schemeClr val="tx1"/>
                </a:solidFill>
              </a:rPr>
              <a:t>Нажаль цей заклад закрився у березні 2018 року.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11880" y="383366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54" y="6056316"/>
            <a:ext cx="8636000" cy="575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4" y="7074990"/>
            <a:ext cx="8065316" cy="5365188"/>
          </a:xfrm>
          <a:prstGeom prst="rect">
            <a:avLst/>
          </a:prstGeom>
        </p:spPr>
      </p:pic>
      <p:sp>
        <p:nvSpPr>
          <p:cNvPr id="16" name="Text Box 3">
            <a:extLst>
              <a:ext uri="{FF2B5EF4-FFF2-40B4-BE49-F238E27FC236}">
                <a16:creationId xmlns=""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7223273" y="212574"/>
            <a:ext cx="9616648" cy="157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uk-UA" altLang="x-none" sz="7200" dirty="0" smtClean="0">
                <a:solidFill>
                  <a:schemeClr val="bg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rPr>
              <a:t>Особняк Липський</a:t>
            </a:r>
            <a:endParaRPr lang="x-none" altLang="x-none" sz="7200" dirty="0">
              <a:solidFill>
                <a:schemeClr val="bg1"/>
              </a:solidFill>
              <a:latin typeface="Impact" panose="020B0806030902050204" pitchFamily="34" charset="0"/>
              <a:ea typeface="Roboto Slab" pitchFamily="2" charset="0"/>
              <a:cs typeface="Times New Roman" panose="02020603050405020304" pitchFamily="18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CA1463-B139-3E4E-991C-4AC17FDA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rot="19379276">
            <a:off x="9082110" y="845423"/>
            <a:ext cx="13029423" cy="977206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9D10AD5-AB17-9340-B5B0-250AB59C95A3}"/>
              </a:ext>
            </a:extLst>
          </p:cNvPr>
          <p:cNvSpPr/>
          <p:nvPr/>
        </p:nvSpPr>
        <p:spPr bwMode="auto">
          <a:xfrm>
            <a:off x="-4630" y="7501060"/>
            <a:ext cx="1183465" cy="448173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8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26322E0-CC48-A742-B72B-9C13E0AD7902}"/>
              </a:ext>
            </a:extLst>
          </p:cNvPr>
          <p:cNvGrpSpPr/>
          <p:nvPr/>
        </p:nvGrpSpPr>
        <p:grpSpPr>
          <a:xfrm>
            <a:off x="1051182" y="5949206"/>
            <a:ext cx="21645334" cy="4201986"/>
            <a:chOff x="5058520" y="7882280"/>
            <a:chExt cx="12474228" cy="4163634"/>
          </a:xfrm>
        </p:grpSpPr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8991225D-CA92-0E4F-ACAC-B3B7C7BB8FEC}"/>
                </a:ext>
              </a:extLst>
            </p:cNvPr>
            <p:cNvSpPr/>
            <p:nvPr/>
          </p:nvSpPr>
          <p:spPr>
            <a:xfrm>
              <a:off x="5058520" y="7882280"/>
              <a:ext cx="945887" cy="642634"/>
            </a:xfrm>
            <a:custGeom>
              <a:avLst/>
              <a:gdLst>
                <a:gd name="connsiteX0" fmla="*/ 2136689 w 2608886"/>
                <a:gd name="connsiteY0" fmla="*/ 0 h 1772473"/>
                <a:gd name="connsiteX1" fmla="*/ 2190263 w 2608886"/>
                <a:gd name="connsiteY1" fmla="*/ 105159 h 1772473"/>
                <a:gd name="connsiteX2" fmla="*/ 1802119 w 2608886"/>
                <a:gd name="connsiteY2" fmla="*/ 475806 h 1772473"/>
                <a:gd name="connsiteX3" fmla="*/ 1728713 w 2608886"/>
                <a:gd name="connsiteY3" fmla="*/ 913222 h 1772473"/>
                <a:gd name="connsiteX4" fmla="*/ 1731060 w 2608886"/>
                <a:gd name="connsiteY4" fmla="*/ 910059 h 1772473"/>
                <a:gd name="connsiteX5" fmla="*/ 2452601 w 2608886"/>
                <a:gd name="connsiteY5" fmla="*/ 910059 h 1772473"/>
                <a:gd name="connsiteX6" fmla="*/ 2452601 w 2608886"/>
                <a:gd name="connsiteY6" fmla="*/ 1631500 h 1772473"/>
                <a:gd name="connsiteX7" fmla="*/ 1516262 w 2608886"/>
                <a:gd name="connsiteY7" fmla="*/ 1331221 h 1772473"/>
                <a:gd name="connsiteX8" fmla="*/ 1543356 w 2608886"/>
                <a:gd name="connsiteY8" fmla="*/ 619884 h 1772473"/>
                <a:gd name="connsiteX9" fmla="*/ 2136689 w 2608886"/>
                <a:gd name="connsiteY9" fmla="*/ 0 h 1772473"/>
                <a:gd name="connsiteX10" fmla="*/ 660315 w 2608886"/>
                <a:gd name="connsiteY10" fmla="*/ 0 h 1772473"/>
                <a:gd name="connsiteX11" fmla="*/ 713888 w 2608886"/>
                <a:gd name="connsiteY11" fmla="*/ 105159 h 1772473"/>
                <a:gd name="connsiteX12" fmla="*/ 325744 w 2608886"/>
                <a:gd name="connsiteY12" fmla="*/ 475806 h 1772473"/>
                <a:gd name="connsiteX13" fmla="*/ 252339 w 2608886"/>
                <a:gd name="connsiteY13" fmla="*/ 913222 h 1772473"/>
                <a:gd name="connsiteX14" fmla="*/ 254685 w 2608886"/>
                <a:gd name="connsiteY14" fmla="*/ 910059 h 1772473"/>
                <a:gd name="connsiteX15" fmla="*/ 976226 w 2608886"/>
                <a:gd name="connsiteY15" fmla="*/ 910059 h 1772473"/>
                <a:gd name="connsiteX16" fmla="*/ 976226 w 2608886"/>
                <a:gd name="connsiteY16" fmla="*/ 1631500 h 1772473"/>
                <a:gd name="connsiteX17" fmla="*/ 39887 w 2608886"/>
                <a:gd name="connsiteY17" fmla="*/ 1331221 h 1772473"/>
                <a:gd name="connsiteX18" fmla="*/ 66981 w 2608886"/>
                <a:gd name="connsiteY18" fmla="*/ 619884 h 1772473"/>
                <a:gd name="connsiteX19" fmla="*/ 660315 w 2608886"/>
                <a:gd name="connsiteY19" fmla="*/ 0 h 177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8886" h="1772473">
                  <a:moveTo>
                    <a:pt x="2136689" y="0"/>
                  </a:moveTo>
                  <a:lnTo>
                    <a:pt x="2190263" y="105159"/>
                  </a:lnTo>
                  <a:cubicBezTo>
                    <a:pt x="2021330" y="179306"/>
                    <a:pt x="1883848" y="310469"/>
                    <a:pt x="1802119" y="475806"/>
                  </a:cubicBezTo>
                  <a:cubicBezTo>
                    <a:pt x="1734914" y="611801"/>
                    <a:pt x="1711340" y="763698"/>
                    <a:pt x="1728713" y="913222"/>
                  </a:cubicBezTo>
                  <a:cubicBezTo>
                    <a:pt x="1729607" y="912255"/>
                    <a:pt x="1730110" y="910938"/>
                    <a:pt x="1731060" y="910059"/>
                  </a:cubicBezTo>
                  <a:cubicBezTo>
                    <a:pt x="1928372" y="711865"/>
                    <a:pt x="2251490" y="712743"/>
                    <a:pt x="2452601" y="910059"/>
                  </a:cubicBezTo>
                  <a:cubicBezTo>
                    <a:pt x="2658460" y="1112031"/>
                    <a:pt x="2663488" y="1443760"/>
                    <a:pt x="2452601" y="1631500"/>
                  </a:cubicBezTo>
                  <a:cubicBezTo>
                    <a:pt x="2153728" y="1897603"/>
                    <a:pt x="1631845" y="1781200"/>
                    <a:pt x="1516262" y="1331221"/>
                  </a:cubicBezTo>
                  <a:cubicBezTo>
                    <a:pt x="1456823" y="1099907"/>
                    <a:pt x="1462186" y="839602"/>
                    <a:pt x="1543356" y="619884"/>
                  </a:cubicBezTo>
                  <a:cubicBezTo>
                    <a:pt x="1647040" y="339197"/>
                    <a:pt x="1859994" y="113944"/>
                    <a:pt x="2136689" y="0"/>
                  </a:cubicBezTo>
                  <a:close/>
                  <a:moveTo>
                    <a:pt x="660315" y="0"/>
                  </a:moveTo>
                  <a:lnTo>
                    <a:pt x="713888" y="105159"/>
                  </a:lnTo>
                  <a:cubicBezTo>
                    <a:pt x="544955" y="179306"/>
                    <a:pt x="407473" y="310469"/>
                    <a:pt x="325744" y="475806"/>
                  </a:cubicBezTo>
                  <a:cubicBezTo>
                    <a:pt x="258540" y="611801"/>
                    <a:pt x="234965" y="763698"/>
                    <a:pt x="252339" y="913222"/>
                  </a:cubicBezTo>
                  <a:cubicBezTo>
                    <a:pt x="253232" y="912255"/>
                    <a:pt x="253735" y="910938"/>
                    <a:pt x="254685" y="910059"/>
                  </a:cubicBezTo>
                  <a:cubicBezTo>
                    <a:pt x="451997" y="711865"/>
                    <a:pt x="775115" y="712743"/>
                    <a:pt x="976226" y="910059"/>
                  </a:cubicBezTo>
                  <a:cubicBezTo>
                    <a:pt x="1182086" y="1112031"/>
                    <a:pt x="1187113" y="1443760"/>
                    <a:pt x="976226" y="1631500"/>
                  </a:cubicBezTo>
                  <a:cubicBezTo>
                    <a:pt x="677353" y="1897603"/>
                    <a:pt x="155470" y="1781200"/>
                    <a:pt x="39887" y="1331221"/>
                  </a:cubicBezTo>
                  <a:cubicBezTo>
                    <a:pt x="-19553" y="1099907"/>
                    <a:pt x="-14190" y="839602"/>
                    <a:pt x="66981" y="619884"/>
                  </a:cubicBezTo>
                  <a:cubicBezTo>
                    <a:pt x="170665" y="339197"/>
                    <a:pt x="383619" y="113944"/>
                    <a:pt x="660315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A6FA8B0D-3C1B-774D-95D2-D58EAA701BF7}"/>
                </a:ext>
              </a:extLst>
            </p:cNvPr>
            <p:cNvSpPr/>
            <p:nvPr/>
          </p:nvSpPr>
          <p:spPr>
            <a:xfrm rot="10800000">
              <a:off x="16586861" y="11403280"/>
              <a:ext cx="945887" cy="642634"/>
            </a:xfrm>
            <a:custGeom>
              <a:avLst/>
              <a:gdLst>
                <a:gd name="connsiteX0" fmla="*/ 2136689 w 2608886"/>
                <a:gd name="connsiteY0" fmla="*/ 0 h 1772473"/>
                <a:gd name="connsiteX1" fmla="*/ 2190263 w 2608886"/>
                <a:gd name="connsiteY1" fmla="*/ 105159 h 1772473"/>
                <a:gd name="connsiteX2" fmla="*/ 1802119 w 2608886"/>
                <a:gd name="connsiteY2" fmla="*/ 475806 h 1772473"/>
                <a:gd name="connsiteX3" fmla="*/ 1728713 w 2608886"/>
                <a:gd name="connsiteY3" fmla="*/ 913222 h 1772473"/>
                <a:gd name="connsiteX4" fmla="*/ 1731060 w 2608886"/>
                <a:gd name="connsiteY4" fmla="*/ 910059 h 1772473"/>
                <a:gd name="connsiteX5" fmla="*/ 2452601 w 2608886"/>
                <a:gd name="connsiteY5" fmla="*/ 910059 h 1772473"/>
                <a:gd name="connsiteX6" fmla="*/ 2452601 w 2608886"/>
                <a:gd name="connsiteY6" fmla="*/ 1631500 h 1772473"/>
                <a:gd name="connsiteX7" fmla="*/ 1516262 w 2608886"/>
                <a:gd name="connsiteY7" fmla="*/ 1331221 h 1772473"/>
                <a:gd name="connsiteX8" fmla="*/ 1543356 w 2608886"/>
                <a:gd name="connsiteY8" fmla="*/ 619884 h 1772473"/>
                <a:gd name="connsiteX9" fmla="*/ 2136689 w 2608886"/>
                <a:gd name="connsiteY9" fmla="*/ 0 h 1772473"/>
                <a:gd name="connsiteX10" fmla="*/ 660315 w 2608886"/>
                <a:gd name="connsiteY10" fmla="*/ 0 h 1772473"/>
                <a:gd name="connsiteX11" fmla="*/ 713888 w 2608886"/>
                <a:gd name="connsiteY11" fmla="*/ 105159 h 1772473"/>
                <a:gd name="connsiteX12" fmla="*/ 325744 w 2608886"/>
                <a:gd name="connsiteY12" fmla="*/ 475806 h 1772473"/>
                <a:gd name="connsiteX13" fmla="*/ 252339 w 2608886"/>
                <a:gd name="connsiteY13" fmla="*/ 913222 h 1772473"/>
                <a:gd name="connsiteX14" fmla="*/ 254685 w 2608886"/>
                <a:gd name="connsiteY14" fmla="*/ 910059 h 1772473"/>
                <a:gd name="connsiteX15" fmla="*/ 976226 w 2608886"/>
                <a:gd name="connsiteY15" fmla="*/ 910059 h 1772473"/>
                <a:gd name="connsiteX16" fmla="*/ 976226 w 2608886"/>
                <a:gd name="connsiteY16" fmla="*/ 1631500 h 1772473"/>
                <a:gd name="connsiteX17" fmla="*/ 39887 w 2608886"/>
                <a:gd name="connsiteY17" fmla="*/ 1331221 h 1772473"/>
                <a:gd name="connsiteX18" fmla="*/ 66981 w 2608886"/>
                <a:gd name="connsiteY18" fmla="*/ 619884 h 1772473"/>
                <a:gd name="connsiteX19" fmla="*/ 660315 w 2608886"/>
                <a:gd name="connsiteY19" fmla="*/ 0 h 177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8886" h="1772473">
                  <a:moveTo>
                    <a:pt x="2136689" y="0"/>
                  </a:moveTo>
                  <a:lnTo>
                    <a:pt x="2190263" y="105159"/>
                  </a:lnTo>
                  <a:cubicBezTo>
                    <a:pt x="2021330" y="179306"/>
                    <a:pt x="1883848" y="310469"/>
                    <a:pt x="1802119" y="475806"/>
                  </a:cubicBezTo>
                  <a:cubicBezTo>
                    <a:pt x="1734914" y="611801"/>
                    <a:pt x="1711340" y="763698"/>
                    <a:pt x="1728713" y="913222"/>
                  </a:cubicBezTo>
                  <a:cubicBezTo>
                    <a:pt x="1729607" y="912255"/>
                    <a:pt x="1730110" y="910938"/>
                    <a:pt x="1731060" y="910059"/>
                  </a:cubicBezTo>
                  <a:cubicBezTo>
                    <a:pt x="1928372" y="711865"/>
                    <a:pt x="2251490" y="712743"/>
                    <a:pt x="2452601" y="910059"/>
                  </a:cubicBezTo>
                  <a:cubicBezTo>
                    <a:pt x="2658460" y="1112031"/>
                    <a:pt x="2663488" y="1443760"/>
                    <a:pt x="2452601" y="1631500"/>
                  </a:cubicBezTo>
                  <a:cubicBezTo>
                    <a:pt x="2153728" y="1897603"/>
                    <a:pt x="1631845" y="1781200"/>
                    <a:pt x="1516262" y="1331221"/>
                  </a:cubicBezTo>
                  <a:cubicBezTo>
                    <a:pt x="1456823" y="1099907"/>
                    <a:pt x="1462186" y="839602"/>
                    <a:pt x="1543356" y="619884"/>
                  </a:cubicBezTo>
                  <a:cubicBezTo>
                    <a:pt x="1647040" y="339197"/>
                    <a:pt x="1859994" y="113944"/>
                    <a:pt x="2136689" y="0"/>
                  </a:cubicBezTo>
                  <a:close/>
                  <a:moveTo>
                    <a:pt x="660315" y="0"/>
                  </a:moveTo>
                  <a:lnTo>
                    <a:pt x="713888" y="105159"/>
                  </a:lnTo>
                  <a:cubicBezTo>
                    <a:pt x="544955" y="179306"/>
                    <a:pt x="407473" y="310469"/>
                    <a:pt x="325744" y="475806"/>
                  </a:cubicBezTo>
                  <a:cubicBezTo>
                    <a:pt x="258540" y="611801"/>
                    <a:pt x="234965" y="763698"/>
                    <a:pt x="252339" y="913222"/>
                  </a:cubicBezTo>
                  <a:cubicBezTo>
                    <a:pt x="253232" y="912255"/>
                    <a:pt x="253735" y="910938"/>
                    <a:pt x="254685" y="910059"/>
                  </a:cubicBezTo>
                  <a:cubicBezTo>
                    <a:pt x="451997" y="711865"/>
                    <a:pt x="775115" y="712743"/>
                    <a:pt x="976226" y="910059"/>
                  </a:cubicBezTo>
                  <a:cubicBezTo>
                    <a:pt x="1182086" y="1112031"/>
                    <a:pt x="1187113" y="1443760"/>
                    <a:pt x="976226" y="1631500"/>
                  </a:cubicBezTo>
                  <a:cubicBezTo>
                    <a:pt x="677353" y="1897603"/>
                    <a:pt x="155470" y="1781200"/>
                    <a:pt x="39887" y="1331221"/>
                  </a:cubicBezTo>
                  <a:cubicBezTo>
                    <a:pt x="-19553" y="1099907"/>
                    <a:pt x="-14190" y="839602"/>
                    <a:pt x="66981" y="619884"/>
                  </a:cubicBezTo>
                  <a:cubicBezTo>
                    <a:pt x="170665" y="339197"/>
                    <a:pt x="383619" y="113944"/>
                    <a:pt x="660315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9738" y="1850022"/>
            <a:ext cx="10232116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Ресторан Канапа власник якого музикант Олег Скрипка та ресторатор </a:t>
            </a:r>
            <a:r>
              <a:rPr lang="uk-UA" sz="4400" dirty="0" err="1" smtClean="0">
                <a:solidFill>
                  <a:schemeClr val="tx1"/>
                </a:solidFill>
              </a:rPr>
              <a:t>Борісов</a:t>
            </a:r>
            <a:r>
              <a:rPr lang="uk-UA" sz="4400" dirty="0" smtClean="0">
                <a:solidFill>
                  <a:schemeClr val="tx1"/>
                </a:solidFill>
              </a:rPr>
              <a:t> Дмитро . Цей заклад </a:t>
            </a:r>
            <a:r>
              <a:rPr lang="uk-UA" sz="4400" dirty="0" err="1" smtClean="0">
                <a:solidFill>
                  <a:schemeClr val="tx1"/>
                </a:solidFill>
              </a:rPr>
              <a:t>позиціюнуе</a:t>
            </a:r>
            <a:r>
              <a:rPr lang="uk-UA" sz="4400" dirty="0" smtClean="0">
                <a:solidFill>
                  <a:schemeClr val="tx1"/>
                </a:solidFill>
              </a:rPr>
              <a:t> себе як місце де можна познайомити  іноземців з українською кухнею . Також у закладі  власна винна карта. Переважно продукція власного виробництва українських господарств.</a:t>
            </a:r>
          </a:p>
          <a:p>
            <a:r>
              <a:rPr lang="uk-UA" sz="4400" dirty="0" smtClean="0">
                <a:solidFill>
                  <a:schemeClr val="tx1"/>
                </a:solidFill>
              </a:rPr>
              <a:t>У закладі два меню</a:t>
            </a:r>
          </a:p>
          <a:p>
            <a:pPr marL="742950" indent="-742950">
              <a:buAutoNum type="arabicPeriod"/>
            </a:pPr>
            <a:r>
              <a:rPr lang="uk-UA" sz="4400" dirty="0" smtClean="0">
                <a:solidFill>
                  <a:schemeClr val="tx1"/>
                </a:solidFill>
              </a:rPr>
              <a:t>Класична українська кухня </a:t>
            </a:r>
          </a:p>
          <a:p>
            <a:pPr marL="742950" indent="-742950">
              <a:buAutoNum type="arabicPeriod"/>
            </a:pPr>
            <a:r>
              <a:rPr lang="uk-UA" sz="4400" dirty="0">
                <a:solidFill>
                  <a:schemeClr val="tx1"/>
                </a:solidFill>
              </a:rPr>
              <a:t> </a:t>
            </a:r>
            <a:r>
              <a:rPr lang="uk-UA" sz="4400" dirty="0" smtClean="0">
                <a:solidFill>
                  <a:schemeClr val="tx1"/>
                </a:solidFill>
              </a:rPr>
              <a:t>Сучасна інтерпретація традиційних рецептів з використанням технологій молекулярної кухні. 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619" y="5737179"/>
            <a:ext cx="5399597" cy="6989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821" y="450373"/>
            <a:ext cx="7780504" cy="7772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15596820" y="5737180"/>
            <a:ext cx="987667" cy="248559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3" name="Text Box 3">
            <a:extLst>
              <a:ext uri="{FF2B5EF4-FFF2-40B4-BE49-F238E27FC236}">
                <a16:creationId xmlns=""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8675350" y="373373"/>
            <a:ext cx="9616648" cy="157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uk-UA" altLang="x-none" sz="7200" dirty="0" smtClean="0">
                <a:solidFill>
                  <a:schemeClr val="tx1"/>
                </a:solidFill>
                <a:latin typeface="Impact" panose="020B0806030902050204" pitchFamily="34" charset="0"/>
                <a:ea typeface="Roboto Slab" pitchFamily="2" charset="0"/>
                <a:cs typeface="Times New Roman" panose="02020603050405020304" pitchFamily="18" charset="0"/>
                <a:sym typeface="Poppins Medium" charset="0"/>
              </a:rPr>
              <a:t>Канапа</a:t>
            </a:r>
            <a:endParaRPr lang="x-none" altLang="x-none" sz="7200" dirty="0">
              <a:solidFill>
                <a:schemeClr val="tx1"/>
              </a:solidFill>
              <a:latin typeface="Impact" panose="020B0806030902050204" pitchFamily="34" charset="0"/>
              <a:ea typeface="Roboto Slab" pitchFamily="2" charset="0"/>
              <a:cs typeface="Times New Roman" panose="02020603050405020304" pitchFamily="18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CA1463-B139-3E4E-991C-4AC17FDA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rot="2065328">
            <a:off x="10166691" y="781419"/>
            <a:ext cx="16709407" cy="1253205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9D10AD5-AB17-9340-B5B0-250AB59C95A3}"/>
              </a:ext>
            </a:extLst>
          </p:cNvPr>
          <p:cNvSpPr/>
          <p:nvPr/>
        </p:nvSpPr>
        <p:spPr bwMode="auto">
          <a:xfrm>
            <a:off x="0" y="1"/>
            <a:ext cx="6791400" cy="37728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313874" y="11761221"/>
            <a:ext cx="895350" cy="56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24EDFC7-78EF-A643-ADFF-5E18A2AC5227}" type="slidenum">
              <a:rPr lang="x-none" altLang="x-none" sz="32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eaLnBrk="1">
                <a:defRPr/>
              </a:pPr>
              <a:t>9</a:t>
            </a:fld>
            <a:endParaRPr lang="x-none" altLang="x-none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23425248" y="11441150"/>
            <a:ext cx="951319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00" y="1380818"/>
            <a:ext cx="1040885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 У закладі можна спробувати молекулярний мус із </a:t>
            </a:r>
            <a:r>
              <a:rPr lang="uk-UA" sz="4000" dirty="0" smtClean="0">
                <a:solidFill>
                  <a:schemeClr val="tx1"/>
                </a:solidFill>
              </a:rPr>
              <a:t>дунайського </a:t>
            </a:r>
            <a:r>
              <a:rPr lang="uk-UA" sz="4000" dirty="0">
                <a:solidFill>
                  <a:schemeClr val="tx1"/>
                </a:solidFill>
              </a:rPr>
              <a:t>оселедця зі </a:t>
            </a:r>
            <a:r>
              <a:rPr lang="uk-UA" sz="4000" dirty="0" err="1">
                <a:solidFill>
                  <a:schemeClr val="tx1"/>
                </a:solidFill>
              </a:rPr>
              <a:t>слабосолоним</a:t>
            </a:r>
            <a:r>
              <a:rPr lang="uk-UA" sz="4000" dirty="0">
                <a:solidFill>
                  <a:schemeClr val="tx1"/>
                </a:solidFill>
              </a:rPr>
              <a:t> лососем холодець із зайця з гусячою печінкою та молекулярним хріном вареники з кроликом та молекулярною сметаною. А ще  у цьому закладі їстівні свічки які не могли не </a:t>
            </a:r>
            <a:r>
              <a:rPr lang="uk-UA" sz="4000" dirty="0" smtClean="0">
                <a:solidFill>
                  <a:schemeClr val="tx1"/>
                </a:solidFill>
              </a:rPr>
              <a:t>привернути </a:t>
            </a:r>
            <a:r>
              <a:rPr lang="uk-UA" sz="4000" dirty="0">
                <a:solidFill>
                  <a:schemeClr val="tx1"/>
                </a:solidFill>
              </a:rPr>
              <a:t>уваги відвідувачів. </a:t>
            </a:r>
          </a:p>
          <a:p>
            <a:r>
              <a:rPr lang="uk-UA" sz="4000" dirty="0">
                <a:solidFill>
                  <a:schemeClr val="tx1"/>
                </a:solidFill>
              </a:rPr>
              <a:t>Це не саме молекулярна кухня але там є її елементи. На цей час лише у цьому закладі можна спробувати щось не звичне і цікаве. Ресторан знаходиться у Києві і працює.</a:t>
            </a:r>
          </a:p>
          <a:p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4657065" y="11576771"/>
            <a:ext cx="3255575" cy="111387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837" y="413149"/>
            <a:ext cx="3968147" cy="39681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416" y="4664089"/>
            <a:ext cx="4055122" cy="4055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924" y="8529972"/>
            <a:ext cx="4048619" cy="404861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E131F46-1C44-4347-8504-1FFB78D236F4}"/>
              </a:ext>
            </a:extLst>
          </p:cNvPr>
          <p:cNvSpPr/>
          <p:nvPr/>
        </p:nvSpPr>
        <p:spPr bwMode="auto">
          <a:xfrm>
            <a:off x="1" y="9738321"/>
            <a:ext cx="1678832" cy="17028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10497</TotalTime>
  <Words>1357</Words>
  <Application>Microsoft Office PowerPoint</Application>
  <PresentationFormat>Произвольный</PresentationFormat>
  <Paragraphs>96</Paragraphs>
  <Slides>29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Максималка</dc:creator>
  <cp:lastModifiedBy>hhp</cp:lastModifiedBy>
  <cp:revision>597</cp:revision>
  <dcterms:modified xsi:type="dcterms:W3CDTF">2023-01-17T15:11:27Z</dcterms:modified>
</cp:coreProperties>
</file>