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2" r:id="rId9"/>
    <p:sldId id="264" r:id="rId10"/>
    <p:sldId id="265" r:id="rId11"/>
    <p:sldId id="266" r:id="rId12"/>
    <p:sldId id="267" r:id="rId13"/>
    <p:sldId id="268" r:id="rId14"/>
    <p:sldId id="278" r:id="rId15"/>
    <p:sldId id="269" r:id="rId16"/>
    <p:sldId id="279" r:id="rId17"/>
    <p:sldId id="270" r:id="rId18"/>
    <p:sldId id="271" r:id="rId19"/>
    <p:sldId id="272" r:id="rId20"/>
    <p:sldId id="274" r:id="rId21"/>
    <p:sldId id="275" r:id="rId22"/>
    <p:sldId id="276" r:id="rId23"/>
    <p:sldId id="277" r:id="rId24"/>
    <p:sldId id="273" r:id="rId2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90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7E7FD4A-5B7E-428D-83C8-3060A466ED2E}" type="datetimeFigureOut">
              <a:rPr lang="ru-RU" smtClean="0"/>
              <a:pPr/>
              <a:t>15.12.2014</a:t>
            </a:fld>
            <a:endParaRPr lang="ru-RU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F806BA9-14B5-4137-90D9-FE61362FC12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7E7FD4A-5B7E-428D-83C8-3060A466ED2E}" type="datetimeFigureOut">
              <a:rPr lang="ru-RU" smtClean="0"/>
              <a:pPr/>
              <a:t>15.12.2014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F806BA9-14B5-4137-90D9-FE61362FC12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7E7FD4A-5B7E-428D-83C8-3060A466ED2E}" type="datetimeFigureOut">
              <a:rPr lang="ru-RU" smtClean="0"/>
              <a:pPr/>
              <a:t>15.12.2014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F806BA9-14B5-4137-90D9-FE61362FC12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7E7FD4A-5B7E-428D-83C8-3060A466ED2E}" type="datetimeFigureOut">
              <a:rPr lang="ru-RU" smtClean="0"/>
              <a:pPr/>
              <a:t>15.12.2014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F806BA9-14B5-4137-90D9-FE61362FC12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7E7FD4A-5B7E-428D-83C8-3060A466ED2E}" type="datetimeFigureOut">
              <a:rPr lang="ru-RU" smtClean="0"/>
              <a:pPr/>
              <a:t>15.12.2014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F806BA9-14B5-4137-90D9-FE61362FC12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7E7FD4A-5B7E-428D-83C8-3060A466ED2E}" type="datetimeFigureOut">
              <a:rPr lang="ru-RU" smtClean="0"/>
              <a:pPr/>
              <a:t>15.12.2014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F806BA9-14B5-4137-90D9-FE61362FC12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7E7FD4A-5B7E-428D-83C8-3060A466ED2E}" type="datetimeFigureOut">
              <a:rPr lang="ru-RU" smtClean="0"/>
              <a:pPr/>
              <a:t>15.12.2014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F806BA9-14B5-4137-90D9-FE61362FC12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7E7FD4A-5B7E-428D-83C8-3060A466ED2E}" type="datetimeFigureOut">
              <a:rPr lang="ru-RU" smtClean="0"/>
              <a:pPr/>
              <a:t>15.12.2014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F806BA9-14B5-4137-90D9-FE61362FC12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7E7FD4A-5B7E-428D-83C8-3060A466ED2E}" type="datetimeFigureOut">
              <a:rPr lang="ru-RU" smtClean="0"/>
              <a:pPr/>
              <a:t>15.12.2014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F806BA9-14B5-4137-90D9-FE61362FC12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7E7FD4A-5B7E-428D-83C8-3060A466ED2E}" type="datetimeFigureOut">
              <a:rPr lang="ru-RU" smtClean="0"/>
              <a:pPr/>
              <a:t>15.12.2014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F806BA9-14B5-4137-90D9-FE61362FC12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7E7FD4A-5B7E-428D-83C8-3060A466ED2E}" type="datetimeFigureOut">
              <a:rPr lang="ru-RU" smtClean="0"/>
              <a:pPr/>
              <a:t>15.12.2014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F806BA9-14B5-4137-90D9-FE61362FC12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E7E7FD4A-5B7E-428D-83C8-3060A466ED2E}" type="datetimeFigureOut">
              <a:rPr lang="ru-RU" smtClean="0"/>
              <a:pPr/>
              <a:t>15.12.2014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CF806BA9-14B5-4137-90D9-FE61362FC12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jpeg"/><Relationship Id="rId4" Type="http://schemas.openxmlformats.org/officeDocument/2006/relationships/image" Target="../media/image20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emf"/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emf"/><Relationship Id="rId5" Type="http://schemas.openxmlformats.org/officeDocument/2006/relationships/image" Target="../media/image30.emf"/><Relationship Id="rId4" Type="http://schemas.openxmlformats.org/officeDocument/2006/relationships/image" Target="../media/image29.emf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em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emf"/><Relationship Id="rId2" Type="http://schemas.openxmlformats.org/officeDocument/2006/relationships/image" Target="../media/image33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emf"/><Relationship Id="rId5" Type="http://schemas.openxmlformats.org/officeDocument/2006/relationships/image" Target="../media/image30.emf"/><Relationship Id="rId4" Type="http://schemas.openxmlformats.org/officeDocument/2006/relationships/image" Target="../media/image29.emf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259632" y="188640"/>
            <a:ext cx="7406640" cy="720080"/>
          </a:xfrm>
        </p:spPr>
        <p:txBody>
          <a:bodyPr>
            <a:noAutofit/>
          </a:bodyPr>
          <a:lstStyle/>
          <a:p>
            <a:pPr algn="ctr"/>
            <a:r>
              <a:rPr lang="uk-UA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ПОПЕРЕДНЯ СЕРВІРОВКА СТОЛУ ДО </a:t>
            </a:r>
            <a:r>
              <a:rPr lang="ru-RU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uk-UA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БІ</a:t>
            </a:r>
            <a:r>
              <a:rPr lang="ru-RU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ДУ</a:t>
            </a:r>
            <a:endParaRPr lang="ru-RU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>
          <a:xfrm>
            <a:off x="1259632" y="908720"/>
            <a:ext cx="7406640" cy="2664296"/>
          </a:xfrm>
        </p:spPr>
        <p:txBody>
          <a:bodyPr>
            <a:noAutofit/>
          </a:bodyPr>
          <a:lstStyle/>
          <a:p>
            <a:pPr algn="ctr"/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Сервірування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проводять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за 1-2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години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до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відкриття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залу. Кожному предмету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сервіровки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призначено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своє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суворо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певне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місце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столі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Попередню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сервіровку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столу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виконують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у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процесі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підготовки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залу до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обслуговування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 Вона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включає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мінімальну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кількість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предметів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які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можуть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бути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використані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при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подальшому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виконанні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замовлення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endParaRPr lang="ru-RU" sz="24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01986" y="3501008"/>
            <a:ext cx="4467478" cy="3240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332656"/>
            <a:ext cx="7498080" cy="1143000"/>
          </a:xfrm>
        </p:spPr>
        <p:txBody>
          <a:bodyPr/>
          <a:lstStyle/>
          <a:p>
            <a:r>
              <a:rPr lang="uk-UA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Накриття столу скатертиною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0" descr="DSC00390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267744" y="1340768"/>
            <a:ext cx="5112568" cy="3834426"/>
          </a:xfrm>
          <a:noFill/>
        </p:spPr>
      </p:pic>
      <p:sp>
        <p:nvSpPr>
          <p:cNvPr id="5" name="Прямоугольник 4"/>
          <p:cNvSpPr/>
          <p:nvPr/>
        </p:nvSpPr>
        <p:spPr>
          <a:xfrm>
            <a:off x="1187624" y="5589240"/>
            <a:ext cx="712879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ctr">
              <a:spcBef>
                <a:spcPct val="20000"/>
              </a:spcBef>
              <a:buClr>
                <a:schemeClr val="accent1"/>
              </a:buClr>
              <a:buSzPct val="70000"/>
              <a:defRPr/>
            </a:pPr>
            <a:r>
              <a:rPr lang="ru-RU" sz="20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Офіціант</a:t>
            </a:r>
            <a:r>
              <a:rPr lang="ru-RU" sz="20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заносить до залу добре </a:t>
            </a:r>
            <a:r>
              <a:rPr lang="ru-RU" sz="20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відпрасовані</a:t>
            </a:r>
            <a:r>
              <a:rPr lang="ru-RU" sz="20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скатертини</a:t>
            </a:r>
            <a:r>
              <a:rPr lang="ru-RU" sz="2000" dirty="0">
                <a:solidFill>
                  <a:srgbClr val="0070C0"/>
                </a:solidFill>
              </a:rPr>
              <a:t>, </a:t>
            </a:r>
            <a:r>
              <a:rPr lang="ru-RU" sz="20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складені</a:t>
            </a:r>
            <a:r>
              <a:rPr lang="ru-RU" sz="20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вчетверо</a:t>
            </a:r>
            <a:r>
              <a:rPr lang="ru-RU" sz="2000" dirty="0">
                <a:solidFill>
                  <a:srgbClr val="0070C0"/>
                </a:solidFill>
              </a:rPr>
              <a:t>, </a:t>
            </a:r>
            <a:r>
              <a:rPr lang="ru-RU" sz="20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20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кладе </a:t>
            </a:r>
            <a:r>
              <a:rPr lang="ru-RU" sz="20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їх</a:t>
            </a:r>
            <a:r>
              <a:rPr lang="ru-RU" sz="20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sz="20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кожний</a:t>
            </a:r>
            <a:r>
              <a:rPr lang="ru-RU" sz="20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стіл</a:t>
            </a:r>
            <a:r>
              <a:rPr lang="ru-RU" sz="20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0"/>
            <a:ext cx="7890080" cy="850106"/>
          </a:xfrm>
        </p:spPr>
        <p:txBody>
          <a:bodyPr>
            <a:noAutofit/>
          </a:bodyPr>
          <a:lstStyle/>
          <a:p>
            <a:pPr algn="ctr"/>
            <a:r>
              <a:rPr lang="ru-RU" sz="24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Потім</a:t>
            </a:r>
            <a:r>
              <a:rPr lang="ru-RU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скатертину</a:t>
            </a:r>
            <a:r>
              <a:rPr lang="ru-RU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складену</a:t>
            </a:r>
            <a:r>
              <a:rPr lang="ru-RU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вчетверо, </a:t>
            </a:r>
            <a:r>
              <a:rPr lang="ru-RU" sz="24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розгортають</a:t>
            </a:r>
            <a:r>
              <a:rPr lang="ru-RU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так, </a:t>
            </a:r>
            <a:r>
              <a:rPr lang="ru-RU" sz="24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щоб</a:t>
            </a:r>
            <a:r>
              <a:rPr lang="ru-RU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у </a:t>
            </a:r>
            <a:r>
              <a:rPr lang="ru-RU" sz="24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запрасованому</a:t>
            </a:r>
            <a:r>
              <a:rPr lang="ru-RU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вигляді</a:t>
            </a:r>
            <a:r>
              <a:rPr lang="ru-RU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розгорнути</a:t>
            </a:r>
            <a:r>
              <a:rPr lang="ru-RU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її</a:t>
            </a:r>
            <a:r>
              <a:rPr lang="ru-RU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уздовж</a:t>
            </a:r>
            <a:r>
              <a:rPr lang="ru-RU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столу</a:t>
            </a:r>
            <a:endParaRPr lang="ru-RU" sz="2400" dirty="0"/>
          </a:p>
        </p:txBody>
      </p:sp>
      <p:pic>
        <p:nvPicPr>
          <p:cNvPr id="4" name="Picture 6" descr="DSC0033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836712"/>
            <a:ext cx="3816350" cy="2862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6" descr="DSC00340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716463" y="836613"/>
            <a:ext cx="3786187" cy="2840037"/>
          </a:xfrm>
          <a:noFill/>
        </p:spPr>
      </p:pic>
      <p:pic>
        <p:nvPicPr>
          <p:cNvPr id="6" name="Picture 4" descr="DSC00341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2987675" y="3789363"/>
            <a:ext cx="3852863" cy="2890837"/>
          </a:xfr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27584" y="4005064"/>
            <a:ext cx="8208912" cy="2520280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sz="30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Офіціант</a:t>
            </a:r>
            <a:r>
              <a:rPr lang="ru-RU" sz="3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0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бере</a:t>
            </a:r>
            <a:r>
              <a:rPr lang="ru-RU" sz="3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0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двома</a:t>
            </a:r>
            <a:r>
              <a:rPr lang="ru-RU" sz="3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руками край </a:t>
            </a:r>
            <a:r>
              <a:rPr lang="ru-RU" sz="30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скатертини</a:t>
            </a:r>
            <a:r>
              <a:rPr lang="ru-RU" sz="3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30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що</a:t>
            </a:r>
            <a:r>
              <a:rPr lang="ru-RU" sz="3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0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знаходиться</a:t>
            </a:r>
            <a:r>
              <a:rPr lang="ru-RU" sz="3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0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між</a:t>
            </a:r>
            <a:r>
              <a:rPr lang="ru-RU" sz="3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0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зовнішньою</a:t>
            </a:r>
            <a:r>
              <a:rPr lang="ru-RU" sz="3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0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крайкою</a:t>
            </a:r>
            <a:r>
              <a:rPr lang="ru-RU" sz="3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sz="30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прилягаючою</a:t>
            </a:r>
            <a:r>
              <a:rPr lang="ru-RU" sz="3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до столу) </a:t>
            </a:r>
            <a:r>
              <a:rPr lang="ru-RU" sz="30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3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0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середньою</a:t>
            </a:r>
            <a:r>
              <a:rPr lang="ru-RU" sz="3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0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запрасованою</a:t>
            </a:r>
            <a:r>
              <a:rPr lang="ru-RU" sz="3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0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лінією</a:t>
            </a:r>
            <a:r>
              <a:rPr lang="ru-RU" sz="3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30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струшує</a:t>
            </a:r>
            <a:r>
              <a:rPr lang="ru-RU" sz="3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0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її</a:t>
            </a:r>
            <a:r>
              <a:rPr lang="ru-RU" sz="3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30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викидаючи</a:t>
            </a:r>
            <a:r>
              <a:rPr lang="ru-RU" sz="3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руки вперед, </a:t>
            </a:r>
            <a:r>
              <a:rPr lang="ru-RU" sz="30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потім</a:t>
            </a:r>
            <a:r>
              <a:rPr lang="ru-RU" sz="3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0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опускає</a:t>
            </a:r>
            <a:r>
              <a:rPr lang="ru-RU" sz="3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0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середню</a:t>
            </a:r>
            <a:r>
              <a:rPr lang="ru-RU" sz="3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0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лінію</a:t>
            </a:r>
            <a:r>
              <a:rPr lang="ru-RU" sz="3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30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ретельно</a:t>
            </a:r>
            <a:r>
              <a:rPr lang="ru-RU" sz="3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0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натягуючи</a:t>
            </a:r>
            <a:r>
              <a:rPr lang="ru-RU" sz="3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0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скатертину</a:t>
            </a:r>
            <a:r>
              <a:rPr lang="ru-RU" sz="3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sz="30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кришку</a:t>
            </a:r>
            <a:r>
              <a:rPr lang="ru-RU" sz="3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столу</a:t>
            </a:r>
            <a:endParaRPr lang="ru-RU" sz="3000" dirty="0" smtClean="0">
              <a:solidFill>
                <a:srgbClr val="0070C0"/>
              </a:solidFill>
            </a:endParaRPr>
          </a:p>
          <a:p>
            <a:pPr>
              <a:buNone/>
            </a:pPr>
            <a:endParaRPr lang="ru-RU" dirty="0"/>
          </a:p>
        </p:txBody>
      </p:sp>
      <p:pic>
        <p:nvPicPr>
          <p:cNvPr id="9" name="Picture 4" descr="DSC00342"/>
          <p:cNvPicPr>
            <a:picLocks noChangeAspect="1" noChangeArrowheads="1"/>
          </p:cNvPicPr>
          <p:nvPr/>
        </p:nvPicPr>
        <p:blipFill>
          <a:blip r:embed="rId2" cstate="print"/>
          <a:srcRect t="1515" b="1515"/>
          <a:stretch>
            <a:fillRect/>
          </a:stretch>
        </p:blipFill>
        <p:spPr>
          <a:xfrm>
            <a:off x="2267744" y="116632"/>
            <a:ext cx="5346594" cy="3888432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4" descr="DSC00343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14313" y="142875"/>
            <a:ext cx="4289425" cy="3217863"/>
          </a:xfrm>
          <a:prstGeom prst="rect">
            <a:avLst/>
          </a:prstGeom>
          <a:noFill/>
        </p:spPr>
      </p:pic>
      <p:pic>
        <p:nvPicPr>
          <p:cNvPr id="9" name="Picture 4" descr="DSC0034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3438" y="142875"/>
            <a:ext cx="4291012" cy="3219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4" descr="DSC0034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4313" y="3500438"/>
            <a:ext cx="4289425" cy="3217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4" descr="DSC00392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5" cstate="print"/>
          <a:srcRect/>
          <a:stretch>
            <a:fillRect/>
          </a:stretch>
        </p:blipFill>
        <p:spPr>
          <a:xfrm>
            <a:off x="4714875" y="3500438"/>
            <a:ext cx="4291013" cy="32194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75656" y="260648"/>
            <a:ext cx="7498080" cy="1143000"/>
          </a:xfrm>
        </p:spPr>
        <p:txBody>
          <a:bodyPr/>
          <a:lstStyle/>
          <a:p>
            <a:r>
              <a:rPr lang="uk-UA" sz="4400" dirty="0" smtClean="0">
                <a:latin typeface="Times New Roman" pitchFamily="18" charset="0"/>
                <a:cs typeface="Times New Roman" pitchFamily="18" charset="0"/>
              </a:rPr>
              <a:t>Види серветок для обіду</a:t>
            </a:r>
            <a:endParaRPr lang="ru-RU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3968" y="1628800"/>
            <a:ext cx="2354979" cy="1872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75656" y="4077072"/>
            <a:ext cx="1872208" cy="24797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75656" y="1340768"/>
            <a:ext cx="1851273" cy="24849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139952" y="4005064"/>
            <a:ext cx="1922140" cy="23440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274638"/>
            <a:ext cx="789008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Правила </a:t>
            </a:r>
            <a:r>
              <a:rPr lang="ru-RU" sz="44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розташування</a:t>
            </a:r>
            <a:r>
              <a:rPr lang="ru-RU" sz="4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тар</a:t>
            </a:r>
            <a:r>
              <a:rPr lang="uk-UA" sz="4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44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лок</a:t>
            </a:r>
            <a:r>
              <a:rPr lang="ru-RU" sz="4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sz="44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столі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71600" y="1447800"/>
            <a:ext cx="7962088" cy="4800600"/>
          </a:xfrm>
        </p:spPr>
        <p:txBody>
          <a:bodyPr/>
          <a:lstStyle/>
          <a:p>
            <a:pPr>
              <a:buFont typeface="Wingdings 2" pitchFamily="18" charset="2"/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сервіруванні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стіл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будь-якої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форми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поділяють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по периметру на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рівні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частини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довжиною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60-80 см,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розраховані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одне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посадкове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місце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buFont typeface="Wingdings 2" pitchFamily="18" charset="2"/>
              <a:buNone/>
            </a:pP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Навколо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столу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розставляють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стільці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або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крісла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Щоб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забезпечити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вільне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переміщення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відвідувачів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стільці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крісла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можна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відсунути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приблизно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півметра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від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краю столу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274638"/>
            <a:ext cx="7818072" cy="1143000"/>
          </a:xfrm>
        </p:spPr>
        <p:txBody>
          <a:bodyPr>
            <a:normAutofit fontScale="90000"/>
          </a:bodyPr>
          <a:lstStyle/>
          <a:p>
            <a:r>
              <a:rPr lang="uk-UA" sz="4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Техніка роботи з посудом та приборами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43608" y="1447800"/>
            <a:ext cx="7890080" cy="4800600"/>
          </a:xfrm>
        </p:spPr>
        <p:txBody>
          <a:bodyPr>
            <a:normAutofit fontScale="85000" lnSpcReduction="20000"/>
          </a:bodyPr>
          <a:lstStyle/>
          <a:p>
            <a:pPr algn="just" eaLnBrk="0" hangingPunct="0"/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При розкладанні тарілок на ліву руку кладуть складену серветку або ручник, на які ставлять стопку тарілок. Тарілки розставляють, тримаючи за самий край, на відстані 1-2 см від кромки столу. </a:t>
            </a:r>
          </a:p>
          <a:p>
            <a:pPr algn="just" eaLnBrk="0" hangingPunct="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З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обох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боків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від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закусочної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тарілки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розміщують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столові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набори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такій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послідовності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: справа -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лезом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до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тарілки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ножі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столовий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закусочний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),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зліва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виделки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зубцями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догори (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столова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закусочна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).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Кінці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ручок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мають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знаходитися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не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менше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ніж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за 2 см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від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краю столу.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Зліва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на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відстані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5-10 см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від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краю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закусочної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ставлять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пиріжкову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тарілку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778098"/>
          </a:xfrm>
        </p:spPr>
        <p:txBody>
          <a:bodyPr>
            <a:normAutofit fontScale="90000"/>
          </a:bodyPr>
          <a:lstStyle/>
          <a:p>
            <a:r>
              <a:rPr lang="uk-UA" sz="4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Так необхідно тримати тарілки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331640" y="1268760"/>
            <a:ext cx="7498080" cy="1152128"/>
          </a:xfrm>
        </p:spPr>
        <p:txBody>
          <a:bodyPr>
            <a:normAutofit fontScale="85000" lnSpcReduction="10000"/>
          </a:bodyPr>
          <a:lstStyle/>
          <a:p>
            <a:pPr>
              <a:buNone/>
            </a:pPr>
            <a:r>
              <a:rPr lang="uk-UA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Тарілки при сервіровці тримають таким чином, щоб великий палець руки був на ребрі тарілки</a:t>
            </a:r>
            <a:endParaRPr lang="ru-RU" dirty="0"/>
          </a:p>
        </p:txBody>
      </p:sp>
      <p:pic>
        <p:nvPicPr>
          <p:cNvPr id="4" name="Picture 11" descr="DSC0034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1115616" y="2204864"/>
            <a:ext cx="5131007" cy="439685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sz="4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Так необхідно тримати прибори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35608" y="4869160"/>
            <a:ext cx="7498080" cy="1379240"/>
          </a:xfrm>
        </p:spPr>
        <p:txBody>
          <a:bodyPr/>
          <a:lstStyle/>
          <a:p>
            <a:pPr algn="ctr">
              <a:buNone/>
            </a:pPr>
            <a:r>
              <a:rPr lang="uk-UA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Прибори необхідно тримати за нижню частину</a:t>
            </a:r>
            <a:endParaRPr lang="ru-RU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dirty="0"/>
          </a:p>
        </p:txBody>
      </p:sp>
      <p:pic>
        <p:nvPicPr>
          <p:cNvPr id="4" name="Picture 8" descr="DSC0036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971600" y="1628800"/>
            <a:ext cx="4248472" cy="3185876"/>
          </a:xfrm>
          <a:prstGeom prst="rect">
            <a:avLst/>
          </a:prstGeom>
          <a:noFill/>
        </p:spPr>
      </p:pic>
      <p:pic>
        <p:nvPicPr>
          <p:cNvPr id="5" name="Picture 8" descr="DSC0037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60032" y="1628800"/>
            <a:ext cx="4283968" cy="32144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274638"/>
            <a:ext cx="7818072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uk-UA" sz="4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Так можна переносити скло </a:t>
            </a:r>
            <a:br>
              <a:rPr lang="uk-UA" sz="4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k-UA" sz="4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(невелику кількість)</a:t>
            </a:r>
            <a:endParaRPr lang="ru-RU" dirty="0"/>
          </a:p>
        </p:txBody>
      </p:sp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4550" y="1447800"/>
            <a:ext cx="3600450" cy="48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331640" y="980728"/>
            <a:ext cx="7498080" cy="480060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uk-UA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Попередня сервіровка столу до обіду складається з</a:t>
            </a:r>
          </a:p>
          <a:p>
            <a:pPr algn="ctr">
              <a:buNone/>
            </a:pP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 пиріжкової, закусочної або мілкої столової тарілок, столових приборів із ложкою, фужеру для води, серветки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dirty="0" smtClean="0"/>
              <a:t> </a:t>
            </a:r>
            <a:endParaRPr lang="ru-RU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260648"/>
            <a:ext cx="7962088" cy="922114"/>
          </a:xfrm>
        </p:spPr>
        <p:txBody>
          <a:bodyPr>
            <a:noAutofit/>
          </a:bodyPr>
          <a:lstStyle/>
          <a:p>
            <a:pPr algn="ctr"/>
            <a:r>
              <a:rPr lang="uk-UA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Схематичне зображення </a:t>
            </a:r>
            <a:br>
              <a:rPr lang="uk-UA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k-UA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попередньої </a:t>
            </a:r>
            <a:r>
              <a:rPr lang="uk-UA" sz="2800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мінімальної</a:t>
            </a:r>
            <a:r>
              <a:rPr lang="uk-UA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сервіровки до обіду</a:t>
            </a:r>
            <a:endParaRPr lang="ru-RU" sz="2800" dirty="0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1043608" y="1484784"/>
            <a:ext cx="2232248" cy="4800600"/>
          </a:xfrm>
        </p:spPr>
        <p:txBody>
          <a:bodyPr>
            <a:normAutofit fontScale="85000" lnSpcReduction="20000"/>
          </a:bodyPr>
          <a:lstStyle/>
          <a:p>
            <a:pPr>
              <a:buFont typeface="Wingdings 2" pitchFamily="18" charset="2"/>
              <a:buNone/>
            </a:pP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1. Пиріжкова тарілка</a:t>
            </a:r>
          </a:p>
          <a:p>
            <a:pPr>
              <a:buFont typeface="Wingdings 2" pitchFamily="18" charset="2"/>
              <a:buNone/>
            </a:pP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2. Столовий ніж</a:t>
            </a:r>
          </a:p>
          <a:p>
            <a:pPr>
              <a:buFont typeface="Wingdings 2" pitchFamily="18" charset="2"/>
              <a:buNone/>
            </a:pP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3. Столова ложка</a:t>
            </a:r>
          </a:p>
          <a:p>
            <a:pPr>
              <a:buFont typeface="Wingdings 2" pitchFamily="18" charset="2"/>
              <a:buNone/>
            </a:pP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4. Столова виделка</a:t>
            </a:r>
          </a:p>
          <a:p>
            <a:pPr>
              <a:buFont typeface="Wingdings 2" pitchFamily="18" charset="2"/>
              <a:buNone/>
            </a:pP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5. Фужер для води</a:t>
            </a:r>
          </a:p>
          <a:p>
            <a:pPr>
              <a:buFont typeface="Wingdings 2" pitchFamily="18" charset="2"/>
              <a:buNone/>
            </a:pP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6. Полотняна серветка 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dirty="0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03848" y="1196752"/>
            <a:ext cx="5760640" cy="3783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274638"/>
            <a:ext cx="789008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uk-UA" sz="4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Розташування посуду та приборів на столі</a:t>
            </a:r>
            <a:endParaRPr lang="ru-RU" dirty="0"/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79712" y="1556792"/>
            <a:ext cx="6249987" cy="4989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20" name="Прямая со стрелкой 19"/>
          <p:cNvCxnSpPr/>
          <p:nvPr/>
        </p:nvCxnSpPr>
        <p:spPr>
          <a:xfrm>
            <a:off x="2843808" y="4365104"/>
            <a:ext cx="0" cy="108012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 стрелкой 21"/>
          <p:cNvCxnSpPr/>
          <p:nvPr/>
        </p:nvCxnSpPr>
        <p:spPr>
          <a:xfrm>
            <a:off x="3563888" y="3645024"/>
            <a:ext cx="0" cy="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 стрелкой 23"/>
          <p:cNvCxnSpPr/>
          <p:nvPr/>
        </p:nvCxnSpPr>
        <p:spPr>
          <a:xfrm>
            <a:off x="4355976" y="4797152"/>
            <a:ext cx="0" cy="576064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 стрелкой 25"/>
          <p:cNvCxnSpPr/>
          <p:nvPr/>
        </p:nvCxnSpPr>
        <p:spPr>
          <a:xfrm>
            <a:off x="6948264" y="4725144"/>
            <a:ext cx="0" cy="72008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 стрелкой 27"/>
          <p:cNvCxnSpPr/>
          <p:nvPr/>
        </p:nvCxnSpPr>
        <p:spPr>
          <a:xfrm>
            <a:off x="7308304" y="4797152"/>
            <a:ext cx="0" cy="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 стрелкой 29"/>
          <p:cNvCxnSpPr/>
          <p:nvPr/>
        </p:nvCxnSpPr>
        <p:spPr>
          <a:xfrm>
            <a:off x="7308304" y="4725144"/>
            <a:ext cx="0" cy="72008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 стрелкой 31"/>
          <p:cNvCxnSpPr/>
          <p:nvPr/>
        </p:nvCxnSpPr>
        <p:spPr>
          <a:xfrm>
            <a:off x="3491880" y="3068960"/>
            <a:ext cx="720080" cy="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Прямая со стрелкой 33"/>
          <p:cNvCxnSpPr/>
          <p:nvPr/>
        </p:nvCxnSpPr>
        <p:spPr>
          <a:xfrm>
            <a:off x="2051720" y="5877272"/>
            <a:ext cx="6048672" cy="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95736" y="4725144"/>
            <a:ext cx="614363" cy="27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79912" y="4941168"/>
            <a:ext cx="433387" cy="322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44208" y="4941168"/>
            <a:ext cx="433387" cy="322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452320" y="4941168"/>
            <a:ext cx="433387" cy="322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80" name="Picture 8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491880" y="2636912"/>
            <a:ext cx="695325" cy="30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81" name="Picture 9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499992" y="5949280"/>
            <a:ext cx="866775" cy="27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260648"/>
            <a:ext cx="8100392" cy="1143000"/>
          </a:xfrm>
        </p:spPr>
        <p:txBody>
          <a:bodyPr>
            <a:noAutofit/>
          </a:bodyPr>
          <a:lstStyle/>
          <a:p>
            <a:pPr algn="ctr"/>
            <a:r>
              <a:rPr lang="uk-UA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Схематичне зображення </a:t>
            </a:r>
            <a:br>
              <a:rPr lang="uk-UA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k-UA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попередньої сервіровки до обіду </a:t>
            </a:r>
            <a:br>
              <a:rPr lang="uk-UA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k-UA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за меню замовлених страв</a:t>
            </a:r>
            <a:endParaRPr lang="ru-RU" sz="2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1628801"/>
            <a:ext cx="2736304" cy="4800600"/>
          </a:xfrm>
        </p:spPr>
        <p:txBody>
          <a:bodyPr>
            <a:normAutofit fontScale="85000" lnSpcReduction="10000"/>
          </a:bodyPr>
          <a:lstStyle/>
          <a:p>
            <a:pPr>
              <a:buFont typeface="Wingdings 2" pitchFamily="18" charset="2"/>
              <a:buNone/>
            </a:pPr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1. Закусочна тарілка</a:t>
            </a:r>
          </a:p>
          <a:p>
            <a:pPr>
              <a:buFont typeface="Wingdings 2" pitchFamily="18" charset="2"/>
              <a:buNone/>
            </a:pPr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 (або мілка столова тарілка)</a:t>
            </a:r>
          </a:p>
          <a:p>
            <a:pPr>
              <a:buFont typeface="Wingdings 2" pitchFamily="18" charset="2"/>
              <a:buNone/>
            </a:pPr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2. Пиріжкова тарілка</a:t>
            </a:r>
          </a:p>
          <a:p>
            <a:pPr>
              <a:buFont typeface="Wingdings 2" pitchFamily="18" charset="2"/>
              <a:buNone/>
            </a:pPr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3. Столовий ніж</a:t>
            </a:r>
          </a:p>
          <a:p>
            <a:pPr>
              <a:buFont typeface="Wingdings 2" pitchFamily="18" charset="2"/>
              <a:buNone/>
            </a:pPr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4. Столова ложка</a:t>
            </a:r>
          </a:p>
          <a:p>
            <a:pPr>
              <a:buFont typeface="Wingdings 2" pitchFamily="18" charset="2"/>
              <a:buNone/>
            </a:pPr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5. Столова виделка</a:t>
            </a:r>
          </a:p>
          <a:p>
            <a:pPr>
              <a:buFont typeface="Wingdings 2" pitchFamily="18" charset="2"/>
              <a:buNone/>
            </a:pPr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6. Фужер для води</a:t>
            </a:r>
          </a:p>
          <a:p>
            <a:pPr>
              <a:buFont typeface="Wingdings 2" pitchFamily="18" charset="2"/>
              <a:buNone/>
            </a:pPr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7. Полотняна серветка  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19872" y="1628801"/>
            <a:ext cx="5724128" cy="36778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19872" y="1628800"/>
            <a:ext cx="5724128" cy="36778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116632"/>
            <a:ext cx="7962088" cy="1156990"/>
          </a:xfrm>
        </p:spPr>
        <p:txBody>
          <a:bodyPr>
            <a:normAutofit fontScale="90000"/>
          </a:bodyPr>
          <a:lstStyle/>
          <a:p>
            <a:pPr algn="ctr"/>
            <a:r>
              <a:rPr lang="uk-UA" sz="4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Розташування посуду та приборів на столі</a:t>
            </a:r>
            <a:endParaRPr lang="ru-RU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9672" y="1484785"/>
            <a:ext cx="6408712" cy="52565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6" name="Прямая со стрелкой 5"/>
          <p:cNvCxnSpPr/>
          <p:nvPr/>
        </p:nvCxnSpPr>
        <p:spPr>
          <a:xfrm>
            <a:off x="2699792" y="4509120"/>
            <a:ext cx="0" cy="1008112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 стрелкой 7"/>
          <p:cNvCxnSpPr/>
          <p:nvPr/>
        </p:nvCxnSpPr>
        <p:spPr>
          <a:xfrm>
            <a:off x="4427984" y="4653136"/>
            <a:ext cx="0" cy="792088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 стрелкой 9"/>
          <p:cNvCxnSpPr/>
          <p:nvPr/>
        </p:nvCxnSpPr>
        <p:spPr>
          <a:xfrm>
            <a:off x="5580112" y="4725144"/>
            <a:ext cx="0" cy="792088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/>
          <p:nvPr/>
        </p:nvCxnSpPr>
        <p:spPr>
          <a:xfrm>
            <a:off x="6804248" y="4725144"/>
            <a:ext cx="0" cy="792088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/>
          <p:nvPr/>
        </p:nvCxnSpPr>
        <p:spPr>
          <a:xfrm>
            <a:off x="7164288" y="4725144"/>
            <a:ext cx="0" cy="792088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/>
          <p:nvPr/>
        </p:nvCxnSpPr>
        <p:spPr>
          <a:xfrm>
            <a:off x="3347864" y="2780928"/>
            <a:ext cx="1440160" cy="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/>
          <p:nvPr/>
        </p:nvCxnSpPr>
        <p:spPr>
          <a:xfrm>
            <a:off x="1691680" y="5877272"/>
            <a:ext cx="6408712" cy="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51720" y="4797152"/>
            <a:ext cx="614363" cy="27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23928" y="5013176"/>
            <a:ext cx="433387" cy="322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9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04048" y="5013176"/>
            <a:ext cx="433387" cy="322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72200" y="5013176"/>
            <a:ext cx="433387" cy="322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1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236296" y="5013176"/>
            <a:ext cx="433387" cy="322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2" name="Picture 8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707904" y="2420888"/>
            <a:ext cx="695325" cy="30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3" name="Picture 9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499992" y="5949280"/>
            <a:ext cx="866775" cy="27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4400" b="1" dirty="0" err="1" smtClean="0">
                <a:solidFill>
                  <a:srgbClr val="33CC33"/>
                </a:solidFill>
                <a:latin typeface="Times New Roman" pitchFamily="18" charset="0"/>
                <a:cs typeface="Times New Roman" pitchFamily="18" charset="0"/>
              </a:rPr>
              <a:t>Сервірування</a:t>
            </a:r>
            <a:r>
              <a:rPr lang="ru-RU" sz="4400" b="1" dirty="0" smtClean="0">
                <a:solidFill>
                  <a:srgbClr val="33CC33"/>
                </a:solidFill>
                <a:latin typeface="Times New Roman" pitchFamily="18" charset="0"/>
                <a:cs typeface="Times New Roman" pitchFamily="18" charset="0"/>
              </a:rPr>
              <a:t> наборами для </a:t>
            </a:r>
            <a:r>
              <a:rPr lang="ru-RU" sz="4400" b="1" dirty="0" err="1" smtClean="0">
                <a:solidFill>
                  <a:srgbClr val="33CC33"/>
                </a:solidFill>
                <a:latin typeface="Times New Roman" pitchFamily="18" charset="0"/>
                <a:cs typeface="Times New Roman" pitchFamily="18" charset="0"/>
              </a:rPr>
              <a:t>спецій</a:t>
            </a:r>
            <a:r>
              <a:rPr lang="ru-RU" sz="4400" b="1" dirty="0" smtClean="0">
                <a:solidFill>
                  <a:srgbClr val="33CC3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400" b="1" dirty="0" err="1" smtClean="0">
                <a:solidFill>
                  <a:srgbClr val="33CC33"/>
                </a:solidFill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4400" b="1" dirty="0" smtClean="0">
                <a:solidFill>
                  <a:srgbClr val="33CC33"/>
                </a:solidFill>
                <a:latin typeface="Times New Roman" pitchFamily="18" charset="0"/>
                <a:cs typeface="Times New Roman" pitchFamily="18" charset="0"/>
              </a:rPr>
              <a:t> вазами </a:t>
            </a:r>
            <a:r>
              <a:rPr lang="ru-RU" sz="4400" b="1" dirty="0" err="1" smtClean="0">
                <a:solidFill>
                  <a:srgbClr val="33CC33"/>
                </a:solidFill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4400" b="1" dirty="0" smtClean="0">
                <a:solidFill>
                  <a:srgbClr val="33CC3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400" b="1" dirty="0" err="1" smtClean="0">
                <a:solidFill>
                  <a:srgbClr val="33CC33"/>
                </a:solidFill>
                <a:latin typeface="Times New Roman" pitchFamily="18" charset="0"/>
                <a:cs typeface="Times New Roman" pitchFamily="18" charset="0"/>
              </a:rPr>
              <a:t>квітами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 2" pitchFamily="18" charset="2"/>
              <a:buNone/>
            </a:pP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Набір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для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спецій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розміщують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посередині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столу в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спеціальних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підставках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buFont typeface="Wingdings 2" pitchFamily="18" charset="2"/>
              <a:buNone/>
            </a:pP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Завершують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сервірування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столу вазами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квітами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(по 3-5 шт. у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вазі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). </a:t>
            </a:r>
          </a:p>
          <a:p>
            <a:pPr>
              <a:buFont typeface="Wingdings 2" pitchFamily="18" charset="2"/>
              <a:buNone/>
            </a:pP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Вази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не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повинні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бути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високими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щоб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вони не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заважали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співрозмовникам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не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домінували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над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сервіровкою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850106"/>
          </a:xfrm>
        </p:spPr>
        <p:txBody>
          <a:bodyPr/>
          <a:lstStyle/>
          <a:p>
            <a:r>
              <a:rPr lang="ru-RU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Посл</a:t>
            </a:r>
            <a:r>
              <a:rPr lang="uk-UA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довн</a:t>
            </a:r>
            <a:r>
              <a:rPr lang="uk-UA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сть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в</a:t>
            </a:r>
            <a:r>
              <a:rPr lang="uk-UA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ик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uk-UA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нання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uk-UA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</a:t>
            </a:r>
            <a:r>
              <a:rPr lang="uk-UA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03648" y="1052736"/>
            <a:ext cx="7498080" cy="5661248"/>
          </a:xfrm>
        </p:spPr>
        <p:txBody>
          <a:bodyPr>
            <a:normAutofit/>
          </a:bodyPr>
          <a:lstStyle/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sz="5500" dirty="0"/>
          </a:p>
        </p:txBody>
      </p:sp>
      <p:sp>
        <p:nvSpPr>
          <p:cNvPr id="4" name="Содержимое 4"/>
          <p:cNvSpPr txBox="1">
            <a:spLocks/>
          </p:cNvSpPr>
          <p:nvPr/>
        </p:nvSpPr>
        <p:spPr>
          <a:xfrm>
            <a:off x="1043608" y="1554163"/>
            <a:ext cx="7947992" cy="4525962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65760" marR="0" lvl="0" indent="-283464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" pitchFamily="2" charset="2"/>
              <a:buChar char="Ø"/>
              <a:tabLst/>
              <a:defRPr/>
            </a:pP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подготовит</a:t>
            </a:r>
            <a:r>
              <a:rPr kumimoji="0" lang="uk-UA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и</a:t>
            </a: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посуд </a:t>
            </a:r>
            <a:r>
              <a:rPr kumimoji="0" lang="uk-UA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та</a:t>
            </a: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столов</a:t>
            </a:r>
            <a:r>
              <a:rPr kumimoji="0" lang="uk-UA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у</a:t>
            </a: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б</a:t>
            </a:r>
            <a:r>
              <a:rPr kumimoji="0" lang="uk-UA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ілизну</a:t>
            </a:r>
            <a:r>
              <a:rPr kumimoji="0" lang="uk-UA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marL="365760" marR="0" lvl="0" indent="-283464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" pitchFamily="2" charset="2"/>
              <a:buChar char="Ø"/>
              <a:tabLst/>
              <a:defRPr/>
            </a:pPr>
            <a:r>
              <a:rPr kumimoji="0" lang="ru-RU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ст</a:t>
            </a:r>
            <a:r>
              <a:rPr kumimoji="0" lang="uk-UA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і</a:t>
            </a: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л </a:t>
            </a:r>
            <a:r>
              <a:rPr kumimoji="0" lang="ru-RU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заст</a:t>
            </a:r>
            <a:r>
              <a:rPr kumimoji="0" lang="uk-UA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илити</a:t>
            </a: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скатерт</a:t>
            </a:r>
            <a:r>
              <a:rPr kumimoji="0" lang="uk-UA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иною</a:t>
            </a: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marL="365760" marR="0" lvl="0" indent="-283464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" pitchFamily="2" charset="2"/>
              <a:buChar char="Ø"/>
              <a:tabLst/>
              <a:defRPr/>
            </a:pPr>
            <a:r>
              <a:rPr kumimoji="0" lang="uk-UA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скласти серветки</a:t>
            </a: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прост</a:t>
            </a:r>
            <a:r>
              <a:rPr kumimoji="0" lang="uk-UA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и</a:t>
            </a: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м способом;</a:t>
            </a:r>
          </a:p>
          <a:p>
            <a:pPr marL="365760" marR="0" lvl="0" indent="-283464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" pitchFamily="2" charset="2"/>
              <a:buChar char="Ø"/>
              <a:tabLst/>
              <a:defRPr/>
            </a:pPr>
            <a:r>
              <a:rPr kumimoji="0" lang="uk-UA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розкласти</a:t>
            </a: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посуд, </a:t>
            </a:r>
            <a:r>
              <a:rPr kumimoji="0" lang="ru-RU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прибори</a:t>
            </a: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та </a:t>
            </a:r>
            <a:r>
              <a:rPr kumimoji="0" lang="ru-RU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скло</a:t>
            </a: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marL="365760" marR="0" lvl="0" indent="-283464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" pitchFamily="2" charset="2"/>
              <a:buChar char="Ø"/>
              <a:tabLst/>
              <a:defRPr/>
            </a:pPr>
            <a:r>
              <a:rPr kumimoji="0" lang="ru-RU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33CC33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сервірування</a:t>
            </a: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33CC33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наборами для </a:t>
            </a:r>
            <a:r>
              <a:rPr kumimoji="0" lang="ru-RU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33CC33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спецій</a:t>
            </a: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33CC33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33CC33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і</a:t>
            </a: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33CC33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вазами </a:t>
            </a:r>
            <a:r>
              <a:rPr kumimoji="0" lang="ru-RU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33CC33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з</a:t>
            </a: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33CC33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33CC33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квітами</a:t>
            </a:r>
            <a:endParaRPr kumimoji="0" lang="ru-RU" sz="3200" b="0" i="0" u="none" strike="noStrike" kern="1200" cap="none" spc="0" normalizeH="0" baseline="0" noProof="0" dirty="0" smtClean="0">
              <a:ln>
                <a:noFill/>
              </a:ln>
              <a:solidFill>
                <a:srgbClr val="33CC33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  <a:p>
            <a:pPr marL="365760" marR="0" lvl="0" indent="-283464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" pitchFamily="2" charset="2"/>
              <a:buChar char="Ø"/>
              <a:tabLst/>
              <a:defRPr/>
            </a:pPr>
            <a:endParaRPr kumimoji="0" lang="ru-RU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Подготовка посуду </a:t>
            </a:r>
            <a:r>
              <a:rPr lang="uk-UA" sz="4000" dirty="0" smtClean="0">
                <a:latin typeface="Times New Roman" pitchFamily="18" charset="0"/>
                <a:cs typeface="Times New Roman" pitchFamily="18" charset="0"/>
              </a:rPr>
              <a:t>та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 столов</a:t>
            </a:r>
            <a:r>
              <a:rPr lang="uk-UA" sz="4000" dirty="0" err="1" smtClean="0">
                <a:latin typeface="Times New Roman" pitchFamily="18" charset="0"/>
                <a:cs typeface="Times New Roman" pitchFamily="18" charset="0"/>
              </a:rPr>
              <a:t>ої</a:t>
            </a:r>
            <a:r>
              <a:rPr lang="uk-UA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 б</a:t>
            </a:r>
            <a:r>
              <a:rPr lang="uk-UA" sz="4000" dirty="0" err="1" smtClean="0">
                <a:latin typeface="Times New Roman" pitchFamily="18" charset="0"/>
                <a:cs typeface="Times New Roman" pitchFamily="18" charset="0"/>
              </a:rPr>
              <a:t>ілизни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Одержаний із сервізної фарфоровий посуд (тарілки) переносять до залу і укладають на сервантах або підсобних столах стопками за видами, а скляний (фужери, чарки, келихи) і прибори — на тацях.</a:t>
            </a:r>
          </a:p>
          <a:p>
            <a:pPr>
              <a:buNone/>
            </a:pPr>
            <a:endParaRPr lang="uk-UA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uk-UA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 В окремих випадках (за відсутності відвідувачів у залі) посуд із сервізної до залу доставляють на візках, окрім скляного посуду, який завжди переносять на тацях.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27584" y="476672"/>
            <a:ext cx="8002136" cy="5544616"/>
          </a:xfrm>
        </p:spPr>
        <p:txBody>
          <a:bodyPr>
            <a:normAutofit fontScale="92500"/>
          </a:bodyPr>
          <a:lstStyle/>
          <a:p>
            <a:pPr>
              <a:buNone/>
            </a:pP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Перед сервіровкою столу офіціанти, передусім, оглядають одержаний із сервізної столовий посуд і прибори, звертаючи увагу на якість миття, наявність тріщин на тарілках, сколів на склі, погнутих або зламаних зубців у виделок.</a:t>
            </a:r>
          </a:p>
          <a:p>
            <a:pPr>
              <a:buNone/>
            </a:pP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 Недостатньо чисто вимиті прибори, не заточені ножі, а також посуд і прибори з виявленими дефектами відразу ж замінюють.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За допомогою рушника полірують посуд і прибори, скло і кришталь.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7624" y="260648"/>
            <a:ext cx="7498080" cy="1368152"/>
          </a:xfrm>
        </p:spPr>
        <p:txBody>
          <a:bodyPr>
            <a:noAutofit/>
          </a:bodyPr>
          <a:lstStyle/>
          <a:p>
            <a:pPr algn="ctr"/>
            <a:r>
              <a:rPr lang="ru-RU" sz="3600" dirty="0" err="1" smtClean="0">
                <a:latin typeface="Times New Roman" pitchFamily="18" charset="0"/>
                <a:cs typeface="Times New Roman" pitchFamily="18" charset="0"/>
              </a:rPr>
              <a:t>Протираючи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посуд рушником (</a:t>
            </a:r>
            <a:r>
              <a:rPr lang="ru-RU" sz="3600" dirty="0" err="1" smtClean="0">
                <a:latin typeface="Times New Roman" pitchFamily="18" charset="0"/>
                <a:cs typeface="Times New Roman" pitchFamily="18" charset="0"/>
              </a:rPr>
              <a:t>серветкою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), </a:t>
            </a:r>
            <a:r>
              <a:rPr lang="ru-RU" sz="3600" dirty="0" err="1" smtClean="0">
                <a:latin typeface="Times New Roman" pitchFamily="18" charset="0"/>
                <a:cs typeface="Times New Roman" pitchFamily="18" charset="0"/>
              </a:rPr>
              <a:t>використовують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 err="1" smtClean="0">
                <a:latin typeface="Times New Roman" pitchFamily="18" charset="0"/>
                <a:cs typeface="Times New Roman" pitchFamily="18" charset="0"/>
              </a:rPr>
              <a:t>такі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 err="1" smtClean="0">
                <a:latin typeface="Times New Roman" pitchFamily="18" charset="0"/>
                <a:cs typeface="Times New Roman" pitchFamily="18" charset="0"/>
              </a:rPr>
              <a:t>прийоми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: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99592" y="1772816"/>
            <a:ext cx="8034096" cy="2088232"/>
          </a:xfrm>
        </p:spPr>
        <p:txBody>
          <a:bodyPr/>
          <a:lstStyle/>
          <a:p>
            <a:pPr>
              <a:buNone/>
            </a:pP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лівою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рукою через край рушника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тримають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тарілку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ребром, а правою,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поступово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повертаючи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тарілку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протирають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її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іншим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кінцем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рушника </a:t>
            </a:r>
          </a:p>
          <a:p>
            <a:pPr>
              <a:buNone/>
            </a:pPr>
            <a:endParaRPr lang="ru-RU" dirty="0"/>
          </a:p>
        </p:txBody>
      </p:sp>
      <p:grpSp>
        <p:nvGrpSpPr>
          <p:cNvPr id="4" name="Group 8"/>
          <p:cNvGrpSpPr>
            <a:grpSpLocks/>
          </p:cNvGrpSpPr>
          <p:nvPr/>
        </p:nvGrpSpPr>
        <p:grpSpPr bwMode="auto">
          <a:xfrm>
            <a:off x="2915816" y="3284984"/>
            <a:ext cx="5184702" cy="3022511"/>
            <a:chOff x="1923" y="8354"/>
            <a:chExt cx="3724" cy="2172"/>
          </a:xfrm>
        </p:grpSpPr>
        <p:pic>
          <p:nvPicPr>
            <p:cNvPr id="5" name="Picture 9"/>
            <p:cNvPicPr>
              <a:picLocks noChangeAspect="1" noChangeArrowheads="1"/>
            </p:cNvPicPr>
            <p:nvPr/>
          </p:nvPicPr>
          <p:blipFill>
            <a:blip r:embed="rId2" cstate="print">
              <a:grayscl/>
            </a:blip>
            <a:srcRect/>
            <a:stretch>
              <a:fillRect/>
            </a:stretch>
          </p:blipFill>
          <p:spPr bwMode="auto">
            <a:xfrm>
              <a:off x="1923" y="8354"/>
              <a:ext cx="3262" cy="21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" name="Text Box 10"/>
            <p:cNvSpPr txBox="1">
              <a:spLocks noChangeArrowheads="1"/>
            </p:cNvSpPr>
            <p:nvPr/>
          </p:nvSpPr>
          <p:spPr bwMode="auto">
            <a:xfrm>
              <a:off x="2165" y="9981"/>
              <a:ext cx="3482" cy="429"/>
            </a:xfrm>
            <a:prstGeom prst="rect">
              <a:avLst/>
            </a:prstGeom>
            <a:noFill/>
            <a:ln w="0">
              <a:solidFill>
                <a:srgbClr val="FFFFFF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algn="ctr">
                <a:lnSpc>
                  <a:spcPct val="85000"/>
                </a:lnSpc>
              </a:pPr>
              <a:endParaRPr lang="ru-RU"/>
            </a:p>
          </p:txBody>
        </p:sp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274638"/>
            <a:ext cx="7890080" cy="706090"/>
          </a:xfrm>
        </p:spPr>
        <p:txBody>
          <a:bodyPr>
            <a:normAutofit fontScale="90000"/>
          </a:bodyPr>
          <a:lstStyle/>
          <a:p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Полірування приборів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99592" y="908720"/>
            <a:ext cx="8136904" cy="2520280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Ножі (одночасно декілька штук) беруть лівою рукою через рушник, а правою протирають до появи блиску. При цьому леза тримають в напрямі від себе. Потім їх укладають на таці, покриті серветкою, або в серванти.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Виделки і ложки протирають так само, як і ножі. При цьому необхідно перевіряти, чи не залишилися часточки їжі, не усунені при мийці (між зубцями виделок).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4" name="Picture 8" descr="DSC0035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429000"/>
            <a:ext cx="2919412" cy="2189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9" descr="DSC0035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67744" y="4437112"/>
            <a:ext cx="2919413" cy="2189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7" descr="DSC0036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05400" y="3573463"/>
            <a:ext cx="4038600" cy="302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850106"/>
          </a:xfrm>
        </p:spPr>
        <p:txBody>
          <a:bodyPr/>
          <a:lstStyle/>
          <a:p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Полірування скла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35608" y="1052736"/>
            <a:ext cx="7498080" cy="5328592"/>
          </a:xfrm>
        </p:spPr>
        <p:txBody>
          <a:bodyPr>
            <a:normAutofit fontScale="62500" lnSpcReduction="20000"/>
          </a:bodyPr>
          <a:lstStyle/>
          <a:p>
            <a:pPr>
              <a:buNone/>
            </a:pP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склянки і келихи тримають через край рушника лівою рукою за ніжку, а правою протирають іншим кінцем рушника так, щоб великим пальцем шліфувати внутрішню частину чарки, а іншими — зовнішню</a:t>
            </a:r>
          </a:p>
          <a:p>
            <a:pPr>
              <a:buNone/>
            </a:pPr>
            <a:endParaRPr lang="uk-UA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uk-UA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uk-UA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uk-UA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uk-UA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uk-UA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uk-UA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ü"/>
            </a:pPr>
            <a:endParaRPr lang="uk-UA" dirty="0" smtClean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uk-UA" dirty="0" smtClean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ü"/>
            </a:pPr>
            <a:r>
              <a:rPr lang="uk-UA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Якщо на склянці є застигли краплі води, слід перед поліровкою знову зволожити її, опустивши в посудину з водою (потримати декілька секунд над парою). Надалі її полірують спочатку двома вологими, а потім сухими рушниками</a:t>
            </a:r>
            <a:endParaRPr lang="ru-RU" dirty="0" smtClean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dirty="0"/>
          </a:p>
        </p:txBody>
      </p:sp>
      <p:pic>
        <p:nvPicPr>
          <p:cNvPr id="4" name="Picture 7" descr="DSC0037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31840" y="2060848"/>
            <a:ext cx="3649662" cy="2735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116632"/>
            <a:ext cx="7890080" cy="864096"/>
          </a:xfrm>
        </p:spPr>
        <p:txBody>
          <a:bodyPr>
            <a:normAutofit fontScale="90000"/>
          </a:bodyPr>
          <a:lstStyle/>
          <a:p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Підсобний стіл офіціанта (схема)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99592" y="1196752"/>
            <a:ext cx="1944216" cy="5472608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1, 2,3 – </a:t>
            </a:r>
            <a:r>
              <a:rPr lang="uk-UA" sz="1400" dirty="0" smtClean="0">
                <a:latin typeface="Times New Roman" pitchFamily="18" charset="0"/>
                <a:cs typeface="Times New Roman" pitchFamily="18" charset="0"/>
              </a:rPr>
              <a:t>тарілки </a:t>
            </a:r>
          </a:p>
          <a:p>
            <a:pPr>
              <a:buNone/>
            </a:pPr>
            <a:r>
              <a:rPr lang="uk-UA" sz="1400" dirty="0" smtClean="0">
                <a:latin typeface="Times New Roman" pitchFamily="18" charset="0"/>
                <a:cs typeface="Times New Roman" pitchFamily="18" charset="0"/>
              </a:rPr>
              <a:t>мілкі столові, закусочні, пиріжкові</a:t>
            </a:r>
          </a:p>
          <a:p>
            <a:pPr>
              <a:buNone/>
            </a:pPr>
            <a:r>
              <a:rPr lang="uk-UA" sz="1400" dirty="0" smtClean="0">
                <a:latin typeface="Times New Roman" pitchFamily="18" charset="0"/>
                <a:cs typeface="Times New Roman" pitchFamily="18" charset="0"/>
              </a:rPr>
              <a:t>4 – фужери, келихи</a:t>
            </a:r>
          </a:p>
          <a:p>
            <a:pPr>
              <a:buNone/>
            </a:pPr>
            <a:r>
              <a:rPr lang="uk-UA" sz="1400" dirty="0" smtClean="0">
                <a:latin typeface="Times New Roman" pitchFamily="18" charset="0"/>
                <a:cs typeface="Times New Roman" pitchFamily="18" charset="0"/>
              </a:rPr>
              <a:t>5 – чарки для вина</a:t>
            </a:r>
          </a:p>
          <a:p>
            <a:pPr>
              <a:buNone/>
            </a:pPr>
            <a:r>
              <a:rPr lang="uk-UA" sz="1400" dirty="0" smtClean="0">
                <a:latin typeface="Times New Roman" pitchFamily="18" charset="0"/>
                <a:cs typeface="Times New Roman" pitchFamily="18" charset="0"/>
              </a:rPr>
              <a:t>6 – чарки для аперитиву</a:t>
            </a:r>
          </a:p>
          <a:p>
            <a:pPr>
              <a:buNone/>
            </a:pPr>
            <a:r>
              <a:rPr lang="uk-UA" sz="1400" dirty="0" smtClean="0">
                <a:latin typeface="Times New Roman" pitchFamily="18" charset="0"/>
                <a:cs typeface="Times New Roman" pitchFamily="18" charset="0"/>
              </a:rPr>
              <a:t>7 – прибори для спецій</a:t>
            </a:r>
          </a:p>
          <a:p>
            <a:pPr>
              <a:buNone/>
            </a:pPr>
            <a:r>
              <a:rPr lang="uk-UA" sz="1400" dirty="0" smtClean="0">
                <a:latin typeface="Times New Roman" pitchFamily="18" charset="0"/>
                <a:cs typeface="Times New Roman" pitchFamily="18" charset="0"/>
              </a:rPr>
              <a:t>8 – конверти з приборами </a:t>
            </a:r>
          </a:p>
          <a:p>
            <a:pPr>
              <a:buNone/>
            </a:pPr>
            <a:r>
              <a:rPr lang="uk-UA" sz="1400" dirty="0" smtClean="0">
                <a:latin typeface="Times New Roman" pitchFamily="18" charset="0"/>
                <a:cs typeface="Times New Roman" pitchFamily="18" charset="0"/>
              </a:rPr>
              <a:t>9 – таці з рахунками </a:t>
            </a:r>
          </a:p>
          <a:p>
            <a:pPr>
              <a:buNone/>
            </a:pPr>
            <a:r>
              <a:rPr lang="uk-UA" sz="1400" dirty="0" smtClean="0">
                <a:latin typeface="Times New Roman" pitchFamily="18" charset="0"/>
                <a:cs typeface="Times New Roman" pitchFamily="18" charset="0"/>
              </a:rPr>
              <a:t>10 – запас серветок</a:t>
            </a:r>
          </a:p>
          <a:p>
            <a:pPr>
              <a:buNone/>
            </a:pPr>
            <a:r>
              <a:rPr lang="uk-UA" sz="1400" dirty="0" smtClean="0">
                <a:latin typeface="Times New Roman" pitchFamily="18" charset="0"/>
                <a:cs typeface="Times New Roman" pitchFamily="18" charset="0"/>
              </a:rPr>
              <a:t>11 – мала таця для напоїв</a:t>
            </a:r>
          </a:p>
          <a:p>
            <a:pPr>
              <a:buNone/>
            </a:pPr>
            <a:r>
              <a:rPr lang="uk-UA" sz="1400" dirty="0" smtClean="0">
                <a:latin typeface="Times New Roman" pitchFamily="18" charset="0"/>
                <a:cs typeface="Times New Roman" pitchFamily="18" charset="0"/>
              </a:rPr>
              <a:t>12 – велика таця для посуду</a:t>
            </a:r>
          </a:p>
          <a:p>
            <a:pPr>
              <a:buNone/>
            </a:pPr>
            <a:r>
              <a:rPr lang="uk-UA" sz="1400" dirty="0" smtClean="0">
                <a:latin typeface="Times New Roman" pitchFamily="18" charset="0"/>
                <a:cs typeface="Times New Roman" pitchFamily="18" charset="0"/>
              </a:rPr>
              <a:t>13 – ручники та рушники офіціантські</a:t>
            </a:r>
          </a:p>
          <a:p>
            <a:pPr>
              <a:buNone/>
            </a:pPr>
            <a:r>
              <a:rPr lang="uk-UA" sz="1400" dirty="0" smtClean="0">
                <a:latin typeface="Times New Roman" pitchFamily="18" charset="0"/>
                <a:cs typeface="Times New Roman" pitchFamily="18" charset="0"/>
              </a:rPr>
              <a:t>14 – блокнот з рахунками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13050" y="1484784"/>
            <a:ext cx="6330950" cy="3763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232</TotalTime>
  <Words>898</Words>
  <Application>Microsoft Office PowerPoint</Application>
  <PresentationFormat>Экран (4:3)</PresentationFormat>
  <Paragraphs>88</Paragraphs>
  <Slides>24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5" baseType="lpstr">
      <vt:lpstr>Солнцестояние</vt:lpstr>
      <vt:lpstr>ПОПЕРЕДНЯ СЕРВІРОВКА СТОЛУ ДО ОБІДУ</vt:lpstr>
      <vt:lpstr>Презентация PowerPoint</vt:lpstr>
      <vt:lpstr>Послідовність виконання робіт</vt:lpstr>
      <vt:lpstr>Подготовка посуду та столової  білизни</vt:lpstr>
      <vt:lpstr>Презентация PowerPoint</vt:lpstr>
      <vt:lpstr>Протираючи посуд рушником (серветкою), використовують такі прийоми:</vt:lpstr>
      <vt:lpstr>Полірування приборів</vt:lpstr>
      <vt:lpstr>Полірування скла</vt:lpstr>
      <vt:lpstr>Підсобний стіл офіціанта (схема)</vt:lpstr>
      <vt:lpstr>Накриття столу скатертиною</vt:lpstr>
      <vt:lpstr>Потім скатертину, складену вчетверо, розгортають так, щоб у запрасованому вигляді розгорнути її уздовж столу</vt:lpstr>
      <vt:lpstr>Презентация PowerPoint</vt:lpstr>
      <vt:lpstr>Презентация PowerPoint</vt:lpstr>
      <vt:lpstr>Види серветок для обіду</vt:lpstr>
      <vt:lpstr>Правила розташування тарілок на столі</vt:lpstr>
      <vt:lpstr>Техніка роботи з посудом та приборами</vt:lpstr>
      <vt:lpstr>Так необхідно тримати тарілки</vt:lpstr>
      <vt:lpstr>Так необхідно тримати прибори</vt:lpstr>
      <vt:lpstr>Так можна переносити скло  (невелику кількість)</vt:lpstr>
      <vt:lpstr>Схематичне зображення  попередньої мінімальної сервіровки до обіду</vt:lpstr>
      <vt:lpstr>Розташування посуду та приборів на столі</vt:lpstr>
      <vt:lpstr>Схематичне зображення  попередньої сервіровки до обіду  за меню замовлених страв</vt:lpstr>
      <vt:lpstr>Розташування посуду та приборів на столі</vt:lpstr>
      <vt:lpstr>Сервірування наборами для спецій і вазами з квітами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hhp</cp:lastModifiedBy>
  <cp:revision>34</cp:revision>
  <cp:lastPrinted>2014-12-15T09:14:44Z</cp:lastPrinted>
  <dcterms:created xsi:type="dcterms:W3CDTF">2013-09-15T08:42:27Z</dcterms:created>
  <dcterms:modified xsi:type="dcterms:W3CDTF">2014-12-15T09:21:25Z</dcterms:modified>
</cp:coreProperties>
</file>