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2" r:id="rId2"/>
    <p:sldId id="257" r:id="rId3"/>
    <p:sldId id="258" r:id="rId4"/>
    <p:sldId id="271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-691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328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2506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6520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1790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997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5451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3844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485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5202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2553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0072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1677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4942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6653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9231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7679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3554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3D98A42-A0D0-44B3-8ECA-DA49AEC03FDE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27283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5861" y="130284"/>
            <a:ext cx="11457992" cy="6569096"/>
          </a:xfrm>
        </p:spPr>
        <p:txBody>
          <a:bodyPr>
            <a:normAutofit/>
          </a:bodyPr>
          <a:lstStyle/>
          <a:p>
            <a:pPr algn="ctr"/>
            <a:r>
              <a:rPr lang="uk-UA" sz="1600" dirty="0" smtClean="0">
                <a:solidFill>
                  <a:schemeClr val="bg1"/>
                </a:solidFill>
                <a:latin typeface="Arial Black" pitchFamily="34" charset="0"/>
              </a:rPr>
              <a:t>Державний навчальний заклад</a:t>
            </a:r>
          </a:p>
          <a:p>
            <a:pPr algn="ctr"/>
            <a:r>
              <a:rPr lang="uk-UA" sz="1600" dirty="0" smtClean="0">
                <a:solidFill>
                  <a:schemeClr val="bg1"/>
                </a:solidFill>
                <a:latin typeface="Arial Black" pitchFamily="34" charset="0"/>
              </a:rPr>
              <a:t>«ОДЕСЬКЕ ВИЩЕ ПРОФЕСІЙНЕ УЧИЛИЩЕ МОРСЬКОГО ТУРИСТИЧНОГО СЕРВІСУ»</a:t>
            </a:r>
            <a:endParaRPr lang="uk-UA" sz="1600" dirty="0">
              <a:solidFill>
                <a:schemeClr val="bg1"/>
              </a:solidFill>
              <a:latin typeface="Arial Black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VII </a:t>
            </a:r>
            <a:r>
              <a:rPr lang="uk-UA" sz="1600" dirty="0" smtClean="0">
                <a:solidFill>
                  <a:schemeClr val="bg1"/>
                </a:solidFill>
                <a:latin typeface="Arial Black" pitchFamily="34" charset="0"/>
              </a:rPr>
              <a:t>МІЖРЕГІОГАЛЬНА СТУДЕНТСЬКА НАУКОВО-ПРАКТИЧНА КОНФЕРЕНЦІЯ</a:t>
            </a:r>
            <a:endParaRPr lang="uk-UA" sz="1600" dirty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uk-UA" sz="2800" dirty="0" smtClean="0">
                <a:solidFill>
                  <a:schemeClr val="bg1"/>
                </a:solidFill>
                <a:latin typeface="Arial Black" pitchFamily="34" charset="0"/>
              </a:rPr>
              <a:t>«Сучасні проблеми готельного бізнесу та ресторанної справи – 2024»</a:t>
            </a:r>
            <a:endParaRPr lang="uk-UA" sz="16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uk-UA" sz="1800" dirty="0">
                <a:solidFill>
                  <a:schemeClr val="bg1"/>
                </a:solidFill>
                <a:latin typeface="Arial Black" pitchFamily="34" charset="0"/>
              </a:rPr>
              <a:t>т</a:t>
            </a:r>
            <a:r>
              <a:rPr lang="uk-UA" sz="1800" dirty="0" smtClean="0">
                <a:solidFill>
                  <a:schemeClr val="bg1"/>
                </a:solidFill>
                <a:latin typeface="Arial Black" pitchFamily="34" charset="0"/>
              </a:rPr>
              <a:t>ема доповіді: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«ЦИФРОВА </a:t>
            </a:r>
            <a:r>
              <a:rPr lang="ru-RU" sz="2400" dirty="0">
                <a:solidFill>
                  <a:schemeClr val="bg1"/>
                </a:solidFill>
                <a:latin typeface="Arial Black" pitchFamily="34" charset="0"/>
              </a:rPr>
              <a:t>ТРАНСФОРМАЦІЯ  В ГОТЕЛЬНО-РЕСТОРАННОМУ БІЗНЕСІ: ВИКЛИКИ ТА </a:t>
            </a: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МОЖЛИВОСТІ».</a:t>
            </a:r>
          </a:p>
          <a:p>
            <a:r>
              <a:rPr lang="uk-UA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uk-UA" sz="1800" dirty="0" smtClean="0">
                <a:solidFill>
                  <a:schemeClr val="bg1"/>
                </a:solidFill>
                <a:latin typeface="Arial Black" pitchFamily="34" charset="0"/>
              </a:rPr>
              <a:t>         Доповідач:                                                                         Науковий керівник:</a:t>
            </a:r>
          </a:p>
          <a:p>
            <a:r>
              <a:rPr lang="uk-UA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uk-UA" sz="1800" dirty="0" smtClean="0">
                <a:solidFill>
                  <a:schemeClr val="bg1"/>
                </a:solidFill>
                <a:latin typeface="Arial Black" pitchFamily="34" charset="0"/>
              </a:rPr>
              <a:t>  студентка ОВПУ МТС                                                                        викладач</a:t>
            </a:r>
          </a:p>
          <a:p>
            <a:r>
              <a:rPr lang="uk-UA" sz="1800" dirty="0" smtClean="0">
                <a:solidFill>
                  <a:schemeClr val="bg1"/>
                </a:solidFill>
                <a:latin typeface="Arial Black" pitchFamily="34" charset="0"/>
              </a:rPr>
              <a:t> Даскал Анастасія Сергіївна                                              Боднар Олена Миколаївна</a:t>
            </a:r>
          </a:p>
          <a:p>
            <a:endParaRPr lang="uk-UA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3245" r="66" b="1294"/>
          <a:stretch/>
        </p:blipFill>
        <p:spPr bwMode="auto">
          <a:xfrm>
            <a:off x="1371600" y="4767943"/>
            <a:ext cx="1800807" cy="19594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3" r="16686" b="37622"/>
          <a:stretch/>
        </p:blipFill>
        <p:spPr bwMode="auto">
          <a:xfrm>
            <a:off x="8630815" y="4875575"/>
            <a:ext cx="2080728" cy="18254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19869" y="6236300"/>
            <a:ext cx="2164702" cy="46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dirty="0" smtClean="0">
                <a:solidFill>
                  <a:schemeClr val="bg1"/>
                </a:solidFill>
                <a:latin typeface="Arial Black" pitchFamily="34" charset="0"/>
                <a:ea typeface="Times New Roman"/>
                <a:cs typeface="Times New Roman"/>
              </a:rPr>
              <a:t>Одеса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  <a:ea typeface="Times New Roman"/>
                <a:cs typeface="Times New Roman"/>
              </a:rPr>
              <a:t> - </a:t>
            </a:r>
            <a:r>
              <a:rPr lang="uk-UA" dirty="0" smtClean="0">
                <a:solidFill>
                  <a:schemeClr val="bg1"/>
                </a:solidFill>
                <a:latin typeface="Arial Black" pitchFamily="34" charset="0"/>
                <a:ea typeface="Times New Roman"/>
                <a:cs typeface="Times New Roman"/>
              </a:rPr>
              <a:t>2024</a:t>
            </a:r>
            <a:endParaRPr lang="ru-RU" sz="1400" dirty="0">
              <a:solidFill>
                <a:schemeClr val="bg1"/>
              </a:solidFill>
              <a:effectLst/>
              <a:latin typeface="Arial Black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404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126" y="110836"/>
            <a:ext cx="11822735" cy="2268470"/>
          </a:xfrm>
        </p:spPr>
        <p:txBody>
          <a:bodyPr>
            <a:noAutofit/>
          </a:bodyPr>
          <a:lstStyle/>
          <a:p>
            <a:pPr algn="ctr">
              <a:lnSpc>
                <a:spcPct val="170000"/>
              </a:lnSpc>
            </a:pP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Аби підтримувати роботу системи, готелям необхідний безперебійний інтернет. Саме тому під час війни велика кількість готелів закупила системи супутникового інтернету. Крім того, у деяких готелях було інтегровано сповіщення про повітряну тривогу, а також інструменти, що дають змогу проаналізувати чи спустився гість з номера до сховища. Це допомагає мережі, проте про кардинальні зміни в автоматизації процесів під час війни не йдеться. </a:t>
            </a:r>
            <a:endParaRPr lang="ru-RU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7" y="2379764"/>
            <a:ext cx="6623553" cy="41584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62"/>
          <a:stretch/>
        </p:blipFill>
        <p:spPr bwMode="auto">
          <a:xfrm>
            <a:off x="6559420" y="2742171"/>
            <a:ext cx="5632580" cy="34336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88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" y="1"/>
            <a:ext cx="12108873" cy="3284376"/>
          </a:xfrm>
        </p:spPr>
        <p:txBody>
          <a:bodyPr>
            <a:normAutofit fontScale="85000" lnSpcReduction="10000"/>
          </a:bodyPr>
          <a:lstStyle/>
          <a:p>
            <a:pPr algn="ctr">
              <a:lnSpc>
                <a:spcPct val="170000"/>
              </a:lnSpc>
            </a:pP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В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результаті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дослідження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можна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зробити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висновок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,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що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автоматизація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в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готельно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-ресторанному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бізнесі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робить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певні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процеси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зручнішими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та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швидшими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.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Впровадження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цифрових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систем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бронювання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дозволяє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готелям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та ресторанам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ефективно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управляти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потоком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клієнтів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,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підвищує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точність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і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зручність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бронювань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.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Розробка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власних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мобільних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додатків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може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покращити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взаємодію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з гостями,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надаючи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їм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можливість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замовляти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послуги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,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переглядати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меню,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отримувати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ексклюзивні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пропозиції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та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взагалі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полегшувати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їхнє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перебування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.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Використання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соціальних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мереж і онлайн-маркетингу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стає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ключовим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для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привертання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нових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клієнтів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та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збереження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існуючих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.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Ефективна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присутність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в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Інтернеті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може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суттєво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вплинути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на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успіх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готелю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або</a:t>
            </a:r>
            <a:r>
              <a:rPr lang="ru-RU" sz="1800" dirty="0">
                <a:solidFill>
                  <a:schemeClr val="bg1"/>
                </a:solidFill>
                <a:latin typeface="Arial Black" pitchFamily="34" charset="0"/>
              </a:rPr>
              <a:t> ресторану. </a:t>
            </a:r>
          </a:p>
          <a:p>
            <a:pPr algn="ctr">
              <a:lnSpc>
                <a:spcPct val="170000"/>
              </a:lnSpc>
            </a:pPr>
            <a:endParaRPr lang="ru-RU" sz="18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5" t="4773" r="5480" b="3680"/>
          <a:stretch/>
        </p:blipFill>
        <p:spPr bwMode="auto">
          <a:xfrm>
            <a:off x="6708711" y="2872807"/>
            <a:ext cx="5346441" cy="390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13" y="3051111"/>
            <a:ext cx="5111587" cy="3543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99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7241" y="83127"/>
            <a:ext cx="11448661" cy="214283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Цифрова трансформація в готельно-ресторанному бізнесі може стати стратегічним кроком для підвищення ефективності та конкурентоспроможності. Вирішення викликів та використання можливостей, які пропонують цифрові технології, дозволяє підприємствам збільшувати ефективність, покращувати обслуговування та забезпечувати стабільний розвиток у сучасному індустріальному ландшафті. </a:t>
            </a:r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ru-RU" sz="16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564" y="2304660"/>
            <a:ext cx="4814596" cy="4276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53" y="2304661"/>
            <a:ext cx="6811606" cy="4276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32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96139" y="583431"/>
            <a:ext cx="6400800" cy="2963333"/>
          </a:xfrm>
        </p:spPr>
        <p:txBody>
          <a:bodyPr>
            <a:normAutofit/>
          </a:bodyPr>
          <a:lstStyle/>
          <a:p>
            <a:pPr algn="ctr"/>
            <a:r>
              <a:rPr lang="uk-UA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Дякую </a:t>
            </a:r>
          </a:p>
          <a:p>
            <a:pPr algn="ctr"/>
            <a:r>
              <a:rPr lang="uk-UA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за </a:t>
            </a:r>
          </a:p>
          <a:p>
            <a:pPr algn="ctr"/>
            <a:r>
              <a:rPr lang="uk-UA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увагу!</a:t>
            </a:r>
            <a:endParaRPr lang="ru-RU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 descr="120 Подяка ideas | листівка, дякую, листів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640" y="3821619"/>
            <a:ext cx="4694493" cy="2141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71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836" y="-1"/>
            <a:ext cx="11933381" cy="1698171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uk-UA" sz="1600" noProof="1" smtClean="0">
                <a:solidFill>
                  <a:schemeClr val="bg1"/>
                </a:solidFill>
                <a:latin typeface="Arial Black" panose="020B0A04020102020204" pitchFamily="34" charset="0"/>
              </a:rPr>
              <a:t>Готельно-ресторанний</a:t>
            </a:r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бізнес у сучасному світі стикається з необхідністю адаптації до швидкозмінюваних технологічних та ринкових умов. Впровадження цифрових технологій може стати ключовим чинником успіху та підвищити конкурентоспроможність підприємства. Цей доклад розглядає виклики, з якими стикаються підприємства цієї галузі, та можливості, які вони мають завдяки впровадженню цифрових технологій.</a:t>
            </a:r>
          </a:p>
        </p:txBody>
      </p:sp>
      <p:pic>
        <p:nvPicPr>
          <p:cNvPr id="2" name="Picture 4" descr="Цифрова трансформація в готельному бізнесі ▶️Ribas Hotels Gro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024745"/>
            <a:ext cx="5780283" cy="43947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320446190 838502184082917 986520209737328438 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8" descr="320446190 838502184082917 986520209737328438 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70"/>
          <a:stretch/>
        </p:blipFill>
        <p:spPr bwMode="auto">
          <a:xfrm>
            <a:off x="5935858" y="2024745"/>
            <a:ext cx="6007326" cy="43914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07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891" y="83127"/>
            <a:ext cx="12011981" cy="2530764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60000"/>
              </a:lnSpc>
            </a:pP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Технічний прогрес розвивається швидкими темпами. Він торкнувся вже практично всіх сфер людського життя. У бізнесі застосування інноваційних  технологій дозволяє бути на крок попереду конкурентів і часто навіть здобути перемогу. </a:t>
            </a:r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  <a:p>
            <a:pPr algn="ctr">
              <a:lnSpc>
                <a:spcPct val="160000"/>
              </a:lnSpc>
            </a:pP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 Автоматизація робить певні процеси зручнішими та швидшими. Так, раніше бізнес вів комунікації за допомогою пересилання листів поштою, згодом з'явився факс, що прискорив обмін інформацією в сотні разів, потім — електронна пошта, що збільшила обсяг пам'яті. Нині ж комунікації ведуться переважно через месенджери. </a:t>
            </a:r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ru-RU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0" t="2571" r="15448" b="8285"/>
          <a:stretch/>
        </p:blipFill>
        <p:spPr bwMode="auto">
          <a:xfrm>
            <a:off x="345232" y="3985421"/>
            <a:ext cx="4413380" cy="2630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444" y="2192216"/>
            <a:ext cx="5253136" cy="2426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Як перевірити, чи ваші паролі та електронна пошта не зламані – Новини  Полтавщин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4" y="4003328"/>
            <a:ext cx="5032276" cy="2612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1" t="9151" r="29815" b="11894"/>
          <a:stretch/>
        </p:blipFill>
        <p:spPr bwMode="auto">
          <a:xfrm>
            <a:off x="7722685" y="2353571"/>
            <a:ext cx="4208072" cy="25150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75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976" y="167606"/>
            <a:ext cx="11915191" cy="2566263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chemeClr val="bg1"/>
                </a:solidFill>
                <a:latin typeface="Arial Black" pitchFamily="34" charset="0"/>
              </a:rPr>
              <a:t>Випереджати час – це завжди цікаво. Застосування технологій забезпечує лідерство на ринку. А гостям – розуміння того, що вони хочуть прийти саме в цей ресторан. Робота і обслуговування в ресторані стали більш комфортними завдяки інноваціям. Усі інновації стосуються різних речей. Що стосується сервісу і офіціантів, то персонал працює переважно з планшетами. Використання </a:t>
            </a:r>
            <a:r>
              <a:rPr lang="en-GB" sz="1600" dirty="0">
                <a:solidFill>
                  <a:schemeClr val="bg1"/>
                </a:solidFill>
                <a:latin typeface="Arial Black" pitchFamily="34" charset="0"/>
              </a:rPr>
              <a:t>QR-</a:t>
            </a:r>
            <a:r>
              <a:rPr lang="ru-RU" sz="1600" dirty="0">
                <a:solidFill>
                  <a:schemeClr val="bg1"/>
                </a:solidFill>
                <a:latin typeface="Arial Black" pitchFamily="34" charset="0"/>
              </a:rPr>
              <a:t>кодів в ресторанах. На кухні застосоіується система певної сигналізації та прискорення видачі страв. Команда сомельє працює зі спеціальними годинниками-пейджерами, які вібрують і попереджають про запрошення фахівця до того чи іншого столу. </a:t>
            </a:r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endParaRPr lang="ru-RU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05" y="3116426"/>
            <a:ext cx="3004425" cy="30987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972" y="2873829"/>
            <a:ext cx="5027678" cy="28280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758" y="3116426"/>
            <a:ext cx="3116426" cy="32563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8962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128" y="195502"/>
            <a:ext cx="5114024" cy="651933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uk-UA" sz="1600" dirty="0">
                <a:solidFill>
                  <a:schemeClr val="bg1"/>
                </a:solidFill>
                <a:latin typeface="Arial Black" panose="020B0A04020102020204" pitchFamily="34" charset="0"/>
              </a:rPr>
              <a:t>Цифрові технології — це електронні інструменти, які здатні обробляти, зберігати та генерувати дані. Впровадження цифрових технологій у готельній справі — це також достатньо складний і тривалий процес, проте у результаті він заощаджує час для бізнесу. Він впливає на скорочення витрат, на операційну діяльність та зручність гостей. Наприклад, це реєстрація гостей у готелі через платформу «Дія», внесення оплати через платіжні системи, автоматизація відправлення повідомлень на кожному етапі бронювання, фіксація дзвінків. </a:t>
            </a:r>
            <a:r>
              <a:rPr lang="uk-UA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755" y="3852168"/>
            <a:ext cx="5582514" cy="2791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417" y="1999766"/>
            <a:ext cx="6258550" cy="317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861" y="-1"/>
            <a:ext cx="6016625" cy="3143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019" y="101600"/>
            <a:ext cx="6271773" cy="649316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Майже вся комунікація людей і підрозділів у межах об’єктів повинна відбуватися через онлайн-платформу. Для нормального функціонування готелю комунікація між підрозділами є дуже важливою. В готелях використовуються технології для покращення операційної діяльності та сервісу. Автоматизувати операційну діяльність допомагають: </a:t>
            </a:r>
            <a:r>
              <a:rPr lang="en-GB" sz="1600" dirty="0">
                <a:solidFill>
                  <a:schemeClr val="bg1"/>
                </a:solidFill>
                <a:latin typeface="Arial Black" panose="020B0A04020102020204" pitchFamily="34" charset="0"/>
              </a:rPr>
              <a:t>CRM, </a:t>
            </a: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готельна програма та модуль бронювання, платіжна система, </a:t>
            </a:r>
            <a:r>
              <a:rPr lang="en-GB" sz="1600" dirty="0">
                <a:solidFill>
                  <a:schemeClr val="bg1"/>
                </a:solidFill>
                <a:latin typeface="Arial Black" panose="020B0A04020102020204" pitchFamily="34" charset="0"/>
              </a:rPr>
              <a:t>IP-</a:t>
            </a: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телефонія. Технології, що поліпшують надання сервісу: автоматичне повідомлення на кожному етапі від бронювання до виїзду, безконтактна реєстрація, чат-бот для допомоги та контролю якості сервісу. Діджиталізація за допомогою систем онлайн-бронювання та мобільних додатків підвищує операційну ефективність і задоволеність клієнтів туристичних підприємств. </a:t>
            </a:r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ru-RU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011" y="1922107"/>
            <a:ext cx="4580972" cy="2705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" t="9334" r="-7200" b="10553"/>
          <a:stretch/>
        </p:blipFill>
        <p:spPr bwMode="auto">
          <a:xfrm>
            <a:off x="6509656" y="-544843"/>
            <a:ext cx="5682344" cy="34983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312" y="4005101"/>
            <a:ext cx="4499202" cy="2722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17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8545" y="73892"/>
            <a:ext cx="11822546" cy="2335317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50000"/>
              </a:lnSpc>
            </a:pPr>
            <a:r>
              <a:rPr lang="uk-UA" sz="1600" dirty="0">
                <a:solidFill>
                  <a:schemeClr val="bg1"/>
                </a:solidFill>
                <a:latin typeface="Arial Black" panose="020B0A04020102020204" pitchFamily="34" charset="0"/>
              </a:rPr>
              <a:t>Однак діджиталізація не позбавлена загроз та викликів. Науковці наголошують на загрозах безпеки  та  конфіденційності  даних,  оскільки  сфера туризму та гостинності оперує великими обсягами персональних даних туристів. </a:t>
            </a:r>
          </a:p>
          <a:p>
            <a:pPr algn="ctr">
              <a:lnSpc>
                <a:spcPct val="150000"/>
              </a:lnSpc>
            </a:pPr>
            <a:r>
              <a:rPr lang="uk-UA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 </a:t>
            </a:r>
            <a:r>
              <a:rPr lang="uk-UA" sz="1600" dirty="0">
                <a:solidFill>
                  <a:schemeClr val="bg1"/>
                </a:solidFill>
                <a:latin typeface="Arial Black" panose="020B0A04020102020204" pitchFamily="34" charset="0"/>
              </a:rPr>
              <a:t>За  допомогою  онлайн-бронювань,  електронних платежів і персоналізованого маркетингу компанії накопичують конфіденційні дані клієнтів. Ризик витоку даних і неправомірного використання  цієї  інформації  є  серйозною  проблемою,  яка може зашкодити довірі клієнтів і порушити нормативні стандарти.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58" y="3813014"/>
            <a:ext cx="4525347" cy="27743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206" y="2635896"/>
            <a:ext cx="5115175" cy="31584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126" y="3515261"/>
            <a:ext cx="4539763" cy="28232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8131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655" y="73892"/>
            <a:ext cx="12127345" cy="228675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Також окремо варто відзначити різноманітні сервіси навчання персоналу, які дають дуже багато можливостей. Такі навчальні системи пропонують безліч функцій, які спрощують не тільки засвоєння інформації людиною, а й процес підбору, адаптації та офбордингу співробітника. Наприклад, потенційний кандидат може відповідати в програмі на запитання перед прийомом на роботу, а під час адаптації чи підвищення кваліфікації робітника менеджер може самостійно продумати структуру та послідовність інформації, яку хоче донести до нього. </a:t>
            </a:r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ru-RU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78" y="2519265"/>
            <a:ext cx="10758229" cy="40378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36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"/>
            <a:ext cx="12081164" cy="2567708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uk-UA" sz="1600" dirty="0">
                <a:solidFill>
                  <a:schemeClr val="bg1"/>
                </a:solidFill>
                <a:latin typeface="Arial Black" panose="020B0A04020102020204" pitchFamily="34" charset="0"/>
              </a:rPr>
              <a:t>З іншого боку, найголовнішою проблемою при впровадженні технологій стає переучування людей. Набагато простіше навчити персонал з нуля, ніж заново переучувати. Людям, які звикли працювати з блокнотом і потім починають працювати з планшетом, часто нелегко. Тому труднощі пов'язані з людським фактором і бажанням людини переходити на новий рівень, освоювати нове. </a:t>
            </a:r>
            <a:r>
              <a:rPr lang="uk-UA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ru-RU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73" y="1813055"/>
            <a:ext cx="6372840" cy="44291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113" y="1813055"/>
            <a:ext cx="5495730" cy="44291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857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509</TotalTime>
  <Words>888</Words>
  <Application>Microsoft Office PowerPoint</Application>
  <PresentationFormat>Произвольный</PresentationFormat>
  <Paragraphs>26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ПЕРСПЕКТИВИ РОЗВИТКУ ГОТЕЛЬНО-РЕСТОРАННОГО БІЗНЕСУ В УМОВАХ ВОЄННОГО СТАНУ В УКРАЇНІ. </dc:title>
  <dc:creator>Анастасия</dc:creator>
  <cp:lastModifiedBy>*</cp:lastModifiedBy>
  <cp:revision>64</cp:revision>
  <dcterms:created xsi:type="dcterms:W3CDTF">2023-01-11T08:14:36Z</dcterms:created>
  <dcterms:modified xsi:type="dcterms:W3CDTF">2024-02-02T19:12:16Z</dcterms:modified>
</cp:coreProperties>
</file>